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63" r:id="rId5"/>
    <p:sldId id="259" r:id="rId6"/>
    <p:sldId id="262" r:id="rId7"/>
    <p:sldId id="260"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6363B-1AFC-466F-990A-EE5B3F261AC4}" v="51" dt="2025-07-10T23:48:11.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1694" autoAdjust="0"/>
  </p:normalViewPr>
  <p:slideViewPr>
    <p:cSldViewPr snapToGrid="0">
      <p:cViewPr varScale="1">
        <p:scale>
          <a:sx n="73" d="100"/>
          <a:sy n="73" d="100"/>
        </p:scale>
        <p:origin x="549"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y kearns" userId="973043175cfcc9b8" providerId="LiveId" clId="{5716363B-1AFC-466F-990A-EE5B3F261AC4}"/>
    <pc:docChg chg="custSel modSld modMainMaster">
      <pc:chgData name="tiffany kearns" userId="973043175cfcc9b8" providerId="LiveId" clId="{5716363B-1AFC-466F-990A-EE5B3F261AC4}" dt="2025-07-10T23:48:11.016" v="64" actId="20577"/>
      <pc:docMkLst>
        <pc:docMk/>
      </pc:docMkLst>
      <pc:sldChg chg="addSp delSp modSp mod modTransition delAnim">
        <pc:chgData name="tiffany kearns" userId="973043175cfcc9b8" providerId="LiveId" clId="{5716363B-1AFC-466F-990A-EE5B3F261AC4}" dt="2025-07-10T23:47:48.692" v="60" actId="20577"/>
        <pc:sldMkLst>
          <pc:docMk/>
          <pc:sldMk cId="2513737593" sldId="256"/>
        </pc:sldMkLst>
        <pc:spChg chg="mod">
          <ac:chgData name="tiffany kearns" userId="973043175cfcc9b8" providerId="LiveId" clId="{5716363B-1AFC-466F-990A-EE5B3F261AC4}" dt="2025-07-10T23:47:48.692" v="60" actId="20577"/>
          <ac:spMkLst>
            <pc:docMk/>
            <pc:sldMk cId="2513737593" sldId="256"/>
            <ac:spMk id="18" creationId="{319141AB-D9F2-C47E-AFAF-A62B58087290}"/>
          </ac:spMkLst>
        </pc:spChg>
        <pc:picChg chg="add mod">
          <ac:chgData name="tiffany kearns" userId="973043175cfcc9b8" providerId="LiveId" clId="{5716363B-1AFC-466F-990A-EE5B3F261AC4}" dt="2025-07-09T21:13:47.453" v="5" actId="1076"/>
          <ac:picMkLst>
            <pc:docMk/>
            <pc:sldMk cId="2513737593" sldId="256"/>
            <ac:picMk id="5" creationId="{8E130B88-EE4A-6BF8-960F-2F536D2F2A02}"/>
          </ac:picMkLst>
        </pc:picChg>
        <pc:picChg chg="del">
          <ac:chgData name="tiffany kearns" userId="973043175cfcc9b8" providerId="LiveId" clId="{5716363B-1AFC-466F-990A-EE5B3F261AC4}" dt="2025-07-09T21:15:03.922" v="42" actId="21"/>
          <ac:picMkLst>
            <pc:docMk/>
            <pc:sldMk cId="2513737593" sldId="256"/>
            <ac:picMk id="10" creationId="{09ED948C-1192-B441-2D00-26F6A16B2C11}"/>
          </ac:picMkLst>
        </pc:picChg>
        <pc:picChg chg="del">
          <ac:chgData name="tiffany kearns" userId="973043175cfcc9b8" providerId="LiveId" clId="{5716363B-1AFC-466F-990A-EE5B3F261AC4}" dt="2025-07-09T21:12:53.993" v="0" actId="21"/>
          <ac:picMkLst>
            <pc:docMk/>
            <pc:sldMk cId="2513737593" sldId="256"/>
            <ac:picMk id="19" creationId="{3AF39085-CA22-F56C-853F-7CE14904B6C9}"/>
          </ac:picMkLst>
        </pc:picChg>
      </pc:sldChg>
      <pc:sldChg chg="delSp mod modTransition delAnim">
        <pc:chgData name="tiffany kearns" userId="973043175cfcc9b8" providerId="LiveId" clId="{5716363B-1AFC-466F-990A-EE5B3F261AC4}" dt="2025-07-09T21:16:50.484" v="55"/>
        <pc:sldMkLst>
          <pc:docMk/>
          <pc:sldMk cId="1151478165" sldId="257"/>
        </pc:sldMkLst>
        <pc:picChg chg="del">
          <ac:chgData name="tiffany kearns" userId="973043175cfcc9b8" providerId="LiveId" clId="{5716363B-1AFC-466F-990A-EE5B3F261AC4}" dt="2025-07-09T21:15:09.419" v="43" actId="21"/>
          <ac:picMkLst>
            <pc:docMk/>
            <pc:sldMk cId="1151478165" sldId="257"/>
            <ac:picMk id="25" creationId="{D0C35053-0E22-0981-D208-CA94A2BD419B}"/>
          </ac:picMkLst>
        </pc:picChg>
      </pc:sldChg>
      <pc:sldChg chg="delSp mod modTransition delAnim">
        <pc:chgData name="tiffany kearns" userId="973043175cfcc9b8" providerId="LiveId" clId="{5716363B-1AFC-466F-990A-EE5B3F261AC4}" dt="2025-07-09T21:16:50.484" v="55"/>
        <pc:sldMkLst>
          <pc:docMk/>
          <pc:sldMk cId="3080759197" sldId="258"/>
        </pc:sldMkLst>
        <pc:picChg chg="del">
          <ac:chgData name="tiffany kearns" userId="973043175cfcc9b8" providerId="LiveId" clId="{5716363B-1AFC-466F-990A-EE5B3F261AC4}" dt="2025-07-09T21:15:15.371" v="44" actId="21"/>
          <ac:picMkLst>
            <pc:docMk/>
            <pc:sldMk cId="3080759197" sldId="258"/>
            <ac:picMk id="15" creationId="{BC788643-BB96-EB6A-B8B7-8D2EFA5D71CC}"/>
          </ac:picMkLst>
        </pc:picChg>
      </pc:sldChg>
      <pc:sldChg chg="delSp mod modTransition delAnim">
        <pc:chgData name="tiffany kearns" userId="973043175cfcc9b8" providerId="LiveId" clId="{5716363B-1AFC-466F-990A-EE5B3F261AC4}" dt="2025-07-09T21:16:50.484" v="55"/>
        <pc:sldMkLst>
          <pc:docMk/>
          <pc:sldMk cId="304520149" sldId="259"/>
        </pc:sldMkLst>
        <pc:picChg chg="del">
          <ac:chgData name="tiffany kearns" userId="973043175cfcc9b8" providerId="LiveId" clId="{5716363B-1AFC-466F-990A-EE5B3F261AC4}" dt="2025-07-09T21:15:25.456" v="46" actId="21"/>
          <ac:picMkLst>
            <pc:docMk/>
            <pc:sldMk cId="304520149" sldId="259"/>
            <ac:picMk id="30" creationId="{F402F0CE-1980-CAD3-9BC6-FA56A9567D16}"/>
          </ac:picMkLst>
        </pc:picChg>
      </pc:sldChg>
      <pc:sldChg chg="delSp mod modTransition delAnim">
        <pc:chgData name="tiffany kearns" userId="973043175cfcc9b8" providerId="LiveId" clId="{5716363B-1AFC-466F-990A-EE5B3F261AC4}" dt="2025-07-09T21:16:50.484" v="55"/>
        <pc:sldMkLst>
          <pc:docMk/>
          <pc:sldMk cId="4234493382" sldId="260"/>
        </pc:sldMkLst>
        <pc:picChg chg="del">
          <ac:chgData name="tiffany kearns" userId="973043175cfcc9b8" providerId="LiveId" clId="{5716363B-1AFC-466F-990A-EE5B3F261AC4}" dt="2025-07-09T21:15:39.354" v="48" actId="21"/>
          <ac:picMkLst>
            <pc:docMk/>
            <pc:sldMk cId="4234493382" sldId="260"/>
            <ac:picMk id="43" creationId="{675E6538-8D02-0EFD-299D-DBF4C9DC46B4}"/>
          </ac:picMkLst>
        </pc:picChg>
      </pc:sldChg>
      <pc:sldChg chg="addSp delSp modSp mod modTransition delAnim">
        <pc:chgData name="tiffany kearns" userId="973043175cfcc9b8" providerId="LiveId" clId="{5716363B-1AFC-466F-990A-EE5B3F261AC4}" dt="2025-07-10T23:48:11.016" v="64" actId="20577"/>
        <pc:sldMkLst>
          <pc:docMk/>
          <pc:sldMk cId="3164898122" sldId="261"/>
        </pc:sldMkLst>
        <pc:spChg chg="mod">
          <ac:chgData name="tiffany kearns" userId="973043175cfcc9b8" providerId="LiveId" clId="{5716363B-1AFC-466F-990A-EE5B3F261AC4}" dt="2025-07-10T23:48:11.016" v="64" actId="20577"/>
          <ac:spMkLst>
            <pc:docMk/>
            <pc:sldMk cId="3164898122" sldId="261"/>
            <ac:spMk id="8" creationId="{98965B4C-2CAF-9707-FB01-47C3404FA492}"/>
          </ac:spMkLst>
        </pc:spChg>
        <pc:picChg chg="add mod">
          <ac:chgData name="tiffany kearns" userId="973043175cfcc9b8" providerId="LiveId" clId="{5716363B-1AFC-466F-990A-EE5B3F261AC4}" dt="2025-07-09T21:14:00.414" v="7" actId="1076"/>
          <ac:picMkLst>
            <pc:docMk/>
            <pc:sldMk cId="3164898122" sldId="261"/>
            <ac:picMk id="2" creationId="{96C34E80-A4C7-DC34-2021-50FEDB8FFB2E}"/>
          </ac:picMkLst>
        </pc:picChg>
        <pc:picChg chg="del">
          <ac:chgData name="tiffany kearns" userId="973043175cfcc9b8" providerId="LiveId" clId="{5716363B-1AFC-466F-990A-EE5B3F261AC4}" dt="2025-07-09T21:13:01.244" v="1" actId="21"/>
          <ac:picMkLst>
            <pc:docMk/>
            <pc:sldMk cId="3164898122" sldId="261"/>
            <ac:picMk id="9" creationId="{B35DBB73-636F-45E0-24F8-A45FDA4D26F4}"/>
          </ac:picMkLst>
        </pc:picChg>
        <pc:picChg chg="del">
          <ac:chgData name="tiffany kearns" userId="973043175cfcc9b8" providerId="LiveId" clId="{5716363B-1AFC-466F-990A-EE5B3F261AC4}" dt="2025-07-09T21:15:44.882" v="49" actId="21"/>
          <ac:picMkLst>
            <pc:docMk/>
            <pc:sldMk cId="3164898122" sldId="261"/>
            <ac:picMk id="14" creationId="{90AA1F0C-01B7-89B0-9FBC-68326FB008C2}"/>
          </ac:picMkLst>
        </pc:picChg>
      </pc:sldChg>
      <pc:sldChg chg="delSp mod modTransition delAnim">
        <pc:chgData name="tiffany kearns" userId="973043175cfcc9b8" providerId="LiveId" clId="{5716363B-1AFC-466F-990A-EE5B3F261AC4}" dt="2025-07-09T21:16:50.484" v="55"/>
        <pc:sldMkLst>
          <pc:docMk/>
          <pc:sldMk cId="2766760982" sldId="262"/>
        </pc:sldMkLst>
        <pc:picChg chg="del">
          <ac:chgData name="tiffany kearns" userId="973043175cfcc9b8" providerId="LiveId" clId="{5716363B-1AFC-466F-990A-EE5B3F261AC4}" dt="2025-07-09T21:15:34.053" v="47" actId="21"/>
          <ac:picMkLst>
            <pc:docMk/>
            <pc:sldMk cId="2766760982" sldId="262"/>
            <ac:picMk id="6" creationId="{A54E9BAA-9A88-E3F4-74C6-348212B25C0D}"/>
          </ac:picMkLst>
        </pc:picChg>
      </pc:sldChg>
      <pc:sldChg chg="delSp mod modTransition delAnim">
        <pc:chgData name="tiffany kearns" userId="973043175cfcc9b8" providerId="LiveId" clId="{5716363B-1AFC-466F-990A-EE5B3F261AC4}" dt="2025-07-09T21:16:50.484" v="55"/>
        <pc:sldMkLst>
          <pc:docMk/>
          <pc:sldMk cId="3635590173" sldId="263"/>
        </pc:sldMkLst>
        <pc:picChg chg="del">
          <ac:chgData name="tiffany kearns" userId="973043175cfcc9b8" providerId="LiveId" clId="{5716363B-1AFC-466F-990A-EE5B3F261AC4}" dt="2025-07-09T21:15:20.131" v="45" actId="21"/>
          <ac:picMkLst>
            <pc:docMk/>
            <pc:sldMk cId="3635590173" sldId="263"/>
            <ac:picMk id="5" creationId="{CD3C5E5D-2077-1092-040E-F6B2C6AE609B}"/>
          </ac:picMkLst>
        </pc:picChg>
      </pc:sldChg>
      <pc:sldMasterChg chg="modTransition modSldLayout">
        <pc:chgData name="tiffany kearns" userId="973043175cfcc9b8" providerId="LiveId" clId="{5716363B-1AFC-466F-990A-EE5B3F261AC4}" dt="2025-07-09T21:16:50.484" v="55"/>
        <pc:sldMasterMkLst>
          <pc:docMk/>
          <pc:sldMasterMk cId="1563891624" sldId="2147483660"/>
        </pc:sldMasterMkLst>
        <pc:sldLayoutChg chg="modTransition">
          <pc:chgData name="tiffany kearns" userId="973043175cfcc9b8" providerId="LiveId" clId="{5716363B-1AFC-466F-990A-EE5B3F261AC4}" dt="2025-07-09T21:16:50.484" v="55"/>
          <pc:sldLayoutMkLst>
            <pc:docMk/>
            <pc:sldMasterMk cId="1563891624" sldId="2147483660"/>
            <pc:sldLayoutMk cId="3540233612" sldId="2147483661"/>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1551568692" sldId="2147483662"/>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2091666027" sldId="2147483663"/>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2336956906" sldId="2147483664"/>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4033447584" sldId="2147483665"/>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2775270803" sldId="2147483666"/>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1316266308" sldId="2147483667"/>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2368989119" sldId="2147483668"/>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2010075003" sldId="2147483669"/>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1701800737" sldId="2147483670"/>
          </pc:sldLayoutMkLst>
        </pc:sldLayoutChg>
        <pc:sldLayoutChg chg="modTransition">
          <pc:chgData name="tiffany kearns" userId="973043175cfcc9b8" providerId="LiveId" clId="{5716363B-1AFC-466F-990A-EE5B3F261AC4}" dt="2025-07-09T21:16:50.484" v="55"/>
          <pc:sldLayoutMkLst>
            <pc:docMk/>
            <pc:sldMasterMk cId="1563891624" sldId="2147483660"/>
            <pc:sldLayoutMk cId="737401556"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DA55F-B74E-4D1D-8E7B-B2A51E45968F}" type="datetimeFigureOut">
              <a:rPr lang="en-CA" smtClean="0"/>
              <a:t>2025-07-10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BA948-66E2-4F07-8B16-F6C861A89542}" type="slidenum">
              <a:rPr lang="en-CA" smtClean="0"/>
              <a:t>‹#›</a:t>
            </a:fld>
            <a:endParaRPr lang="en-CA"/>
          </a:p>
        </p:txBody>
      </p:sp>
    </p:spTree>
    <p:extLst>
      <p:ext uri="{BB962C8B-B14F-4D97-AF65-F5344CB8AC3E}">
        <p14:creationId xmlns:p14="http://schemas.microsoft.com/office/powerpoint/2010/main" val="2370740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This video will review the simple present tense used for daily routines and habits, as well as frequency adverbs which tell how often someone or something performs a routine or habit.</a:t>
            </a:r>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1</a:t>
            </a:fld>
            <a:endParaRPr lang="en-CA"/>
          </a:p>
        </p:txBody>
      </p:sp>
    </p:spTree>
    <p:extLst>
      <p:ext uri="{BB962C8B-B14F-4D97-AF65-F5344CB8AC3E}">
        <p14:creationId xmlns:p14="http://schemas.microsoft.com/office/powerpoint/2010/main" val="2894317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Remember, when we form the simple present tense in English, we can make it singular or plural. For example, I speak is singular. We speak is plural. These are 1</a:t>
            </a:r>
            <a:r>
              <a:rPr lang="en-CA" sz="1200" kern="1200" baseline="30000" dirty="0">
                <a:solidFill>
                  <a:schemeClr val="tx1"/>
                </a:solidFill>
                <a:effectLst/>
                <a:latin typeface="+mn-lt"/>
                <a:ea typeface="+mn-ea"/>
                <a:cs typeface="+mn-cs"/>
              </a:rPr>
              <a:t>st</a:t>
            </a:r>
            <a:r>
              <a:rPr lang="en-CA" sz="1200" kern="1200" dirty="0">
                <a:solidFill>
                  <a:schemeClr val="tx1"/>
                </a:solidFill>
                <a:effectLst/>
                <a:latin typeface="+mn-lt"/>
                <a:ea typeface="+mn-ea"/>
                <a:cs typeface="+mn-cs"/>
              </a:rPr>
              <a:t> person forms. You speak is singular if I am talking about one person, and You speak is plural if I am talking about more than one person. These are the 2</a:t>
            </a:r>
            <a:r>
              <a:rPr lang="en-CA" sz="1200" kern="1200" baseline="30000" dirty="0">
                <a:solidFill>
                  <a:schemeClr val="tx1"/>
                </a:solidFill>
                <a:effectLst/>
                <a:latin typeface="+mn-lt"/>
                <a:ea typeface="+mn-ea"/>
                <a:cs typeface="+mn-cs"/>
              </a:rPr>
              <a:t>nd</a:t>
            </a:r>
            <a:r>
              <a:rPr lang="en-CA" sz="1200" kern="1200" dirty="0">
                <a:solidFill>
                  <a:schemeClr val="tx1"/>
                </a:solidFill>
                <a:effectLst/>
                <a:latin typeface="+mn-lt"/>
                <a:ea typeface="+mn-ea"/>
                <a:cs typeface="+mn-cs"/>
              </a:rPr>
              <a:t> person forms. She speaks, he speaks, and it speaks are all singular – notice that we need to add an ‘s’ for these 3</a:t>
            </a:r>
            <a:r>
              <a:rPr lang="en-CA" sz="1200" kern="1200" baseline="30000" dirty="0">
                <a:solidFill>
                  <a:schemeClr val="tx1"/>
                </a:solidFill>
                <a:effectLst/>
                <a:latin typeface="+mn-lt"/>
                <a:ea typeface="+mn-ea"/>
                <a:cs typeface="+mn-cs"/>
              </a:rPr>
              <a:t>rd</a:t>
            </a:r>
            <a:r>
              <a:rPr lang="en-CA" sz="1200" kern="1200" dirty="0">
                <a:solidFill>
                  <a:schemeClr val="tx1"/>
                </a:solidFill>
                <a:effectLst/>
                <a:latin typeface="+mn-lt"/>
                <a:ea typeface="+mn-ea"/>
                <a:cs typeface="+mn-cs"/>
              </a:rPr>
              <a:t> person forms. But we do not need to add an ‘s’ for the plural 3</a:t>
            </a:r>
            <a:r>
              <a:rPr lang="en-CA" sz="1200" kern="1200" baseline="30000" dirty="0">
                <a:solidFill>
                  <a:schemeClr val="tx1"/>
                </a:solidFill>
                <a:effectLst/>
                <a:latin typeface="+mn-lt"/>
                <a:ea typeface="+mn-ea"/>
                <a:cs typeface="+mn-cs"/>
              </a:rPr>
              <a:t>rd</a:t>
            </a:r>
            <a:r>
              <a:rPr lang="en-CA" sz="1200" kern="1200" dirty="0">
                <a:solidFill>
                  <a:schemeClr val="tx1"/>
                </a:solidFill>
                <a:effectLst/>
                <a:latin typeface="+mn-lt"/>
                <a:ea typeface="+mn-ea"/>
                <a:cs typeface="+mn-cs"/>
              </a:rPr>
              <a:t> person form – they speak. </a:t>
            </a: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2</a:t>
            </a:fld>
            <a:endParaRPr lang="en-CA"/>
          </a:p>
        </p:txBody>
      </p:sp>
    </p:spTree>
    <p:extLst>
      <p:ext uri="{BB962C8B-B14F-4D97-AF65-F5344CB8AC3E}">
        <p14:creationId xmlns:p14="http://schemas.microsoft.com/office/powerpoint/2010/main" val="277733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Some common daily routines or habits include usual activities such as </a:t>
            </a:r>
            <a:r>
              <a:rPr lang="en-CA" sz="1200" b="1" kern="1200" dirty="0">
                <a:solidFill>
                  <a:schemeClr val="tx1"/>
                </a:solidFill>
                <a:effectLst/>
                <a:latin typeface="+mn-lt"/>
                <a:ea typeface="+mn-ea"/>
                <a:cs typeface="+mn-cs"/>
              </a:rPr>
              <a:t>wake</a:t>
            </a:r>
            <a:r>
              <a:rPr lang="en-CA" sz="1200" kern="1200" dirty="0">
                <a:solidFill>
                  <a:schemeClr val="tx1"/>
                </a:solidFill>
                <a:effectLst/>
                <a:latin typeface="+mn-lt"/>
                <a:ea typeface="+mn-ea"/>
                <a:cs typeface="+mn-cs"/>
              </a:rPr>
              <a:t> up, </a:t>
            </a:r>
            <a:r>
              <a:rPr lang="en-CA" sz="1200" b="1" kern="1200" dirty="0">
                <a:solidFill>
                  <a:schemeClr val="tx1"/>
                </a:solidFill>
                <a:effectLst/>
                <a:latin typeface="+mn-lt"/>
                <a:ea typeface="+mn-ea"/>
                <a:cs typeface="+mn-cs"/>
              </a:rPr>
              <a:t>eat</a:t>
            </a:r>
            <a:r>
              <a:rPr lang="en-CA" sz="1200" kern="1200" dirty="0">
                <a:solidFill>
                  <a:schemeClr val="tx1"/>
                </a:solidFill>
                <a:effectLst/>
                <a:latin typeface="+mn-lt"/>
                <a:ea typeface="+mn-ea"/>
                <a:cs typeface="+mn-cs"/>
              </a:rPr>
              <a:t> breakfast/lunch/or dinner, </a:t>
            </a:r>
            <a:r>
              <a:rPr lang="en-CA" sz="1200" b="1" kern="1200" dirty="0">
                <a:solidFill>
                  <a:schemeClr val="tx1"/>
                </a:solidFill>
                <a:effectLst/>
                <a:latin typeface="+mn-lt"/>
                <a:ea typeface="+mn-ea"/>
                <a:cs typeface="+mn-cs"/>
              </a:rPr>
              <a:t>brush</a:t>
            </a:r>
            <a:r>
              <a:rPr lang="en-CA" sz="1200" kern="1200" dirty="0">
                <a:solidFill>
                  <a:schemeClr val="tx1"/>
                </a:solidFill>
                <a:effectLst/>
                <a:latin typeface="+mn-lt"/>
                <a:ea typeface="+mn-ea"/>
                <a:cs typeface="+mn-cs"/>
              </a:rPr>
              <a:t> teeth, </a:t>
            </a:r>
            <a:r>
              <a:rPr lang="en-CA" sz="1200" b="1" kern="1200" dirty="0">
                <a:solidFill>
                  <a:schemeClr val="tx1"/>
                </a:solidFill>
                <a:effectLst/>
                <a:latin typeface="+mn-lt"/>
                <a:ea typeface="+mn-ea"/>
                <a:cs typeface="+mn-cs"/>
              </a:rPr>
              <a:t>drive</a:t>
            </a:r>
            <a:r>
              <a:rPr lang="en-CA" sz="1200" kern="1200" dirty="0">
                <a:solidFill>
                  <a:schemeClr val="tx1"/>
                </a:solidFill>
                <a:effectLst/>
                <a:latin typeface="+mn-lt"/>
                <a:ea typeface="+mn-ea"/>
                <a:cs typeface="+mn-cs"/>
              </a:rPr>
              <a:t> to work, </a:t>
            </a:r>
            <a:r>
              <a:rPr lang="en-CA" sz="1200" b="1" kern="1200" dirty="0">
                <a:solidFill>
                  <a:schemeClr val="tx1"/>
                </a:solidFill>
                <a:effectLst/>
                <a:latin typeface="+mn-lt"/>
                <a:ea typeface="+mn-ea"/>
                <a:cs typeface="+mn-cs"/>
              </a:rPr>
              <a:t>walk</a:t>
            </a:r>
            <a:r>
              <a:rPr lang="en-CA" sz="1200" kern="1200" dirty="0">
                <a:solidFill>
                  <a:schemeClr val="tx1"/>
                </a:solidFill>
                <a:effectLst/>
                <a:latin typeface="+mn-lt"/>
                <a:ea typeface="+mn-ea"/>
                <a:cs typeface="+mn-cs"/>
              </a:rPr>
              <a:t> to the bus stop…</a:t>
            </a:r>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3</a:t>
            </a:fld>
            <a:endParaRPr lang="en-CA"/>
          </a:p>
        </p:txBody>
      </p:sp>
    </p:spTree>
    <p:extLst>
      <p:ext uri="{BB962C8B-B14F-4D97-AF65-F5344CB8AC3E}">
        <p14:creationId xmlns:p14="http://schemas.microsoft.com/office/powerpoint/2010/main" val="4178323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check </a:t>
            </a:r>
            <a:r>
              <a:rPr lang="en-CA" sz="1200" kern="1200" dirty="0">
                <a:solidFill>
                  <a:schemeClr val="tx1"/>
                </a:solidFill>
                <a:effectLst/>
                <a:latin typeface="+mn-lt"/>
                <a:ea typeface="+mn-ea"/>
                <a:cs typeface="+mn-cs"/>
              </a:rPr>
              <a:t>email, </a:t>
            </a:r>
            <a:r>
              <a:rPr lang="en-CA" sz="1200" b="1" kern="1200" dirty="0">
                <a:solidFill>
                  <a:schemeClr val="tx1"/>
                </a:solidFill>
                <a:effectLst/>
                <a:latin typeface="+mn-lt"/>
                <a:ea typeface="+mn-ea"/>
                <a:cs typeface="+mn-cs"/>
              </a:rPr>
              <a:t>do</a:t>
            </a:r>
            <a:r>
              <a:rPr lang="en-CA" sz="1200" kern="1200" dirty="0">
                <a:solidFill>
                  <a:schemeClr val="tx1"/>
                </a:solidFill>
                <a:effectLst/>
                <a:latin typeface="+mn-lt"/>
                <a:ea typeface="+mn-ea"/>
                <a:cs typeface="+mn-cs"/>
              </a:rPr>
              <a:t> chores, </a:t>
            </a:r>
            <a:r>
              <a:rPr lang="en-CA" sz="1200" b="1" kern="1200" dirty="0">
                <a:solidFill>
                  <a:schemeClr val="tx1"/>
                </a:solidFill>
                <a:effectLst/>
                <a:latin typeface="+mn-lt"/>
                <a:ea typeface="+mn-ea"/>
                <a:cs typeface="+mn-cs"/>
              </a:rPr>
              <a:t>take</a:t>
            </a:r>
            <a:r>
              <a:rPr lang="en-CA" sz="1200" kern="1200" dirty="0">
                <a:solidFill>
                  <a:schemeClr val="tx1"/>
                </a:solidFill>
                <a:effectLst/>
                <a:latin typeface="+mn-lt"/>
                <a:ea typeface="+mn-ea"/>
                <a:cs typeface="+mn-cs"/>
              </a:rPr>
              <a:t> care of a child or a pet, </a:t>
            </a:r>
            <a:r>
              <a:rPr lang="en-CA" sz="1200" b="1" kern="1200" dirty="0">
                <a:solidFill>
                  <a:schemeClr val="tx1"/>
                </a:solidFill>
                <a:effectLst/>
                <a:latin typeface="+mn-lt"/>
                <a:ea typeface="+mn-ea"/>
                <a:cs typeface="+mn-cs"/>
              </a:rPr>
              <a:t>meet</a:t>
            </a:r>
            <a:r>
              <a:rPr lang="en-CA" sz="1200" kern="1200" dirty="0">
                <a:solidFill>
                  <a:schemeClr val="tx1"/>
                </a:solidFill>
                <a:effectLst/>
                <a:latin typeface="+mn-lt"/>
                <a:ea typeface="+mn-ea"/>
                <a:cs typeface="+mn-cs"/>
              </a:rPr>
              <a:t> a friend, and </a:t>
            </a:r>
            <a:r>
              <a:rPr lang="en-CA" sz="1200" b="1" kern="1200" dirty="0">
                <a:solidFill>
                  <a:schemeClr val="tx1"/>
                </a:solidFill>
                <a:effectLst/>
                <a:latin typeface="+mn-lt"/>
                <a:ea typeface="+mn-ea"/>
                <a:cs typeface="+mn-cs"/>
              </a:rPr>
              <a:t>go</a:t>
            </a:r>
            <a:r>
              <a:rPr lang="en-CA" sz="1200" kern="1200" dirty="0">
                <a:solidFill>
                  <a:schemeClr val="tx1"/>
                </a:solidFill>
                <a:effectLst/>
                <a:latin typeface="+mn-lt"/>
                <a:ea typeface="+mn-ea"/>
                <a:cs typeface="+mn-cs"/>
              </a:rPr>
              <a:t> to bed – just to name a few!</a:t>
            </a: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4</a:t>
            </a:fld>
            <a:endParaRPr lang="en-CA"/>
          </a:p>
        </p:txBody>
      </p:sp>
    </p:spTree>
    <p:extLst>
      <p:ext uri="{BB962C8B-B14F-4D97-AF65-F5344CB8AC3E}">
        <p14:creationId xmlns:p14="http://schemas.microsoft.com/office/powerpoint/2010/main" val="3519380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Frequency adverbs are often used with simple present to help talk about daily routines and habits. Always, usually, often, sometimes, seldom, rarely and never. The percentages are just a guideline but can help you remember the frequency strength. Put the frequency adverb between the subject and the simple present tense verb of the sentence. For example, Tiffany always drinks coffee. </a:t>
            </a: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5</a:t>
            </a:fld>
            <a:endParaRPr lang="en-CA"/>
          </a:p>
        </p:txBody>
      </p:sp>
    </p:spTree>
    <p:extLst>
      <p:ext uri="{BB962C8B-B14F-4D97-AF65-F5344CB8AC3E}">
        <p14:creationId xmlns:p14="http://schemas.microsoft.com/office/powerpoint/2010/main" val="347019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Frequency adverbs are often used with simple present to help talk about daily routines and habits. Always, usually, often, sometimes, seldom, rarely and never. The percentages are just a guideline but can help you remember the frequency strength. Put the frequency adverb between the subject and the simple present tense verb of the sentence. For example, Tiffany always drinks coffee. </a:t>
            </a: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6</a:t>
            </a:fld>
            <a:endParaRPr lang="en-CA"/>
          </a:p>
        </p:txBody>
      </p:sp>
    </p:spTree>
    <p:extLst>
      <p:ext uri="{BB962C8B-B14F-4D97-AF65-F5344CB8AC3E}">
        <p14:creationId xmlns:p14="http://schemas.microsoft.com/office/powerpoint/2010/main" val="370126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Let’s think about a regular week Sunday, Monday, Tuesday, Wednesday, Thursday, Friday, and Saturday. As we know, Tiffany always drinks coffee. But Let’s see some others… Ken usually drinks coffee. Masi often drinks coffee. Ali sometimes drinks coffee. Natalia seldom drinks coffee. Aaron rarely drinks coffee. And, Fatima never drinks coffee. </a:t>
            </a:r>
          </a:p>
          <a:p>
            <a:r>
              <a:rPr lang="en-CA" sz="1200" kern="1200" dirty="0">
                <a:solidFill>
                  <a:schemeClr val="tx1"/>
                </a:solidFill>
                <a:effectLst/>
                <a:latin typeface="+mn-lt"/>
                <a:ea typeface="+mn-ea"/>
                <a:cs typeface="+mn-cs"/>
              </a:rPr>
              <a:t>-Notice how the verb drink ends in ‘s’. Remember this is because all the subjects – Tiffany, Ken, Masi, Ali, Natalia, Aaron and Fatima are all singular 3</a:t>
            </a:r>
            <a:r>
              <a:rPr lang="en-CA" sz="1200" kern="1200" baseline="30000" dirty="0">
                <a:solidFill>
                  <a:schemeClr val="tx1"/>
                </a:solidFill>
                <a:effectLst/>
                <a:latin typeface="+mn-lt"/>
                <a:ea typeface="+mn-ea"/>
                <a:cs typeface="+mn-cs"/>
              </a:rPr>
              <a:t>rd</a:t>
            </a:r>
            <a:r>
              <a:rPr lang="en-CA" sz="1200" kern="1200" dirty="0">
                <a:solidFill>
                  <a:schemeClr val="tx1"/>
                </a:solidFill>
                <a:effectLst/>
                <a:latin typeface="+mn-lt"/>
                <a:ea typeface="+mn-ea"/>
                <a:cs typeface="+mn-cs"/>
              </a:rPr>
              <a:t> person subjects. </a:t>
            </a:r>
          </a:p>
          <a:p>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7</a:t>
            </a:fld>
            <a:endParaRPr lang="en-CA"/>
          </a:p>
        </p:txBody>
      </p:sp>
    </p:spTree>
    <p:extLst>
      <p:ext uri="{BB962C8B-B14F-4D97-AF65-F5344CB8AC3E}">
        <p14:creationId xmlns:p14="http://schemas.microsoft.com/office/powerpoint/2010/main" val="242427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So, What everyday activities and routines do you always, usually, often, sometimes, seldom, rarely, and never do? Thanks for watching!</a:t>
            </a:r>
            <a:endParaRPr lang="en-CA" dirty="0"/>
          </a:p>
        </p:txBody>
      </p:sp>
      <p:sp>
        <p:nvSpPr>
          <p:cNvPr id="4" name="Slide Number Placeholder 3"/>
          <p:cNvSpPr>
            <a:spLocks noGrp="1"/>
          </p:cNvSpPr>
          <p:nvPr>
            <p:ph type="sldNum" sz="quarter" idx="5"/>
          </p:nvPr>
        </p:nvSpPr>
        <p:spPr/>
        <p:txBody>
          <a:bodyPr/>
          <a:lstStyle/>
          <a:p>
            <a:fld id="{F21BA948-66E2-4F07-8B16-F6C861A89542}" type="slidenum">
              <a:rPr lang="en-CA" smtClean="0"/>
              <a:t>8</a:t>
            </a:fld>
            <a:endParaRPr lang="en-CA"/>
          </a:p>
        </p:txBody>
      </p:sp>
    </p:spTree>
    <p:extLst>
      <p:ext uri="{BB962C8B-B14F-4D97-AF65-F5344CB8AC3E}">
        <p14:creationId xmlns:p14="http://schemas.microsoft.com/office/powerpoint/2010/main" val="2167850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3540233612"/>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1701800737"/>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737401556"/>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1551568692"/>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BC8A6-D8AF-4662-9234-F460743E2E49}" type="datetimeFigureOut">
              <a:rPr lang="en-CA" smtClean="0"/>
              <a:t>2025-07-10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091666027"/>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3BC8A6-D8AF-4662-9234-F460743E2E49}" type="datetimeFigureOut">
              <a:rPr lang="en-CA" smtClean="0"/>
              <a:t>2025-07-10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336956906"/>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3BC8A6-D8AF-4662-9234-F460743E2E49}" type="datetimeFigureOut">
              <a:rPr lang="en-CA" smtClean="0"/>
              <a:t>2025-07-10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4033447584"/>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3BC8A6-D8AF-4662-9234-F460743E2E49}" type="datetimeFigureOut">
              <a:rPr lang="en-CA" smtClean="0"/>
              <a:t>2025-07-10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775270803"/>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BC8A6-D8AF-4662-9234-F460743E2E49}" type="datetimeFigureOut">
              <a:rPr lang="en-CA" smtClean="0"/>
              <a:t>2025-07-10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1316266308"/>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BC8A6-D8AF-4662-9234-F460743E2E49}" type="datetimeFigureOut">
              <a:rPr lang="en-CA" smtClean="0"/>
              <a:t>2025-07-10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368989119"/>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BC8A6-D8AF-4662-9234-F460743E2E49}" type="datetimeFigureOut">
              <a:rPr lang="en-CA" smtClean="0"/>
              <a:t>2025-07-10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F57E25A-822B-4DEC-8C6A-A6DA7BFB020E}" type="slidenum">
              <a:rPr lang="en-CA" smtClean="0"/>
              <a:t>‹#›</a:t>
            </a:fld>
            <a:endParaRPr lang="en-CA"/>
          </a:p>
        </p:txBody>
      </p:sp>
    </p:spTree>
    <p:extLst>
      <p:ext uri="{BB962C8B-B14F-4D97-AF65-F5344CB8AC3E}">
        <p14:creationId xmlns:p14="http://schemas.microsoft.com/office/powerpoint/2010/main" val="2010075003"/>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273BC8A6-D8AF-4662-9234-F460743E2E49}" type="datetimeFigureOut">
              <a:rPr lang="en-CA" smtClean="0"/>
              <a:t>2025-07-10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1F57E25A-822B-4DEC-8C6A-A6DA7BFB020E}" type="slidenum">
              <a:rPr lang="en-CA" smtClean="0"/>
              <a:t>‹#›</a:t>
            </a:fld>
            <a:endParaRPr lang="en-CA"/>
          </a:p>
        </p:txBody>
      </p:sp>
    </p:spTree>
    <p:extLst>
      <p:ext uri="{BB962C8B-B14F-4D97-AF65-F5344CB8AC3E}">
        <p14:creationId xmlns:p14="http://schemas.microsoft.com/office/powerpoint/2010/main" val="156389162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sv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3.xml"/><Relationship Id="rId7"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2.png"/><Relationship Id="rId4" Type="http://schemas.microsoft.com/office/2017/06/relationships/model3d" Target="../media/model3d1.glb"/></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3.png"/><Relationship Id="rId4" Type="http://schemas.microsoft.com/office/2017/06/relationships/model3d" Target="../media/model3d1.glb"/></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sv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25.sv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7C8D222-5E31-76EF-205B-665AB0E76CCE}"/>
              </a:ext>
            </a:extLst>
          </p:cNvPr>
          <p:cNvSpPr>
            <a:spLocks noGrp="1"/>
          </p:cNvSpPr>
          <p:nvPr>
            <p:ph type="subTitle" idx="1"/>
          </p:nvPr>
        </p:nvSpPr>
        <p:spPr>
          <a:xfrm>
            <a:off x="890338" y="3429000"/>
            <a:ext cx="4278009" cy="1089991"/>
          </a:xfrm>
        </p:spPr>
        <p:txBody>
          <a:bodyPr>
            <a:normAutofit/>
          </a:bodyPr>
          <a:lstStyle/>
          <a:p>
            <a:pPr algn="l"/>
            <a:r>
              <a:rPr lang="en-CA" dirty="0"/>
              <a:t>For Daily Routines and Habits</a:t>
            </a:r>
          </a:p>
        </p:txBody>
      </p:sp>
      <p:sp>
        <p:nvSpPr>
          <p:cNvPr id="18" name="TextBox 17">
            <a:extLst>
              <a:ext uri="{FF2B5EF4-FFF2-40B4-BE49-F238E27FC236}">
                <a16:creationId xmlns:a16="http://schemas.microsoft.com/office/drawing/2014/main" id="{319141AB-D9F2-C47E-AFAF-A62B58087290}"/>
              </a:ext>
            </a:extLst>
          </p:cNvPr>
          <p:cNvSpPr txBox="1"/>
          <p:nvPr/>
        </p:nvSpPr>
        <p:spPr>
          <a:xfrm>
            <a:off x="82296" y="5190751"/>
            <a:ext cx="12109704" cy="1200329"/>
          </a:xfrm>
          <a:prstGeom prst="rect">
            <a:avLst/>
          </a:prstGeom>
          <a:noFill/>
        </p:spPr>
        <p:txBody>
          <a:bodyPr wrap="square" rtlCol="0">
            <a:spAutoFit/>
          </a:bodyPr>
          <a:lstStyle/>
          <a:p>
            <a:pPr lvl="0" algn="ctr">
              <a:defRPr/>
            </a:pPr>
            <a:r>
              <a:rPr lang="en-US" b="1" kern="100" dirty="0">
                <a:latin typeface="+mj-lt"/>
              </a:rPr>
              <a:t>Simple Present Tense For Daily Routines and Habits Presentation  © 2025 by Tiffany Kearns is licensed under </a:t>
            </a:r>
          </a:p>
          <a:p>
            <a:pPr lvl="0" algn="ctr">
              <a:defRPr/>
            </a:pPr>
            <a:r>
              <a:rPr lang="en-US" b="1" kern="100" dirty="0">
                <a:latin typeface="+mj-lt"/>
              </a:rPr>
              <a:t>CC BY-NC-SA 4.0. </a:t>
            </a:r>
          </a:p>
          <a:p>
            <a:pPr lvl="0" algn="ctr">
              <a:defRPr/>
            </a:pPr>
            <a:r>
              <a:rPr lang="en-US" b="1" kern="100" dirty="0">
                <a:latin typeface="+mj-lt"/>
              </a:rPr>
              <a:t>To view a copy of this license, visit https://creativecommons.org/licenses/by-nc-sa/4.0/</a:t>
            </a:r>
          </a:p>
          <a:p>
            <a:endParaRPr lang="en-CA" dirty="0"/>
          </a:p>
        </p:txBody>
      </p:sp>
      <p:pic>
        <p:nvPicPr>
          <p:cNvPr id="21" name="Picture 20" descr="A brown sign with white letters&#10;&#10;AI-generated content may be incorrect.">
            <a:extLst>
              <a:ext uri="{FF2B5EF4-FFF2-40B4-BE49-F238E27FC236}">
                <a16:creationId xmlns:a16="http://schemas.microsoft.com/office/drawing/2014/main" id="{B448A5AD-0649-A7FA-C5FF-7C3066F1F2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338" y="1695240"/>
            <a:ext cx="2468688" cy="676899"/>
          </a:xfrm>
          <a:prstGeom prst="rect">
            <a:avLst/>
          </a:prstGeom>
        </p:spPr>
      </p:pic>
      <p:pic>
        <p:nvPicPr>
          <p:cNvPr id="25" name="Picture 24" descr="A white text on a brown background&#10;&#10;AI-generated content may be incorrect.">
            <a:extLst>
              <a:ext uri="{FF2B5EF4-FFF2-40B4-BE49-F238E27FC236}">
                <a16:creationId xmlns:a16="http://schemas.microsoft.com/office/drawing/2014/main" id="{E35D25DC-C49A-BE63-8813-088452AEA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337" y="805475"/>
            <a:ext cx="2141743" cy="764908"/>
          </a:xfrm>
          <a:prstGeom prst="rect">
            <a:avLst/>
          </a:prstGeom>
        </p:spPr>
      </p:pic>
      <p:pic>
        <p:nvPicPr>
          <p:cNvPr id="27" name="Picture 26" descr="A brown and white sign with white letters&#10;&#10;AI-generated content may be incorrect.">
            <a:extLst>
              <a:ext uri="{FF2B5EF4-FFF2-40B4-BE49-F238E27FC236}">
                <a16:creationId xmlns:a16="http://schemas.microsoft.com/office/drawing/2014/main" id="{D74B566B-94B0-FA78-99E4-5F75845977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433" y="2454310"/>
            <a:ext cx="1936272" cy="814569"/>
          </a:xfrm>
          <a:prstGeom prst="rect">
            <a:avLst/>
          </a:prstGeom>
        </p:spPr>
      </p:pic>
      <p:pic>
        <p:nvPicPr>
          <p:cNvPr id="4" name="Picture 3" descr="A collage of people smiling&#10;&#10;AI-generated content may be incorrect.">
            <a:extLst>
              <a:ext uri="{FF2B5EF4-FFF2-40B4-BE49-F238E27FC236}">
                <a16:creationId xmlns:a16="http://schemas.microsoft.com/office/drawing/2014/main" id="{EC4EBF61-41C2-69AC-F6CE-118776A34A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3445" y="336782"/>
            <a:ext cx="6520166" cy="363721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A sign with a person and dollar symbol&#10;&#10;AI-generated content may be incorrect.">
            <a:extLst>
              <a:ext uri="{FF2B5EF4-FFF2-40B4-BE49-F238E27FC236}">
                <a16:creationId xmlns:a16="http://schemas.microsoft.com/office/drawing/2014/main" id="{8E130B88-EE4A-6BF8-960F-2F536D2F2A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2071" y="5895867"/>
            <a:ext cx="1227411" cy="429442"/>
          </a:xfrm>
          <a:prstGeom prst="rect">
            <a:avLst/>
          </a:prstGeom>
        </p:spPr>
      </p:pic>
    </p:spTree>
    <p:custDataLst>
      <p:tags r:id="rId1"/>
    </p:custDataLst>
    <p:extLst>
      <p:ext uri="{BB962C8B-B14F-4D97-AF65-F5344CB8AC3E}">
        <p14:creationId xmlns:p14="http://schemas.microsoft.com/office/powerpoint/2010/main" val="2513737593"/>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39146-BEF1-3FEB-38A4-058061CBE285}"/>
              </a:ext>
            </a:extLst>
          </p:cNvPr>
          <p:cNvSpPr txBox="1"/>
          <p:nvPr/>
        </p:nvSpPr>
        <p:spPr>
          <a:xfrm>
            <a:off x="1971262" y="642732"/>
            <a:ext cx="3902766" cy="923330"/>
          </a:xfrm>
          <a:prstGeom prst="rect">
            <a:avLst/>
          </a:prstGeom>
          <a:noFill/>
        </p:spPr>
        <p:txBody>
          <a:bodyPr wrap="square" rtlCol="0">
            <a:spAutoFit/>
          </a:bodyPr>
          <a:lstStyle/>
          <a:p>
            <a:pPr algn="ctr"/>
            <a:r>
              <a:rPr lang="en-CA" sz="5400" dirty="0">
                <a:latin typeface="Amasis MT Pro" panose="020F0502020204030204" pitchFamily="18" charset="0"/>
              </a:rPr>
              <a:t>Singular</a:t>
            </a:r>
            <a:endParaRPr lang="en-CA" sz="5400" dirty="0"/>
          </a:p>
        </p:txBody>
      </p:sp>
      <p:sp>
        <p:nvSpPr>
          <p:cNvPr id="3" name="TextBox 2">
            <a:extLst>
              <a:ext uri="{FF2B5EF4-FFF2-40B4-BE49-F238E27FC236}">
                <a16:creationId xmlns:a16="http://schemas.microsoft.com/office/drawing/2014/main" id="{CC7CFD2A-9571-C627-9DE9-9ED31CFCDCA4}"/>
              </a:ext>
            </a:extLst>
          </p:cNvPr>
          <p:cNvSpPr txBox="1"/>
          <p:nvPr/>
        </p:nvSpPr>
        <p:spPr>
          <a:xfrm>
            <a:off x="6041336" y="642732"/>
            <a:ext cx="3902766" cy="923330"/>
          </a:xfrm>
          <a:prstGeom prst="rect">
            <a:avLst/>
          </a:prstGeom>
          <a:noFill/>
        </p:spPr>
        <p:txBody>
          <a:bodyPr wrap="square" rtlCol="0">
            <a:spAutoFit/>
          </a:bodyPr>
          <a:lstStyle/>
          <a:p>
            <a:pPr algn="ctr"/>
            <a:r>
              <a:rPr lang="en-CA" sz="5400" dirty="0">
                <a:latin typeface="Amasis MT Pro" panose="020F0502020204030204" pitchFamily="18" charset="0"/>
              </a:rPr>
              <a:t>Plural</a:t>
            </a:r>
            <a:endParaRPr lang="en-CA" sz="5400" dirty="0"/>
          </a:p>
        </p:txBody>
      </p:sp>
      <p:sp>
        <p:nvSpPr>
          <p:cNvPr id="4" name="TextBox 3">
            <a:extLst>
              <a:ext uri="{FF2B5EF4-FFF2-40B4-BE49-F238E27FC236}">
                <a16:creationId xmlns:a16="http://schemas.microsoft.com/office/drawing/2014/main" id="{470214FA-CB2E-E976-8D32-5B92E00558DC}"/>
              </a:ext>
            </a:extLst>
          </p:cNvPr>
          <p:cNvSpPr txBox="1"/>
          <p:nvPr/>
        </p:nvSpPr>
        <p:spPr>
          <a:xfrm>
            <a:off x="2521229" y="2545011"/>
            <a:ext cx="2448338" cy="584775"/>
          </a:xfrm>
          <a:prstGeom prst="rect">
            <a:avLst/>
          </a:prstGeom>
          <a:noFill/>
        </p:spPr>
        <p:txBody>
          <a:bodyPr wrap="square" rtlCol="0">
            <a:spAutoFit/>
          </a:bodyPr>
          <a:lstStyle/>
          <a:p>
            <a:r>
              <a:rPr lang="en-CA" sz="3200" dirty="0">
                <a:latin typeface="Amasis MT Pro" panose="02040504050005020304" pitchFamily="18" charset="0"/>
              </a:rPr>
              <a:t>You speak</a:t>
            </a:r>
          </a:p>
        </p:txBody>
      </p:sp>
      <p:sp>
        <p:nvSpPr>
          <p:cNvPr id="5" name="TextBox 4">
            <a:extLst>
              <a:ext uri="{FF2B5EF4-FFF2-40B4-BE49-F238E27FC236}">
                <a16:creationId xmlns:a16="http://schemas.microsoft.com/office/drawing/2014/main" id="{1FE55DEF-EC2E-3425-2795-A5593CE3A790}"/>
              </a:ext>
            </a:extLst>
          </p:cNvPr>
          <p:cNvSpPr txBox="1"/>
          <p:nvPr/>
        </p:nvSpPr>
        <p:spPr>
          <a:xfrm>
            <a:off x="7026967" y="1842052"/>
            <a:ext cx="2401954" cy="584775"/>
          </a:xfrm>
          <a:prstGeom prst="rect">
            <a:avLst/>
          </a:prstGeom>
          <a:noFill/>
        </p:spPr>
        <p:txBody>
          <a:bodyPr wrap="square" rtlCol="0">
            <a:spAutoFit/>
          </a:bodyPr>
          <a:lstStyle/>
          <a:p>
            <a:r>
              <a:rPr lang="en-CA" sz="3200" dirty="0">
                <a:latin typeface="Amasis MT Pro" panose="02040504050005020304" pitchFamily="18" charset="0"/>
              </a:rPr>
              <a:t>We speak</a:t>
            </a:r>
          </a:p>
        </p:txBody>
      </p:sp>
      <p:sp>
        <p:nvSpPr>
          <p:cNvPr id="6" name="TextBox 5">
            <a:extLst>
              <a:ext uri="{FF2B5EF4-FFF2-40B4-BE49-F238E27FC236}">
                <a16:creationId xmlns:a16="http://schemas.microsoft.com/office/drawing/2014/main" id="{3910F98A-CFE0-01A7-35AF-D2FDCC7327F6}"/>
              </a:ext>
            </a:extLst>
          </p:cNvPr>
          <p:cNvSpPr txBox="1"/>
          <p:nvPr/>
        </p:nvSpPr>
        <p:spPr>
          <a:xfrm>
            <a:off x="457203" y="1965162"/>
            <a:ext cx="1593572" cy="461665"/>
          </a:xfrm>
          <a:prstGeom prst="rect">
            <a:avLst/>
          </a:prstGeom>
          <a:noFill/>
        </p:spPr>
        <p:txBody>
          <a:bodyPr wrap="square" rtlCol="0">
            <a:spAutoFit/>
          </a:bodyPr>
          <a:lstStyle/>
          <a:p>
            <a:r>
              <a:rPr lang="en-CA" sz="2400" dirty="0">
                <a:latin typeface="Amasis MT Pro" panose="02040504050005020304" pitchFamily="18" charset="0"/>
              </a:rPr>
              <a:t>1</a:t>
            </a:r>
            <a:r>
              <a:rPr lang="en-CA" sz="2400" baseline="30000" dirty="0">
                <a:latin typeface="Amasis MT Pro" panose="02040504050005020304" pitchFamily="18" charset="0"/>
              </a:rPr>
              <a:t>st</a:t>
            </a:r>
            <a:r>
              <a:rPr lang="en-CA" sz="2400" dirty="0">
                <a:latin typeface="Amasis MT Pro" panose="02040504050005020304" pitchFamily="18" charset="0"/>
              </a:rPr>
              <a:t> Person</a:t>
            </a:r>
          </a:p>
        </p:txBody>
      </p:sp>
      <p:sp>
        <p:nvSpPr>
          <p:cNvPr id="7" name="TextBox 6">
            <a:extLst>
              <a:ext uri="{FF2B5EF4-FFF2-40B4-BE49-F238E27FC236}">
                <a16:creationId xmlns:a16="http://schemas.microsoft.com/office/drawing/2014/main" id="{AAEAB0F4-499E-D5BA-87C0-A4DDDB179CE8}"/>
              </a:ext>
            </a:extLst>
          </p:cNvPr>
          <p:cNvSpPr txBox="1"/>
          <p:nvPr/>
        </p:nvSpPr>
        <p:spPr>
          <a:xfrm>
            <a:off x="2633872" y="1842052"/>
            <a:ext cx="1593572" cy="584775"/>
          </a:xfrm>
          <a:prstGeom prst="rect">
            <a:avLst/>
          </a:prstGeom>
          <a:noFill/>
        </p:spPr>
        <p:txBody>
          <a:bodyPr wrap="square" rtlCol="0">
            <a:spAutoFit/>
          </a:bodyPr>
          <a:lstStyle/>
          <a:p>
            <a:r>
              <a:rPr lang="en-CA" sz="3200" dirty="0">
                <a:latin typeface="Amasis MT Pro" panose="02040504050005020304" pitchFamily="18" charset="0"/>
              </a:rPr>
              <a:t>I speak</a:t>
            </a:r>
          </a:p>
        </p:txBody>
      </p:sp>
      <p:sp>
        <p:nvSpPr>
          <p:cNvPr id="8" name="TextBox 7">
            <a:extLst>
              <a:ext uri="{FF2B5EF4-FFF2-40B4-BE49-F238E27FC236}">
                <a16:creationId xmlns:a16="http://schemas.microsoft.com/office/drawing/2014/main" id="{B7CC647F-16A2-5286-DF91-ECB95D2C656E}"/>
              </a:ext>
            </a:extLst>
          </p:cNvPr>
          <p:cNvSpPr txBox="1"/>
          <p:nvPr/>
        </p:nvSpPr>
        <p:spPr>
          <a:xfrm>
            <a:off x="7096541" y="2545010"/>
            <a:ext cx="2133598" cy="584775"/>
          </a:xfrm>
          <a:prstGeom prst="rect">
            <a:avLst/>
          </a:prstGeom>
          <a:noFill/>
        </p:spPr>
        <p:txBody>
          <a:bodyPr wrap="square" rtlCol="0">
            <a:spAutoFit/>
          </a:bodyPr>
          <a:lstStyle/>
          <a:p>
            <a:r>
              <a:rPr lang="en-CA" sz="3200" dirty="0">
                <a:latin typeface="Amasis MT Pro" panose="02040504050005020304" pitchFamily="18" charset="0"/>
              </a:rPr>
              <a:t>You speak</a:t>
            </a:r>
          </a:p>
        </p:txBody>
      </p:sp>
      <p:sp>
        <p:nvSpPr>
          <p:cNvPr id="9" name="TextBox 8">
            <a:extLst>
              <a:ext uri="{FF2B5EF4-FFF2-40B4-BE49-F238E27FC236}">
                <a16:creationId xmlns:a16="http://schemas.microsoft.com/office/drawing/2014/main" id="{56B55056-2E25-D5EA-2425-7AD18E354EF4}"/>
              </a:ext>
            </a:extLst>
          </p:cNvPr>
          <p:cNvSpPr txBox="1"/>
          <p:nvPr/>
        </p:nvSpPr>
        <p:spPr>
          <a:xfrm>
            <a:off x="457203" y="2629789"/>
            <a:ext cx="1593572" cy="461665"/>
          </a:xfrm>
          <a:prstGeom prst="rect">
            <a:avLst/>
          </a:prstGeom>
          <a:noFill/>
        </p:spPr>
        <p:txBody>
          <a:bodyPr wrap="square" rtlCol="0">
            <a:spAutoFit/>
          </a:bodyPr>
          <a:lstStyle/>
          <a:p>
            <a:r>
              <a:rPr lang="en-CA" sz="2400" dirty="0">
                <a:latin typeface="Amasis MT Pro" panose="02040504050005020304" pitchFamily="18" charset="0"/>
              </a:rPr>
              <a:t>2</a:t>
            </a:r>
            <a:r>
              <a:rPr lang="en-CA" sz="2400" baseline="30000" dirty="0">
                <a:latin typeface="Amasis MT Pro" panose="02040504050005020304" pitchFamily="18" charset="0"/>
              </a:rPr>
              <a:t>nd</a:t>
            </a:r>
            <a:r>
              <a:rPr lang="en-CA" sz="2400" dirty="0">
                <a:latin typeface="Amasis MT Pro" panose="02040504050005020304" pitchFamily="18" charset="0"/>
              </a:rPr>
              <a:t> Person</a:t>
            </a:r>
          </a:p>
        </p:txBody>
      </p:sp>
      <p:sp>
        <p:nvSpPr>
          <p:cNvPr id="10" name="TextBox 9">
            <a:extLst>
              <a:ext uri="{FF2B5EF4-FFF2-40B4-BE49-F238E27FC236}">
                <a16:creationId xmlns:a16="http://schemas.microsoft.com/office/drawing/2014/main" id="{0CB3BAD7-C8EC-F813-24DC-9CF706CF651B}"/>
              </a:ext>
            </a:extLst>
          </p:cNvPr>
          <p:cNvSpPr txBox="1"/>
          <p:nvPr/>
        </p:nvSpPr>
        <p:spPr>
          <a:xfrm>
            <a:off x="2580863" y="3195705"/>
            <a:ext cx="2150162" cy="584775"/>
          </a:xfrm>
          <a:prstGeom prst="rect">
            <a:avLst/>
          </a:prstGeom>
          <a:noFill/>
        </p:spPr>
        <p:txBody>
          <a:bodyPr wrap="square" rtlCol="0">
            <a:spAutoFit/>
          </a:bodyPr>
          <a:lstStyle/>
          <a:p>
            <a:r>
              <a:rPr lang="en-CA" sz="3200" dirty="0">
                <a:latin typeface="Amasis MT Pro" panose="02040504050005020304" pitchFamily="18" charset="0"/>
              </a:rPr>
              <a:t>She speaks</a:t>
            </a:r>
          </a:p>
        </p:txBody>
      </p:sp>
      <p:sp>
        <p:nvSpPr>
          <p:cNvPr id="11" name="TextBox 10">
            <a:extLst>
              <a:ext uri="{FF2B5EF4-FFF2-40B4-BE49-F238E27FC236}">
                <a16:creationId xmlns:a16="http://schemas.microsoft.com/office/drawing/2014/main" id="{869F92BB-663A-2DEE-8CA9-92B4E91F0BD2}"/>
              </a:ext>
            </a:extLst>
          </p:cNvPr>
          <p:cNvSpPr txBox="1"/>
          <p:nvPr/>
        </p:nvSpPr>
        <p:spPr>
          <a:xfrm>
            <a:off x="2610683" y="3891836"/>
            <a:ext cx="2090528" cy="584775"/>
          </a:xfrm>
          <a:prstGeom prst="rect">
            <a:avLst/>
          </a:prstGeom>
          <a:noFill/>
        </p:spPr>
        <p:txBody>
          <a:bodyPr wrap="square" rtlCol="0">
            <a:spAutoFit/>
          </a:bodyPr>
          <a:lstStyle/>
          <a:p>
            <a:r>
              <a:rPr lang="en-CA" sz="3200" dirty="0">
                <a:latin typeface="Amasis MT Pro" panose="02040504050005020304" pitchFamily="18" charset="0"/>
              </a:rPr>
              <a:t>He speaks</a:t>
            </a:r>
          </a:p>
        </p:txBody>
      </p:sp>
      <p:sp>
        <p:nvSpPr>
          <p:cNvPr id="12" name="TextBox 11">
            <a:extLst>
              <a:ext uri="{FF2B5EF4-FFF2-40B4-BE49-F238E27FC236}">
                <a16:creationId xmlns:a16="http://schemas.microsoft.com/office/drawing/2014/main" id="{0F99E75C-0881-B929-D5D3-3F8DFD5E93A8}"/>
              </a:ext>
            </a:extLst>
          </p:cNvPr>
          <p:cNvSpPr txBox="1"/>
          <p:nvPr/>
        </p:nvSpPr>
        <p:spPr>
          <a:xfrm>
            <a:off x="2670315" y="4536744"/>
            <a:ext cx="1971258" cy="584775"/>
          </a:xfrm>
          <a:prstGeom prst="rect">
            <a:avLst/>
          </a:prstGeom>
          <a:noFill/>
        </p:spPr>
        <p:txBody>
          <a:bodyPr wrap="square" rtlCol="0">
            <a:spAutoFit/>
          </a:bodyPr>
          <a:lstStyle/>
          <a:p>
            <a:r>
              <a:rPr lang="en-CA" sz="3200" dirty="0">
                <a:latin typeface="Amasis MT Pro" panose="02040504050005020304" pitchFamily="18" charset="0"/>
              </a:rPr>
              <a:t>It speaks</a:t>
            </a:r>
          </a:p>
        </p:txBody>
      </p:sp>
      <p:sp>
        <p:nvSpPr>
          <p:cNvPr id="13" name="TextBox 12">
            <a:extLst>
              <a:ext uri="{FF2B5EF4-FFF2-40B4-BE49-F238E27FC236}">
                <a16:creationId xmlns:a16="http://schemas.microsoft.com/office/drawing/2014/main" id="{36DEDC63-A682-CB47-CDF0-F9862A58568B}"/>
              </a:ext>
            </a:extLst>
          </p:cNvPr>
          <p:cNvSpPr txBox="1"/>
          <p:nvPr/>
        </p:nvSpPr>
        <p:spPr>
          <a:xfrm>
            <a:off x="457203" y="3267896"/>
            <a:ext cx="1593572" cy="461665"/>
          </a:xfrm>
          <a:prstGeom prst="rect">
            <a:avLst/>
          </a:prstGeom>
          <a:noFill/>
        </p:spPr>
        <p:txBody>
          <a:bodyPr wrap="square" rtlCol="0">
            <a:spAutoFit/>
          </a:bodyPr>
          <a:lstStyle/>
          <a:p>
            <a:r>
              <a:rPr lang="en-CA" sz="2400" dirty="0">
                <a:latin typeface="Amasis MT Pro" panose="02040504050005020304" pitchFamily="18" charset="0"/>
              </a:rPr>
              <a:t>3</a:t>
            </a:r>
            <a:r>
              <a:rPr lang="en-CA" sz="2400" baseline="30000" dirty="0">
                <a:latin typeface="Amasis MT Pro" panose="02040504050005020304" pitchFamily="18" charset="0"/>
              </a:rPr>
              <a:t>rd</a:t>
            </a:r>
            <a:r>
              <a:rPr lang="en-CA" sz="2400" dirty="0">
                <a:latin typeface="Amasis MT Pro" panose="02040504050005020304" pitchFamily="18" charset="0"/>
              </a:rPr>
              <a:t> Person</a:t>
            </a:r>
          </a:p>
        </p:txBody>
      </p:sp>
      <p:sp>
        <p:nvSpPr>
          <p:cNvPr id="14" name="TextBox 13">
            <a:extLst>
              <a:ext uri="{FF2B5EF4-FFF2-40B4-BE49-F238E27FC236}">
                <a16:creationId xmlns:a16="http://schemas.microsoft.com/office/drawing/2014/main" id="{A22E40C2-65A8-D413-10BB-29FE62299E7F}"/>
              </a:ext>
            </a:extLst>
          </p:cNvPr>
          <p:cNvSpPr txBox="1"/>
          <p:nvPr/>
        </p:nvSpPr>
        <p:spPr>
          <a:xfrm>
            <a:off x="7070039" y="3159463"/>
            <a:ext cx="2332380" cy="584775"/>
          </a:xfrm>
          <a:prstGeom prst="rect">
            <a:avLst/>
          </a:prstGeom>
          <a:noFill/>
        </p:spPr>
        <p:txBody>
          <a:bodyPr wrap="square" rtlCol="0">
            <a:spAutoFit/>
          </a:bodyPr>
          <a:lstStyle/>
          <a:p>
            <a:r>
              <a:rPr lang="en-CA" sz="3200" dirty="0">
                <a:latin typeface="Amasis MT Pro" panose="02040504050005020304" pitchFamily="18" charset="0"/>
              </a:rPr>
              <a:t>They speak</a:t>
            </a:r>
          </a:p>
        </p:txBody>
      </p:sp>
      <p:sp>
        <p:nvSpPr>
          <p:cNvPr id="15" name="TextBox 14">
            <a:extLst>
              <a:ext uri="{FF2B5EF4-FFF2-40B4-BE49-F238E27FC236}">
                <a16:creationId xmlns:a16="http://schemas.microsoft.com/office/drawing/2014/main" id="{203F5654-C3B1-A934-EFD3-07596946068E}"/>
              </a:ext>
            </a:extLst>
          </p:cNvPr>
          <p:cNvSpPr txBox="1"/>
          <p:nvPr/>
        </p:nvSpPr>
        <p:spPr>
          <a:xfrm>
            <a:off x="4323522" y="3201885"/>
            <a:ext cx="318051" cy="584775"/>
          </a:xfrm>
          <a:prstGeom prst="rect">
            <a:avLst/>
          </a:prstGeom>
          <a:noFill/>
        </p:spPr>
        <p:txBody>
          <a:bodyPr wrap="square" rtlCol="0">
            <a:spAutoFit/>
          </a:bodyPr>
          <a:lstStyle/>
          <a:p>
            <a:r>
              <a:rPr lang="en-CA" sz="3200" dirty="0">
                <a:latin typeface="Amasis MT Pro" panose="02040504050005020304" pitchFamily="18" charset="0"/>
              </a:rPr>
              <a:t>s</a:t>
            </a:r>
          </a:p>
        </p:txBody>
      </p:sp>
      <p:sp>
        <p:nvSpPr>
          <p:cNvPr id="16" name="TextBox 15">
            <a:extLst>
              <a:ext uri="{FF2B5EF4-FFF2-40B4-BE49-F238E27FC236}">
                <a16:creationId xmlns:a16="http://schemas.microsoft.com/office/drawing/2014/main" id="{73AB56B6-2CF0-7A45-ED4C-751C086010FE}"/>
              </a:ext>
            </a:extLst>
          </p:cNvPr>
          <p:cNvSpPr txBox="1"/>
          <p:nvPr/>
        </p:nvSpPr>
        <p:spPr>
          <a:xfrm>
            <a:off x="4227444" y="3897675"/>
            <a:ext cx="318051" cy="584775"/>
          </a:xfrm>
          <a:prstGeom prst="rect">
            <a:avLst/>
          </a:prstGeom>
          <a:noFill/>
        </p:spPr>
        <p:txBody>
          <a:bodyPr wrap="square" rtlCol="0">
            <a:spAutoFit/>
          </a:bodyPr>
          <a:lstStyle/>
          <a:p>
            <a:r>
              <a:rPr lang="en-CA" sz="3200" dirty="0">
                <a:latin typeface="Amasis MT Pro" panose="02040504050005020304" pitchFamily="18" charset="0"/>
              </a:rPr>
              <a:t>s</a:t>
            </a:r>
          </a:p>
        </p:txBody>
      </p:sp>
      <p:sp>
        <p:nvSpPr>
          <p:cNvPr id="17" name="TextBox 16">
            <a:extLst>
              <a:ext uri="{FF2B5EF4-FFF2-40B4-BE49-F238E27FC236}">
                <a16:creationId xmlns:a16="http://schemas.microsoft.com/office/drawing/2014/main" id="{982940D1-D39B-A0B9-F3B6-A00D064367B7}"/>
              </a:ext>
            </a:extLst>
          </p:cNvPr>
          <p:cNvSpPr txBox="1"/>
          <p:nvPr/>
        </p:nvSpPr>
        <p:spPr>
          <a:xfrm>
            <a:off x="4018723" y="4536744"/>
            <a:ext cx="318051" cy="584775"/>
          </a:xfrm>
          <a:prstGeom prst="rect">
            <a:avLst/>
          </a:prstGeom>
          <a:noFill/>
        </p:spPr>
        <p:txBody>
          <a:bodyPr wrap="square" rtlCol="0">
            <a:spAutoFit/>
          </a:bodyPr>
          <a:lstStyle/>
          <a:p>
            <a:r>
              <a:rPr lang="en-CA" sz="3200" dirty="0">
                <a:latin typeface="Amasis MT Pro" panose="02040504050005020304" pitchFamily="18" charset="0"/>
              </a:rPr>
              <a:t>s</a:t>
            </a:r>
          </a:p>
        </p:txBody>
      </p:sp>
      <p:pic>
        <p:nvPicPr>
          <p:cNvPr id="103" name="Graphic 102" descr="Return with solid fill">
            <a:extLst>
              <a:ext uri="{FF2B5EF4-FFF2-40B4-BE49-F238E27FC236}">
                <a16:creationId xmlns:a16="http://schemas.microsoft.com/office/drawing/2014/main" id="{91D519EB-D44B-520E-FAB7-782FC66AEC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95365" y="3643633"/>
            <a:ext cx="327988" cy="327988"/>
          </a:xfrm>
          <a:prstGeom prst="rect">
            <a:avLst/>
          </a:prstGeom>
        </p:spPr>
      </p:pic>
      <p:pic>
        <p:nvPicPr>
          <p:cNvPr id="104" name="Graphic 103" descr="Return with solid fill">
            <a:extLst>
              <a:ext uri="{FF2B5EF4-FFF2-40B4-BE49-F238E27FC236}">
                <a16:creationId xmlns:a16="http://schemas.microsoft.com/office/drawing/2014/main" id="{779DDBED-8648-CD01-7980-86C7AEAB3B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72780" y="4366911"/>
            <a:ext cx="327988" cy="327988"/>
          </a:xfrm>
          <a:prstGeom prst="rect">
            <a:avLst/>
          </a:prstGeom>
        </p:spPr>
      </p:pic>
      <p:pic>
        <p:nvPicPr>
          <p:cNvPr id="105" name="Graphic 104" descr="Return with solid fill">
            <a:extLst>
              <a:ext uri="{FF2B5EF4-FFF2-40B4-BE49-F238E27FC236}">
                <a16:creationId xmlns:a16="http://schemas.microsoft.com/office/drawing/2014/main" id="{1053F0AA-E0B6-BF63-7000-F8B6C128E5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67377" y="5011819"/>
            <a:ext cx="327988" cy="327988"/>
          </a:xfrm>
          <a:prstGeom prst="rect">
            <a:avLst/>
          </a:prstGeom>
        </p:spPr>
      </p:pic>
      <p:sp>
        <p:nvSpPr>
          <p:cNvPr id="236" name="Speech Bubble: Oval 235">
            <a:extLst>
              <a:ext uri="{FF2B5EF4-FFF2-40B4-BE49-F238E27FC236}">
                <a16:creationId xmlns:a16="http://schemas.microsoft.com/office/drawing/2014/main" id="{03C062BF-5375-0D50-7882-95376EBC94E9}"/>
              </a:ext>
            </a:extLst>
          </p:cNvPr>
          <p:cNvSpPr/>
          <p:nvPr/>
        </p:nvSpPr>
        <p:spPr>
          <a:xfrm>
            <a:off x="1472236" y="143931"/>
            <a:ext cx="830745" cy="598502"/>
          </a:xfrm>
          <a:prstGeom prst="wedgeEllipseCallout">
            <a:avLst>
              <a:gd name="adj1" fmla="val -42991"/>
              <a:gd name="adj2" fmla="val 6904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37" name="Speech Bubble: Oval 236">
            <a:extLst>
              <a:ext uri="{FF2B5EF4-FFF2-40B4-BE49-F238E27FC236}">
                <a16:creationId xmlns:a16="http://schemas.microsoft.com/office/drawing/2014/main" id="{55934E8A-D6A1-2A29-5D15-53ACDDCC748D}"/>
              </a:ext>
            </a:extLst>
          </p:cNvPr>
          <p:cNvSpPr/>
          <p:nvPr/>
        </p:nvSpPr>
        <p:spPr>
          <a:xfrm>
            <a:off x="10523471" y="642732"/>
            <a:ext cx="830745" cy="598502"/>
          </a:xfrm>
          <a:prstGeom prst="wedgeEllipseCallout">
            <a:avLst>
              <a:gd name="adj1" fmla="val -42991"/>
              <a:gd name="adj2" fmla="val 6904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38" name="Speech Bubble: Oval 237">
            <a:extLst>
              <a:ext uri="{FF2B5EF4-FFF2-40B4-BE49-F238E27FC236}">
                <a16:creationId xmlns:a16="http://schemas.microsoft.com/office/drawing/2014/main" id="{E896C49E-0E46-4648-3398-6BCD04114B01}"/>
              </a:ext>
            </a:extLst>
          </p:cNvPr>
          <p:cNvSpPr/>
          <p:nvPr/>
        </p:nvSpPr>
        <p:spPr>
          <a:xfrm rot="-21120000" flipH="1">
            <a:off x="9135990" y="498077"/>
            <a:ext cx="830745" cy="598502"/>
          </a:xfrm>
          <a:prstGeom prst="wedgeEllipseCallout">
            <a:avLst>
              <a:gd name="adj1" fmla="val -42991"/>
              <a:gd name="adj2" fmla="val 69043"/>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pic>
        <p:nvPicPr>
          <p:cNvPr id="242" name="Graphic 241" descr="Users outline">
            <a:extLst>
              <a:ext uri="{FF2B5EF4-FFF2-40B4-BE49-F238E27FC236}">
                <a16:creationId xmlns:a16="http://schemas.microsoft.com/office/drawing/2014/main" id="{0C224527-17FB-518E-77D5-714FF8E8CA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54210" y="1220039"/>
            <a:ext cx="914400" cy="914400"/>
          </a:xfrm>
          <a:prstGeom prst="rect">
            <a:avLst/>
          </a:prstGeom>
        </p:spPr>
      </p:pic>
      <p:pic>
        <p:nvPicPr>
          <p:cNvPr id="244" name="Graphic 243" descr="User outline">
            <a:extLst>
              <a:ext uri="{FF2B5EF4-FFF2-40B4-BE49-F238E27FC236}">
                <a16:creationId xmlns:a16="http://schemas.microsoft.com/office/drawing/2014/main" id="{56394227-A2D1-5FFF-3D3C-A54CC9B7172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8990" y="742433"/>
            <a:ext cx="914400" cy="914400"/>
          </a:xfrm>
          <a:prstGeom prst="rect">
            <a:avLst/>
          </a:prstGeom>
        </p:spPr>
      </p:pic>
    </p:spTree>
    <p:custDataLst>
      <p:tags r:id="rId1"/>
    </p:custDataLst>
    <p:extLst>
      <p:ext uri="{BB962C8B-B14F-4D97-AF65-F5344CB8AC3E}">
        <p14:creationId xmlns:p14="http://schemas.microsoft.com/office/powerpoint/2010/main" val="1151478165"/>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
                                        </p:tgtEl>
                                        <p:attrNameLst>
                                          <p:attrName>style.visibility</p:attrName>
                                        </p:attrNameLst>
                                      </p:cBhvr>
                                      <p:to>
                                        <p:strVal val="visible"/>
                                      </p:to>
                                    </p:set>
                                    <p:animEffect transition="in" filter="fade">
                                      <p:cBhvr>
                                        <p:cTn id="10" dur="500"/>
                                        <p:tgtEl>
                                          <p:spTgt spid="236"/>
                                        </p:tgtEl>
                                      </p:cBhvr>
                                    </p:animEffect>
                                  </p:childTnLst>
                                </p:cTn>
                              </p:par>
                              <p:par>
                                <p:cTn id="11" presetID="10" presetClass="entr" presetSubtype="0" fill="hold" nodeType="withEffect">
                                  <p:stCondLst>
                                    <p:cond delay="0"/>
                                  </p:stCondLst>
                                  <p:childTnLst>
                                    <p:set>
                                      <p:cBhvr>
                                        <p:cTn id="12" dur="1" fill="hold">
                                          <p:stCondLst>
                                            <p:cond delay="0"/>
                                          </p:stCondLst>
                                        </p:cTn>
                                        <p:tgtEl>
                                          <p:spTgt spid="244"/>
                                        </p:tgtEl>
                                        <p:attrNameLst>
                                          <p:attrName>style.visibility</p:attrName>
                                        </p:attrNameLst>
                                      </p:cBhvr>
                                      <p:to>
                                        <p:strVal val="visible"/>
                                      </p:to>
                                    </p:set>
                                    <p:animEffect transition="in" filter="fade">
                                      <p:cBhvr>
                                        <p:cTn id="13" dur="500"/>
                                        <p:tgtEl>
                                          <p:spTgt spid="24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25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750"/>
                                        <p:tgtEl>
                                          <p:spTgt spid="3"/>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238"/>
                                        </p:tgtEl>
                                        <p:attrNameLst>
                                          <p:attrName>style.visibility</p:attrName>
                                        </p:attrNameLst>
                                      </p:cBhvr>
                                      <p:to>
                                        <p:strVal val="visible"/>
                                      </p:to>
                                    </p:set>
                                    <p:animEffect transition="in" filter="fade">
                                      <p:cBhvr>
                                        <p:cTn id="21" dur="500"/>
                                        <p:tgtEl>
                                          <p:spTgt spid="23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37"/>
                                        </p:tgtEl>
                                        <p:attrNameLst>
                                          <p:attrName>style.visibility</p:attrName>
                                        </p:attrNameLst>
                                      </p:cBhvr>
                                      <p:to>
                                        <p:strVal val="visible"/>
                                      </p:to>
                                    </p:set>
                                    <p:animEffect transition="in" filter="fade">
                                      <p:cBhvr>
                                        <p:cTn id="24" dur="500"/>
                                        <p:tgtEl>
                                          <p:spTgt spid="237"/>
                                        </p:tgtEl>
                                      </p:cBhvr>
                                    </p:animEffect>
                                  </p:childTnLst>
                                </p:cTn>
                              </p:par>
                              <p:par>
                                <p:cTn id="25" presetID="10" presetClass="entr" presetSubtype="0" fill="hold" nodeType="withEffect">
                                  <p:stCondLst>
                                    <p:cond delay="250"/>
                                  </p:stCondLst>
                                  <p:childTnLst>
                                    <p:set>
                                      <p:cBhvr>
                                        <p:cTn id="26" dur="1" fill="hold">
                                          <p:stCondLst>
                                            <p:cond delay="0"/>
                                          </p:stCondLst>
                                        </p:cTn>
                                        <p:tgtEl>
                                          <p:spTgt spid="242"/>
                                        </p:tgtEl>
                                        <p:attrNameLst>
                                          <p:attrName>style.visibility</p:attrName>
                                        </p:attrNameLst>
                                      </p:cBhvr>
                                      <p:to>
                                        <p:strVal val="visible"/>
                                      </p:to>
                                    </p:set>
                                    <p:animEffect transition="in" filter="fade">
                                      <p:cBhvr>
                                        <p:cTn id="27" dur="500"/>
                                        <p:tgtEl>
                                          <p:spTgt spid="2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75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childTnLst>
                                </p:cTn>
                              </p:par>
                            </p:childTnLst>
                          </p:cTn>
                        </p:par>
                        <p:par>
                          <p:cTn id="43" fill="hold">
                            <p:stCondLst>
                              <p:cond delay="750"/>
                            </p:stCondLst>
                            <p:childTnLst>
                              <p:par>
                                <p:cTn id="44" presetID="32" presetClass="emph" presetSubtype="0" fill="hold" grpId="1" nodeType="afterEffect">
                                  <p:stCondLst>
                                    <p:cond delay="0"/>
                                  </p:stCondLst>
                                  <p:childTnLst>
                                    <p:animRot by="120000">
                                      <p:cBhvr>
                                        <p:cTn id="45" dur="100" fill="hold">
                                          <p:stCondLst>
                                            <p:cond delay="0"/>
                                          </p:stCondLst>
                                        </p:cTn>
                                        <p:tgtEl>
                                          <p:spTgt spid="6"/>
                                        </p:tgtEl>
                                        <p:attrNameLst>
                                          <p:attrName>r</p:attrName>
                                        </p:attrNameLst>
                                      </p:cBhvr>
                                    </p:animRot>
                                    <p:animRot by="-240000">
                                      <p:cBhvr>
                                        <p:cTn id="46" dur="200" fill="hold">
                                          <p:stCondLst>
                                            <p:cond delay="200"/>
                                          </p:stCondLst>
                                        </p:cTn>
                                        <p:tgtEl>
                                          <p:spTgt spid="6"/>
                                        </p:tgtEl>
                                        <p:attrNameLst>
                                          <p:attrName>r</p:attrName>
                                        </p:attrNameLst>
                                      </p:cBhvr>
                                    </p:animRot>
                                    <p:animRot by="240000">
                                      <p:cBhvr>
                                        <p:cTn id="47" dur="200" fill="hold">
                                          <p:stCondLst>
                                            <p:cond delay="400"/>
                                          </p:stCondLst>
                                        </p:cTn>
                                        <p:tgtEl>
                                          <p:spTgt spid="6"/>
                                        </p:tgtEl>
                                        <p:attrNameLst>
                                          <p:attrName>r</p:attrName>
                                        </p:attrNameLst>
                                      </p:cBhvr>
                                    </p:animRot>
                                    <p:animRot by="-240000">
                                      <p:cBhvr>
                                        <p:cTn id="48" dur="200" fill="hold">
                                          <p:stCondLst>
                                            <p:cond delay="600"/>
                                          </p:stCondLst>
                                        </p:cTn>
                                        <p:tgtEl>
                                          <p:spTgt spid="6"/>
                                        </p:tgtEl>
                                        <p:attrNameLst>
                                          <p:attrName>r</p:attrName>
                                        </p:attrNameLst>
                                      </p:cBhvr>
                                    </p:animRot>
                                    <p:animRot by="120000">
                                      <p:cBhvr>
                                        <p:cTn id="49" dur="200" fill="hold">
                                          <p:stCondLst>
                                            <p:cond delay="800"/>
                                          </p:stCondLst>
                                        </p:cTn>
                                        <p:tgtEl>
                                          <p:spTgt spid="6"/>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75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75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750"/>
                                        <p:tgtEl>
                                          <p:spTgt spid="9"/>
                                        </p:tgtEl>
                                      </p:cBhvr>
                                    </p:animEffect>
                                  </p:childTnLst>
                                </p:cTn>
                              </p:par>
                            </p:childTnLst>
                          </p:cTn>
                        </p:par>
                        <p:par>
                          <p:cTn id="65" fill="hold">
                            <p:stCondLst>
                              <p:cond delay="750"/>
                            </p:stCondLst>
                            <p:childTnLst>
                              <p:par>
                                <p:cTn id="66" presetID="32" presetClass="emph" presetSubtype="0" fill="hold" grpId="1" nodeType="afterEffect">
                                  <p:stCondLst>
                                    <p:cond delay="0"/>
                                  </p:stCondLst>
                                  <p:childTnLst>
                                    <p:animRot by="120000">
                                      <p:cBhvr>
                                        <p:cTn id="67" dur="100" fill="hold">
                                          <p:stCondLst>
                                            <p:cond delay="0"/>
                                          </p:stCondLst>
                                        </p:cTn>
                                        <p:tgtEl>
                                          <p:spTgt spid="9"/>
                                        </p:tgtEl>
                                        <p:attrNameLst>
                                          <p:attrName>r</p:attrName>
                                        </p:attrNameLst>
                                      </p:cBhvr>
                                    </p:animRot>
                                    <p:animRot by="-240000">
                                      <p:cBhvr>
                                        <p:cTn id="68" dur="200" fill="hold">
                                          <p:stCondLst>
                                            <p:cond delay="200"/>
                                          </p:stCondLst>
                                        </p:cTn>
                                        <p:tgtEl>
                                          <p:spTgt spid="9"/>
                                        </p:tgtEl>
                                        <p:attrNameLst>
                                          <p:attrName>r</p:attrName>
                                        </p:attrNameLst>
                                      </p:cBhvr>
                                    </p:animRot>
                                    <p:animRot by="240000">
                                      <p:cBhvr>
                                        <p:cTn id="69" dur="200" fill="hold">
                                          <p:stCondLst>
                                            <p:cond delay="400"/>
                                          </p:stCondLst>
                                        </p:cTn>
                                        <p:tgtEl>
                                          <p:spTgt spid="9"/>
                                        </p:tgtEl>
                                        <p:attrNameLst>
                                          <p:attrName>r</p:attrName>
                                        </p:attrNameLst>
                                      </p:cBhvr>
                                    </p:animRot>
                                    <p:animRot by="-240000">
                                      <p:cBhvr>
                                        <p:cTn id="70" dur="200" fill="hold">
                                          <p:stCondLst>
                                            <p:cond delay="600"/>
                                          </p:stCondLst>
                                        </p:cTn>
                                        <p:tgtEl>
                                          <p:spTgt spid="9"/>
                                        </p:tgtEl>
                                        <p:attrNameLst>
                                          <p:attrName>r</p:attrName>
                                        </p:attrNameLst>
                                      </p:cBhvr>
                                    </p:animRot>
                                    <p:animRot by="120000">
                                      <p:cBhvr>
                                        <p:cTn id="71" dur="200" fill="hold">
                                          <p:stCondLst>
                                            <p:cond delay="800"/>
                                          </p:stCondLst>
                                        </p:cTn>
                                        <p:tgtEl>
                                          <p:spTgt spid="9"/>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fade">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500"/>
                                        <p:tgtEl>
                                          <p:spTgt spid="12"/>
                                        </p:tgtEl>
                                      </p:cBhvr>
                                    </p:animEffect>
                                  </p:childTnLst>
                                </p:cTn>
                              </p:par>
                            </p:childTnLst>
                          </p:cTn>
                        </p:par>
                        <p:par>
                          <p:cTn id="87" fill="hold">
                            <p:stCondLst>
                              <p:cond delay="500"/>
                            </p:stCondLst>
                            <p:childTnLst>
                              <p:par>
                                <p:cTn id="88" presetID="1"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childTnLst>
                                </p:cTn>
                              </p:par>
                            </p:childTnLst>
                          </p:cTn>
                        </p:par>
                        <p:par>
                          <p:cTn id="94" fill="hold">
                            <p:stCondLst>
                              <p:cond delay="500"/>
                            </p:stCondLst>
                            <p:childTnLst>
                              <p:par>
                                <p:cTn id="95" presetID="10" presetClass="emph" presetSubtype="0" fill="hold" grpId="1" nodeType="afterEffect">
                                  <p:stCondLst>
                                    <p:cond delay="0"/>
                                  </p:stCondLst>
                                  <p:childTnLst>
                                    <p:anim calcmode="discrete" valueType="str">
                                      <p:cBhvr override="childStyle">
                                        <p:cTn id="96" dur="2000" fill="hold"/>
                                        <p:tgtEl>
                                          <p:spTgt spid="1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97" presetID="10" presetClass="emph" presetSubtype="0" fill="hold" grpId="1" nodeType="withEffect">
                                  <p:stCondLst>
                                    <p:cond delay="0"/>
                                  </p:stCondLst>
                                  <p:childTnLst>
                                    <p:anim calcmode="discrete" valueType="str">
                                      <p:cBhvr override="childStyle">
                                        <p:cTn id="98" dur="2000" fill="hold"/>
                                        <p:tgtEl>
                                          <p:spTgt spid="1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99" presetID="10" presetClass="emph" presetSubtype="0" fill="hold" grpId="1" nodeType="withEffect">
                                  <p:stCondLst>
                                    <p:cond delay="0"/>
                                  </p:stCondLst>
                                  <p:childTnLst>
                                    <p:anim calcmode="discrete" valueType="str">
                                      <p:cBhvr override="childStyle">
                                        <p:cTn id="100" dur="2000" fill="hold"/>
                                        <p:tgtEl>
                                          <p:spTgt spid="1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01" fill="hold">
                            <p:stCondLst>
                              <p:cond delay="2500"/>
                            </p:stCondLst>
                            <p:childTnLst>
                              <p:par>
                                <p:cTn id="102" presetID="10" presetClass="emph" presetSubtype="0" fill="hold" grpId="2" nodeType="afterEffect">
                                  <p:stCondLst>
                                    <p:cond delay="0"/>
                                  </p:stCondLst>
                                  <p:childTnLst>
                                    <p:anim calcmode="discrete" valueType="str">
                                      <p:cBhvr override="childStyle">
                                        <p:cTn id="103" dur="2000" fill="hold"/>
                                        <p:tgtEl>
                                          <p:spTgt spid="1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04" presetID="10" presetClass="emph" presetSubtype="0" fill="hold" grpId="2" nodeType="withEffect">
                                  <p:stCondLst>
                                    <p:cond delay="0"/>
                                  </p:stCondLst>
                                  <p:childTnLst>
                                    <p:anim calcmode="discrete" valueType="str">
                                      <p:cBhvr override="childStyle">
                                        <p:cTn id="105" dur="2000" fill="hold"/>
                                        <p:tgtEl>
                                          <p:spTgt spid="16"/>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par>
                                <p:cTn id="106" presetID="10" presetClass="emph" presetSubtype="0" fill="hold" grpId="2" nodeType="withEffect">
                                  <p:stCondLst>
                                    <p:cond delay="0"/>
                                  </p:stCondLst>
                                  <p:childTnLst>
                                    <p:anim calcmode="discrete" valueType="str">
                                      <p:cBhvr override="childStyle">
                                        <p:cTn id="107" dur="2000" fill="hold"/>
                                        <p:tgtEl>
                                          <p:spTgt spid="17"/>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108" fill="hold">
                            <p:stCondLst>
                              <p:cond delay="4500"/>
                            </p:stCondLst>
                            <p:childTnLst>
                              <p:par>
                                <p:cTn id="109" presetID="10" presetClass="entr" presetSubtype="0"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fade">
                                      <p:cBhvr>
                                        <p:cTn id="111" dur="750"/>
                                        <p:tgtEl>
                                          <p:spTgt spid="13"/>
                                        </p:tgtEl>
                                      </p:cBhvr>
                                    </p:animEffect>
                                  </p:childTnLst>
                                </p:cTn>
                              </p:par>
                            </p:childTnLst>
                          </p:cTn>
                        </p:par>
                      </p:childTnLst>
                    </p:cTn>
                  </p:par>
                  <p:par>
                    <p:cTn id="112" fill="hold">
                      <p:stCondLst>
                        <p:cond delay="indefinite"/>
                      </p:stCondLst>
                      <p:childTnLst>
                        <p:par>
                          <p:cTn id="113" fill="hold">
                            <p:stCondLst>
                              <p:cond delay="0"/>
                            </p:stCondLst>
                            <p:childTnLst>
                              <p:par>
                                <p:cTn id="114" presetID="32" presetClass="emph" presetSubtype="0" fill="hold" grpId="1" nodeType="clickEffect">
                                  <p:stCondLst>
                                    <p:cond delay="0"/>
                                  </p:stCondLst>
                                  <p:childTnLst>
                                    <p:animRot by="120000">
                                      <p:cBhvr>
                                        <p:cTn id="115" dur="100" fill="hold">
                                          <p:stCondLst>
                                            <p:cond delay="0"/>
                                          </p:stCondLst>
                                        </p:cTn>
                                        <p:tgtEl>
                                          <p:spTgt spid="13"/>
                                        </p:tgtEl>
                                        <p:attrNameLst>
                                          <p:attrName>r</p:attrName>
                                        </p:attrNameLst>
                                      </p:cBhvr>
                                    </p:animRot>
                                    <p:animRot by="-240000">
                                      <p:cBhvr>
                                        <p:cTn id="116" dur="200" fill="hold">
                                          <p:stCondLst>
                                            <p:cond delay="200"/>
                                          </p:stCondLst>
                                        </p:cTn>
                                        <p:tgtEl>
                                          <p:spTgt spid="13"/>
                                        </p:tgtEl>
                                        <p:attrNameLst>
                                          <p:attrName>r</p:attrName>
                                        </p:attrNameLst>
                                      </p:cBhvr>
                                    </p:animRot>
                                    <p:animRot by="240000">
                                      <p:cBhvr>
                                        <p:cTn id="117" dur="200" fill="hold">
                                          <p:stCondLst>
                                            <p:cond delay="400"/>
                                          </p:stCondLst>
                                        </p:cTn>
                                        <p:tgtEl>
                                          <p:spTgt spid="13"/>
                                        </p:tgtEl>
                                        <p:attrNameLst>
                                          <p:attrName>r</p:attrName>
                                        </p:attrNameLst>
                                      </p:cBhvr>
                                    </p:animRot>
                                    <p:animRot by="-240000">
                                      <p:cBhvr>
                                        <p:cTn id="118" dur="200" fill="hold">
                                          <p:stCondLst>
                                            <p:cond delay="600"/>
                                          </p:stCondLst>
                                        </p:cTn>
                                        <p:tgtEl>
                                          <p:spTgt spid="13"/>
                                        </p:tgtEl>
                                        <p:attrNameLst>
                                          <p:attrName>r</p:attrName>
                                        </p:attrNameLst>
                                      </p:cBhvr>
                                    </p:animRot>
                                    <p:animRot by="120000">
                                      <p:cBhvr>
                                        <p:cTn id="119" dur="200" fill="hold">
                                          <p:stCondLst>
                                            <p:cond delay="800"/>
                                          </p:stCondLst>
                                        </p:cTn>
                                        <p:tgtEl>
                                          <p:spTgt spid="13"/>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103"/>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104"/>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105"/>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4"/>
                                        </p:tgtEl>
                                        <p:attrNameLst>
                                          <p:attrName>style.visibility</p:attrName>
                                        </p:attrNameLst>
                                      </p:cBhvr>
                                      <p:to>
                                        <p:strVal val="visible"/>
                                      </p:to>
                                    </p:set>
                                    <p:animEffect transition="in" filter="fade">
                                      <p:cBhvr>
                                        <p:cTn id="1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6" grpId="1"/>
      <p:bldP spid="7" grpId="0"/>
      <p:bldP spid="8" grpId="0"/>
      <p:bldP spid="9" grpId="0"/>
      <p:bldP spid="9" grpId="1"/>
      <p:bldP spid="10" grpId="0"/>
      <p:bldP spid="11" grpId="0"/>
      <p:bldP spid="12" grpId="0"/>
      <p:bldP spid="13" grpId="0"/>
      <p:bldP spid="13" grpId="1"/>
      <p:bldP spid="14" grpId="0"/>
      <p:bldP spid="15" grpId="0"/>
      <p:bldP spid="15" grpId="1"/>
      <p:bldP spid="15" grpId="2"/>
      <p:bldP spid="16" grpId="0"/>
      <p:bldP spid="16" grpId="1"/>
      <p:bldP spid="16" grpId="2"/>
      <p:bldP spid="17" grpId="0"/>
      <p:bldP spid="17" grpId="1"/>
      <p:bldP spid="17" grpId="2"/>
      <p:bldP spid="236" grpId="0" animBg="1"/>
      <p:bldP spid="237" grpId="0" animBg="1"/>
      <p:bldP spid="2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8D973-9339-3E23-E6CC-0408528D71AF}"/>
              </a:ext>
            </a:extLst>
          </p:cNvPr>
          <p:cNvSpPr txBox="1"/>
          <p:nvPr/>
        </p:nvSpPr>
        <p:spPr>
          <a:xfrm>
            <a:off x="2073966" y="496957"/>
            <a:ext cx="8474765" cy="923330"/>
          </a:xfrm>
          <a:prstGeom prst="rect">
            <a:avLst/>
          </a:prstGeom>
          <a:noFill/>
        </p:spPr>
        <p:txBody>
          <a:bodyPr wrap="square" rtlCol="0">
            <a:spAutoFit/>
          </a:bodyPr>
          <a:lstStyle/>
          <a:p>
            <a:r>
              <a:rPr lang="en-CA" sz="5400" dirty="0">
                <a:latin typeface="Amasis MT Pro" panose="02040504050005020304" pitchFamily="18" charset="0"/>
              </a:rPr>
              <a:t>Daily Routines and Habits</a:t>
            </a:r>
          </a:p>
        </p:txBody>
      </p:sp>
      <p:pic>
        <p:nvPicPr>
          <p:cNvPr id="4" name="Picture 3">
            <a:extLst>
              <a:ext uri="{FF2B5EF4-FFF2-40B4-BE49-F238E27FC236}">
                <a16:creationId xmlns:a16="http://schemas.microsoft.com/office/drawing/2014/main" id="{4B953C4E-81AA-E697-CBC5-78C1416FB0E0}"/>
              </a:ext>
            </a:extLst>
          </p:cNvPr>
          <p:cNvPicPr>
            <a:picLocks noChangeAspect="1"/>
          </p:cNvPicPr>
          <p:nvPr/>
        </p:nvPicPr>
        <p:blipFill>
          <a:blip r:embed="rId4"/>
          <a:srcRect/>
          <a:stretch/>
        </p:blipFill>
        <p:spPr>
          <a:xfrm>
            <a:off x="204237" y="1420287"/>
            <a:ext cx="2696878" cy="26968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8FBD3216-E32E-DA90-FBB8-26418446FAAC}"/>
              </a:ext>
            </a:extLst>
          </p:cNvPr>
          <p:cNvPicPr>
            <a:picLocks noChangeAspect="1"/>
          </p:cNvPicPr>
          <p:nvPr/>
        </p:nvPicPr>
        <p:blipFill>
          <a:blip r:embed="rId5"/>
          <a:srcRect/>
          <a:stretch/>
        </p:blipFill>
        <p:spPr>
          <a:xfrm>
            <a:off x="4714845" y="1421783"/>
            <a:ext cx="2696878" cy="26968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FEA537C7-7E89-58EE-1714-0D326EAC0DA0}"/>
              </a:ext>
            </a:extLst>
          </p:cNvPr>
          <p:cNvPicPr>
            <a:picLocks noChangeAspect="1"/>
          </p:cNvPicPr>
          <p:nvPr/>
        </p:nvPicPr>
        <p:blipFill>
          <a:blip r:embed="rId6"/>
          <a:srcRect/>
          <a:stretch/>
        </p:blipFill>
        <p:spPr>
          <a:xfrm>
            <a:off x="8891788" y="1313587"/>
            <a:ext cx="2696878" cy="26968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a:extLst>
              <a:ext uri="{FF2B5EF4-FFF2-40B4-BE49-F238E27FC236}">
                <a16:creationId xmlns:a16="http://schemas.microsoft.com/office/drawing/2014/main" id="{BF36B5E4-A9D3-48FA-DA71-9E60AEE15A35}"/>
              </a:ext>
            </a:extLst>
          </p:cNvPr>
          <p:cNvPicPr>
            <a:picLocks noChangeAspect="1"/>
          </p:cNvPicPr>
          <p:nvPr/>
        </p:nvPicPr>
        <p:blipFill>
          <a:blip r:embed="rId7"/>
          <a:srcRect/>
          <a:stretch/>
        </p:blipFill>
        <p:spPr>
          <a:xfrm>
            <a:off x="2534183" y="3573549"/>
            <a:ext cx="2625571" cy="2625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A2E20587-025C-EBB7-3268-3C3D314BA811}"/>
              </a:ext>
            </a:extLst>
          </p:cNvPr>
          <p:cNvPicPr>
            <a:picLocks noChangeAspect="1"/>
          </p:cNvPicPr>
          <p:nvPr/>
        </p:nvPicPr>
        <p:blipFill>
          <a:blip r:embed="rId8"/>
          <a:srcRect/>
          <a:stretch/>
        </p:blipFill>
        <p:spPr>
          <a:xfrm>
            <a:off x="6943821" y="3779595"/>
            <a:ext cx="2625571" cy="2625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TextBox 24">
            <a:extLst>
              <a:ext uri="{FF2B5EF4-FFF2-40B4-BE49-F238E27FC236}">
                <a16:creationId xmlns:a16="http://schemas.microsoft.com/office/drawing/2014/main" id="{483B00C1-76D2-AE3B-204E-EA15AFC8C808}"/>
              </a:ext>
            </a:extLst>
          </p:cNvPr>
          <p:cNvSpPr txBox="1"/>
          <p:nvPr/>
        </p:nvSpPr>
        <p:spPr>
          <a:xfrm>
            <a:off x="582182" y="4410027"/>
            <a:ext cx="1746738" cy="369332"/>
          </a:xfrm>
          <a:prstGeom prst="rect">
            <a:avLst/>
          </a:prstGeom>
          <a:noFill/>
        </p:spPr>
        <p:txBody>
          <a:bodyPr wrap="square" rtlCol="0">
            <a:spAutoFit/>
          </a:bodyPr>
          <a:lstStyle/>
          <a:p>
            <a:pPr algn="ctr"/>
            <a:r>
              <a:rPr lang="en-CA" b="1" dirty="0">
                <a:latin typeface="Amasis MT Pro" panose="02040504050005020304" pitchFamily="18" charset="0"/>
              </a:rPr>
              <a:t>wake</a:t>
            </a:r>
            <a:r>
              <a:rPr lang="en-CA" dirty="0">
                <a:latin typeface="Amasis MT Pro" panose="02040504050005020304" pitchFamily="18" charset="0"/>
              </a:rPr>
              <a:t> up</a:t>
            </a:r>
          </a:p>
        </p:txBody>
      </p:sp>
      <p:sp>
        <p:nvSpPr>
          <p:cNvPr id="26" name="TextBox 25">
            <a:extLst>
              <a:ext uri="{FF2B5EF4-FFF2-40B4-BE49-F238E27FC236}">
                <a16:creationId xmlns:a16="http://schemas.microsoft.com/office/drawing/2014/main" id="{FE8F3035-01E9-7D44-5509-4D4413278287}"/>
              </a:ext>
            </a:extLst>
          </p:cNvPr>
          <p:cNvSpPr txBox="1"/>
          <p:nvPr/>
        </p:nvSpPr>
        <p:spPr>
          <a:xfrm>
            <a:off x="5222631" y="4278834"/>
            <a:ext cx="1746738" cy="369332"/>
          </a:xfrm>
          <a:prstGeom prst="rect">
            <a:avLst/>
          </a:prstGeom>
          <a:noFill/>
        </p:spPr>
        <p:txBody>
          <a:bodyPr wrap="square" rtlCol="0">
            <a:spAutoFit/>
          </a:bodyPr>
          <a:lstStyle/>
          <a:p>
            <a:pPr algn="ctr"/>
            <a:r>
              <a:rPr lang="en-CA" b="1" dirty="0">
                <a:latin typeface="Amasis MT Pro" panose="02040504050005020304" pitchFamily="18" charset="0"/>
              </a:rPr>
              <a:t>eat</a:t>
            </a:r>
            <a:endParaRPr lang="en-CA" dirty="0">
              <a:latin typeface="Amasis MT Pro" panose="02040504050005020304" pitchFamily="18" charset="0"/>
            </a:endParaRPr>
          </a:p>
        </p:txBody>
      </p:sp>
      <p:sp>
        <p:nvSpPr>
          <p:cNvPr id="27" name="TextBox 26">
            <a:extLst>
              <a:ext uri="{FF2B5EF4-FFF2-40B4-BE49-F238E27FC236}">
                <a16:creationId xmlns:a16="http://schemas.microsoft.com/office/drawing/2014/main" id="{075947BE-6630-6232-2C2A-2960BE0B42BA}"/>
              </a:ext>
            </a:extLst>
          </p:cNvPr>
          <p:cNvSpPr txBox="1"/>
          <p:nvPr/>
        </p:nvSpPr>
        <p:spPr>
          <a:xfrm>
            <a:off x="9774655" y="4225361"/>
            <a:ext cx="1746738" cy="369332"/>
          </a:xfrm>
          <a:prstGeom prst="rect">
            <a:avLst/>
          </a:prstGeom>
          <a:noFill/>
        </p:spPr>
        <p:txBody>
          <a:bodyPr wrap="square" rtlCol="0">
            <a:spAutoFit/>
          </a:bodyPr>
          <a:lstStyle/>
          <a:p>
            <a:pPr algn="ctr"/>
            <a:r>
              <a:rPr lang="en-CA" b="1" dirty="0">
                <a:latin typeface="Amasis MT Pro" panose="02040504050005020304" pitchFamily="18" charset="0"/>
              </a:rPr>
              <a:t>brush </a:t>
            </a:r>
            <a:r>
              <a:rPr lang="en-CA" dirty="0">
                <a:latin typeface="Amasis MT Pro" panose="02040504050005020304" pitchFamily="18" charset="0"/>
              </a:rPr>
              <a:t>teeth</a:t>
            </a:r>
          </a:p>
        </p:txBody>
      </p:sp>
      <p:sp>
        <p:nvSpPr>
          <p:cNvPr id="28" name="TextBox 27">
            <a:extLst>
              <a:ext uri="{FF2B5EF4-FFF2-40B4-BE49-F238E27FC236}">
                <a16:creationId xmlns:a16="http://schemas.microsoft.com/office/drawing/2014/main" id="{0508CB7D-188B-EBFB-E66D-1C66311C9204}"/>
              </a:ext>
            </a:extLst>
          </p:cNvPr>
          <p:cNvSpPr txBox="1"/>
          <p:nvPr/>
        </p:nvSpPr>
        <p:spPr>
          <a:xfrm>
            <a:off x="3009311" y="6308707"/>
            <a:ext cx="1746738" cy="369332"/>
          </a:xfrm>
          <a:prstGeom prst="rect">
            <a:avLst/>
          </a:prstGeom>
          <a:noFill/>
        </p:spPr>
        <p:txBody>
          <a:bodyPr wrap="square" rtlCol="0">
            <a:spAutoFit/>
          </a:bodyPr>
          <a:lstStyle/>
          <a:p>
            <a:pPr algn="ctr"/>
            <a:r>
              <a:rPr lang="en-CA" b="1" dirty="0">
                <a:latin typeface="Amasis MT Pro" panose="02040504050005020304" pitchFamily="18" charset="0"/>
              </a:rPr>
              <a:t>drive </a:t>
            </a:r>
            <a:r>
              <a:rPr lang="en-CA" dirty="0">
                <a:latin typeface="Amasis MT Pro" panose="02040504050005020304" pitchFamily="18" charset="0"/>
              </a:rPr>
              <a:t>to work</a:t>
            </a:r>
          </a:p>
        </p:txBody>
      </p:sp>
      <p:sp>
        <p:nvSpPr>
          <p:cNvPr id="29" name="TextBox 28">
            <a:extLst>
              <a:ext uri="{FF2B5EF4-FFF2-40B4-BE49-F238E27FC236}">
                <a16:creationId xmlns:a16="http://schemas.microsoft.com/office/drawing/2014/main" id="{F25F04B7-4CBF-BC69-34EB-9987F5D22CE6}"/>
              </a:ext>
            </a:extLst>
          </p:cNvPr>
          <p:cNvSpPr txBox="1"/>
          <p:nvPr/>
        </p:nvSpPr>
        <p:spPr>
          <a:xfrm>
            <a:off x="7613409" y="6436309"/>
            <a:ext cx="1746738" cy="369332"/>
          </a:xfrm>
          <a:prstGeom prst="rect">
            <a:avLst/>
          </a:prstGeom>
          <a:noFill/>
        </p:spPr>
        <p:txBody>
          <a:bodyPr wrap="square" rtlCol="0">
            <a:spAutoFit/>
          </a:bodyPr>
          <a:lstStyle/>
          <a:p>
            <a:pPr algn="ctr"/>
            <a:r>
              <a:rPr lang="en-CA" b="1" dirty="0">
                <a:latin typeface="Amasis MT Pro" panose="02040504050005020304" pitchFamily="18" charset="0"/>
              </a:rPr>
              <a:t>walk </a:t>
            </a:r>
            <a:endParaRPr lang="en-CA" dirty="0">
              <a:latin typeface="Amasis MT Pro" panose="02040504050005020304" pitchFamily="18" charset="0"/>
            </a:endParaRPr>
          </a:p>
        </p:txBody>
      </p:sp>
    </p:spTree>
    <p:custDataLst>
      <p:tags r:id="rId1"/>
    </p:custDataLst>
    <p:extLst>
      <p:ext uri="{BB962C8B-B14F-4D97-AF65-F5344CB8AC3E}">
        <p14:creationId xmlns:p14="http://schemas.microsoft.com/office/powerpoint/2010/main" val="3080759197"/>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1000"/>
                                        <p:tgtEl>
                                          <p:spTgt spid="26"/>
                                        </p:tgtEl>
                                      </p:cBhvr>
                                    </p:animEffect>
                                    <p:anim calcmode="lin" valueType="num">
                                      <p:cBhvr>
                                        <p:cTn id="25" dur="1000" fill="hold"/>
                                        <p:tgtEl>
                                          <p:spTgt spid="26"/>
                                        </p:tgtEl>
                                        <p:attrNameLst>
                                          <p:attrName>ppt_x</p:attrName>
                                        </p:attrNameLst>
                                      </p:cBhvr>
                                      <p:tavLst>
                                        <p:tav tm="0">
                                          <p:val>
                                            <p:strVal val="#ppt_x"/>
                                          </p:val>
                                        </p:tav>
                                        <p:tav tm="100000">
                                          <p:val>
                                            <p:strVal val="#ppt_x"/>
                                          </p:val>
                                        </p:tav>
                                      </p:tavLst>
                                    </p:anim>
                                    <p:anim calcmode="lin" valueType="num">
                                      <p:cBhvr>
                                        <p:cTn id="2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1000"/>
                                        <p:tgtEl>
                                          <p:spTgt spid="28"/>
                                        </p:tgtEl>
                                      </p:cBhvr>
                                    </p:animEffect>
                                    <p:anim calcmode="lin" valueType="num">
                                      <p:cBhvr>
                                        <p:cTn id="49" dur="1000" fill="hold"/>
                                        <p:tgtEl>
                                          <p:spTgt spid="28"/>
                                        </p:tgtEl>
                                        <p:attrNameLst>
                                          <p:attrName>ppt_x</p:attrName>
                                        </p:attrNameLst>
                                      </p:cBhvr>
                                      <p:tavLst>
                                        <p:tav tm="0">
                                          <p:val>
                                            <p:strVal val="#ppt_x"/>
                                          </p:val>
                                        </p:tav>
                                        <p:tav tm="100000">
                                          <p:val>
                                            <p:strVal val="#ppt_x"/>
                                          </p:val>
                                        </p:tav>
                                      </p:tavLst>
                                    </p:anim>
                                    <p:anim calcmode="lin" valueType="num">
                                      <p:cBhvr>
                                        <p:cTn id="5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1000"/>
                                        <p:tgtEl>
                                          <p:spTgt spid="29"/>
                                        </p:tgtEl>
                                      </p:cBhvr>
                                    </p:animEffect>
                                    <p:anim calcmode="lin" valueType="num">
                                      <p:cBhvr>
                                        <p:cTn id="61" dur="1000" fill="hold"/>
                                        <p:tgtEl>
                                          <p:spTgt spid="29"/>
                                        </p:tgtEl>
                                        <p:attrNameLst>
                                          <p:attrName>ppt_x</p:attrName>
                                        </p:attrNameLst>
                                      </p:cBhvr>
                                      <p:tavLst>
                                        <p:tav tm="0">
                                          <p:val>
                                            <p:strVal val="#ppt_x"/>
                                          </p:val>
                                        </p:tav>
                                        <p:tav tm="100000">
                                          <p:val>
                                            <p:strVal val="#ppt_x"/>
                                          </p:val>
                                        </p:tav>
                                      </p:tavLst>
                                    </p:anim>
                                    <p:anim calcmode="lin" valueType="num">
                                      <p:cBhvr>
                                        <p:cTn id="6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8D973-9339-3E23-E6CC-0408528D71AF}"/>
              </a:ext>
            </a:extLst>
          </p:cNvPr>
          <p:cNvSpPr txBox="1"/>
          <p:nvPr/>
        </p:nvSpPr>
        <p:spPr>
          <a:xfrm>
            <a:off x="2073966" y="496957"/>
            <a:ext cx="8474765" cy="923330"/>
          </a:xfrm>
          <a:prstGeom prst="rect">
            <a:avLst/>
          </a:prstGeom>
          <a:noFill/>
        </p:spPr>
        <p:txBody>
          <a:bodyPr wrap="square" rtlCol="0">
            <a:spAutoFit/>
          </a:bodyPr>
          <a:lstStyle/>
          <a:p>
            <a:r>
              <a:rPr lang="en-CA" sz="5400" dirty="0">
                <a:latin typeface="Amasis MT Pro" panose="02040504050005020304" pitchFamily="18" charset="0"/>
              </a:rPr>
              <a:t>Daily Routines and Habits</a:t>
            </a:r>
          </a:p>
        </p:txBody>
      </p:sp>
      <p:pic>
        <p:nvPicPr>
          <p:cNvPr id="14" name="Picture 13" descr="A person sitting at a table using a computer&#10;&#10;AI-generated content may be incorrect.">
            <a:extLst>
              <a:ext uri="{FF2B5EF4-FFF2-40B4-BE49-F238E27FC236}">
                <a16:creationId xmlns:a16="http://schemas.microsoft.com/office/drawing/2014/main" id="{74DCAF85-D625-8647-3A6C-6EAA5801F101}"/>
              </a:ext>
            </a:extLst>
          </p:cNvPr>
          <p:cNvPicPr>
            <a:picLocks noChangeAspect="1"/>
          </p:cNvPicPr>
          <p:nvPr/>
        </p:nvPicPr>
        <p:blipFill>
          <a:blip r:embed="rId4"/>
          <a:stretch>
            <a:fillRect/>
          </a:stretch>
        </p:blipFill>
        <p:spPr>
          <a:xfrm>
            <a:off x="539795" y="1491690"/>
            <a:ext cx="2615699" cy="26156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AC894B90-7F47-BFF2-6BD7-3A3E935CCDE6}"/>
              </a:ext>
            </a:extLst>
          </p:cNvPr>
          <p:cNvPicPr>
            <a:picLocks noChangeAspect="1"/>
          </p:cNvPicPr>
          <p:nvPr/>
        </p:nvPicPr>
        <p:blipFill>
          <a:blip r:embed="rId5"/>
          <a:srcRect/>
          <a:stretch/>
        </p:blipFill>
        <p:spPr>
          <a:xfrm>
            <a:off x="4838169" y="1491690"/>
            <a:ext cx="2515662" cy="25156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1FD1C06B-A58E-2724-1924-4BF1781E3856}"/>
              </a:ext>
            </a:extLst>
          </p:cNvPr>
          <p:cNvPicPr>
            <a:picLocks noChangeAspect="1"/>
          </p:cNvPicPr>
          <p:nvPr/>
        </p:nvPicPr>
        <p:blipFill>
          <a:blip r:embed="rId6"/>
          <a:srcRect/>
          <a:stretch/>
        </p:blipFill>
        <p:spPr>
          <a:xfrm>
            <a:off x="2638087" y="3696515"/>
            <a:ext cx="2312882" cy="23128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Picture 23">
            <a:extLst>
              <a:ext uri="{FF2B5EF4-FFF2-40B4-BE49-F238E27FC236}">
                <a16:creationId xmlns:a16="http://schemas.microsoft.com/office/drawing/2014/main" id="{3FB5B766-35FF-E3EF-1E69-C29895614AC0}"/>
              </a:ext>
            </a:extLst>
          </p:cNvPr>
          <p:cNvPicPr>
            <a:picLocks noChangeAspect="1"/>
          </p:cNvPicPr>
          <p:nvPr/>
        </p:nvPicPr>
        <p:blipFill>
          <a:blip r:embed="rId7"/>
          <a:srcRect/>
          <a:stretch/>
        </p:blipFill>
        <p:spPr>
          <a:xfrm>
            <a:off x="6865439" y="3658831"/>
            <a:ext cx="2468717" cy="2468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descr="A person holding a child and a dog&#10;&#10;AI-generated content may be incorrect.">
            <a:extLst>
              <a:ext uri="{FF2B5EF4-FFF2-40B4-BE49-F238E27FC236}">
                <a16:creationId xmlns:a16="http://schemas.microsoft.com/office/drawing/2014/main" id="{4CAFE162-1B48-FF25-955E-73679696818B}"/>
              </a:ext>
            </a:extLst>
          </p:cNvPr>
          <p:cNvPicPr>
            <a:picLocks noChangeAspect="1"/>
          </p:cNvPicPr>
          <p:nvPr/>
        </p:nvPicPr>
        <p:blipFill>
          <a:blip r:embed="rId8"/>
          <a:stretch>
            <a:fillRect/>
          </a:stretch>
        </p:blipFill>
        <p:spPr>
          <a:xfrm>
            <a:off x="8845764" y="1399553"/>
            <a:ext cx="2515661" cy="251566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0" name="TextBox 29">
            <a:extLst>
              <a:ext uri="{FF2B5EF4-FFF2-40B4-BE49-F238E27FC236}">
                <a16:creationId xmlns:a16="http://schemas.microsoft.com/office/drawing/2014/main" id="{1DA1BB9D-9D11-761D-DC16-55EFF0B96336}"/>
              </a:ext>
            </a:extLst>
          </p:cNvPr>
          <p:cNvSpPr txBox="1"/>
          <p:nvPr/>
        </p:nvSpPr>
        <p:spPr>
          <a:xfrm>
            <a:off x="891349" y="4255824"/>
            <a:ext cx="1746738" cy="369332"/>
          </a:xfrm>
          <a:prstGeom prst="rect">
            <a:avLst/>
          </a:prstGeom>
          <a:noFill/>
        </p:spPr>
        <p:txBody>
          <a:bodyPr wrap="square" rtlCol="0">
            <a:spAutoFit/>
          </a:bodyPr>
          <a:lstStyle/>
          <a:p>
            <a:pPr algn="ctr"/>
            <a:r>
              <a:rPr lang="en-CA" b="1" dirty="0">
                <a:latin typeface="Amasis MT Pro" panose="02040504050005020304" pitchFamily="18" charset="0"/>
              </a:rPr>
              <a:t>check </a:t>
            </a:r>
            <a:r>
              <a:rPr lang="en-CA" dirty="0">
                <a:latin typeface="Amasis MT Pro" panose="02040504050005020304" pitchFamily="18" charset="0"/>
              </a:rPr>
              <a:t>email</a:t>
            </a:r>
          </a:p>
        </p:txBody>
      </p:sp>
      <p:sp>
        <p:nvSpPr>
          <p:cNvPr id="31" name="TextBox 30">
            <a:extLst>
              <a:ext uri="{FF2B5EF4-FFF2-40B4-BE49-F238E27FC236}">
                <a16:creationId xmlns:a16="http://schemas.microsoft.com/office/drawing/2014/main" id="{4BBC7501-C2A1-EF14-2E97-CC5F5454DAEF}"/>
              </a:ext>
            </a:extLst>
          </p:cNvPr>
          <p:cNvSpPr txBox="1"/>
          <p:nvPr/>
        </p:nvSpPr>
        <p:spPr>
          <a:xfrm>
            <a:off x="5279031" y="4173241"/>
            <a:ext cx="1746738" cy="369332"/>
          </a:xfrm>
          <a:prstGeom prst="rect">
            <a:avLst/>
          </a:prstGeom>
          <a:noFill/>
        </p:spPr>
        <p:txBody>
          <a:bodyPr wrap="square" rtlCol="0">
            <a:spAutoFit/>
          </a:bodyPr>
          <a:lstStyle/>
          <a:p>
            <a:pPr algn="ctr"/>
            <a:r>
              <a:rPr lang="en-CA" b="1" dirty="0">
                <a:latin typeface="Amasis MT Pro" panose="02040504050005020304" pitchFamily="18" charset="0"/>
              </a:rPr>
              <a:t>do </a:t>
            </a:r>
            <a:r>
              <a:rPr lang="en-CA" dirty="0">
                <a:latin typeface="Amasis MT Pro" panose="02040504050005020304" pitchFamily="18" charset="0"/>
              </a:rPr>
              <a:t>chores</a:t>
            </a:r>
          </a:p>
        </p:txBody>
      </p:sp>
      <p:sp>
        <p:nvSpPr>
          <p:cNvPr id="32" name="TextBox 31">
            <a:extLst>
              <a:ext uri="{FF2B5EF4-FFF2-40B4-BE49-F238E27FC236}">
                <a16:creationId xmlns:a16="http://schemas.microsoft.com/office/drawing/2014/main" id="{AB2C1347-A3B5-867D-4A11-E3F597FAD20F}"/>
              </a:ext>
            </a:extLst>
          </p:cNvPr>
          <p:cNvSpPr txBox="1"/>
          <p:nvPr/>
        </p:nvSpPr>
        <p:spPr>
          <a:xfrm>
            <a:off x="9357047" y="4007352"/>
            <a:ext cx="1746738" cy="369332"/>
          </a:xfrm>
          <a:prstGeom prst="rect">
            <a:avLst/>
          </a:prstGeom>
          <a:noFill/>
        </p:spPr>
        <p:txBody>
          <a:bodyPr wrap="square" rtlCol="0">
            <a:spAutoFit/>
          </a:bodyPr>
          <a:lstStyle/>
          <a:p>
            <a:pPr algn="ctr"/>
            <a:r>
              <a:rPr lang="en-CA" b="1" dirty="0">
                <a:latin typeface="Amasis MT Pro" panose="02040504050005020304" pitchFamily="18" charset="0"/>
              </a:rPr>
              <a:t>take </a:t>
            </a:r>
            <a:r>
              <a:rPr lang="en-CA" dirty="0">
                <a:latin typeface="Amasis MT Pro" panose="02040504050005020304" pitchFamily="18" charset="0"/>
              </a:rPr>
              <a:t>care of</a:t>
            </a:r>
          </a:p>
        </p:txBody>
      </p:sp>
      <p:sp>
        <p:nvSpPr>
          <p:cNvPr id="33" name="TextBox 32">
            <a:extLst>
              <a:ext uri="{FF2B5EF4-FFF2-40B4-BE49-F238E27FC236}">
                <a16:creationId xmlns:a16="http://schemas.microsoft.com/office/drawing/2014/main" id="{71F259A1-5B2C-7B77-F388-CE3043793003}"/>
              </a:ext>
            </a:extLst>
          </p:cNvPr>
          <p:cNvSpPr txBox="1"/>
          <p:nvPr/>
        </p:nvSpPr>
        <p:spPr>
          <a:xfrm>
            <a:off x="2870285" y="6127548"/>
            <a:ext cx="1746738" cy="369332"/>
          </a:xfrm>
          <a:prstGeom prst="rect">
            <a:avLst/>
          </a:prstGeom>
          <a:noFill/>
        </p:spPr>
        <p:txBody>
          <a:bodyPr wrap="square" rtlCol="0">
            <a:spAutoFit/>
          </a:bodyPr>
          <a:lstStyle/>
          <a:p>
            <a:pPr algn="ctr"/>
            <a:r>
              <a:rPr lang="en-CA" b="1" dirty="0">
                <a:latin typeface="Amasis MT Pro" panose="02040504050005020304" pitchFamily="18" charset="0"/>
              </a:rPr>
              <a:t>meet </a:t>
            </a:r>
            <a:r>
              <a:rPr lang="en-CA" dirty="0">
                <a:latin typeface="Amasis MT Pro" panose="02040504050005020304" pitchFamily="18" charset="0"/>
              </a:rPr>
              <a:t>a friend</a:t>
            </a:r>
          </a:p>
        </p:txBody>
      </p:sp>
      <p:sp>
        <p:nvSpPr>
          <p:cNvPr id="34" name="TextBox 33">
            <a:extLst>
              <a:ext uri="{FF2B5EF4-FFF2-40B4-BE49-F238E27FC236}">
                <a16:creationId xmlns:a16="http://schemas.microsoft.com/office/drawing/2014/main" id="{E8384FC0-CD60-8537-7A21-E4EC8171C988}"/>
              </a:ext>
            </a:extLst>
          </p:cNvPr>
          <p:cNvSpPr txBox="1"/>
          <p:nvPr/>
        </p:nvSpPr>
        <p:spPr>
          <a:xfrm>
            <a:off x="7226428" y="6153758"/>
            <a:ext cx="1746738" cy="369332"/>
          </a:xfrm>
          <a:prstGeom prst="rect">
            <a:avLst/>
          </a:prstGeom>
          <a:noFill/>
        </p:spPr>
        <p:txBody>
          <a:bodyPr wrap="square" rtlCol="0">
            <a:spAutoFit/>
          </a:bodyPr>
          <a:lstStyle/>
          <a:p>
            <a:pPr algn="ctr"/>
            <a:r>
              <a:rPr lang="en-CA" b="1" dirty="0">
                <a:latin typeface="Amasis MT Pro" panose="02040504050005020304" pitchFamily="18" charset="0"/>
              </a:rPr>
              <a:t>go </a:t>
            </a:r>
            <a:r>
              <a:rPr lang="en-CA" dirty="0">
                <a:latin typeface="Amasis MT Pro" panose="02040504050005020304" pitchFamily="18" charset="0"/>
              </a:rPr>
              <a:t>to bed</a:t>
            </a:r>
          </a:p>
        </p:txBody>
      </p:sp>
    </p:spTree>
    <p:custDataLst>
      <p:tags r:id="rId1"/>
    </p:custDataLst>
    <p:extLst>
      <p:ext uri="{BB962C8B-B14F-4D97-AF65-F5344CB8AC3E}">
        <p14:creationId xmlns:p14="http://schemas.microsoft.com/office/powerpoint/2010/main" val="3635590173"/>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00"/>
                                        <p:tgtEl>
                                          <p:spTgt spid="34"/>
                                        </p:tgtEl>
                                      </p:cBhvr>
                                    </p:animEffect>
                                    <p:anim calcmode="lin" valueType="num">
                                      <p:cBhvr>
                                        <p:cTn id="61" dur="1000" fill="hold"/>
                                        <p:tgtEl>
                                          <p:spTgt spid="34"/>
                                        </p:tgtEl>
                                        <p:attrNameLst>
                                          <p:attrName>ppt_x</p:attrName>
                                        </p:attrNameLst>
                                      </p:cBhvr>
                                      <p:tavLst>
                                        <p:tav tm="0">
                                          <p:val>
                                            <p:strVal val="#ppt_x"/>
                                          </p:val>
                                        </p:tav>
                                        <p:tav tm="100000">
                                          <p:val>
                                            <p:strVal val="#ppt_x"/>
                                          </p:val>
                                        </p:tav>
                                      </p:tavLst>
                                    </p:anim>
                                    <p:anim calcmode="lin" valueType="num">
                                      <p:cBhvr>
                                        <p:cTn id="6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9488F5-441F-4A46-DB7C-C534DDC6BF79}"/>
              </a:ext>
            </a:extLst>
          </p:cNvPr>
          <p:cNvSpPr txBox="1"/>
          <p:nvPr/>
        </p:nvSpPr>
        <p:spPr>
          <a:xfrm>
            <a:off x="2683565" y="622853"/>
            <a:ext cx="6221896" cy="923330"/>
          </a:xfrm>
          <a:prstGeom prst="rect">
            <a:avLst/>
          </a:prstGeom>
          <a:noFill/>
        </p:spPr>
        <p:txBody>
          <a:bodyPr wrap="square" rtlCol="0">
            <a:spAutoFit/>
          </a:bodyPr>
          <a:lstStyle/>
          <a:p>
            <a:r>
              <a:rPr lang="en-CA" sz="5400" dirty="0">
                <a:latin typeface="Amasis MT Pro" panose="02040504050005020304" pitchFamily="18" charset="0"/>
              </a:rPr>
              <a:t>Frequency Adverbs</a:t>
            </a:r>
          </a:p>
        </p:txBody>
      </p:sp>
      <p:sp>
        <p:nvSpPr>
          <p:cNvPr id="3" name="TextBox 2">
            <a:extLst>
              <a:ext uri="{FF2B5EF4-FFF2-40B4-BE49-F238E27FC236}">
                <a16:creationId xmlns:a16="http://schemas.microsoft.com/office/drawing/2014/main" id="{6EA7F6F5-1F08-B3FD-1A99-F658871F7DA7}"/>
              </a:ext>
            </a:extLst>
          </p:cNvPr>
          <p:cNvSpPr txBox="1"/>
          <p:nvPr/>
        </p:nvSpPr>
        <p:spPr>
          <a:xfrm>
            <a:off x="185529" y="1849514"/>
            <a:ext cx="1895061" cy="584775"/>
          </a:xfrm>
          <a:prstGeom prst="rect">
            <a:avLst/>
          </a:prstGeom>
          <a:noFill/>
        </p:spPr>
        <p:txBody>
          <a:bodyPr wrap="square" rtlCol="0">
            <a:spAutoFit/>
          </a:bodyPr>
          <a:lstStyle/>
          <a:p>
            <a:pPr algn="ctr"/>
            <a:r>
              <a:rPr lang="en-CA" sz="3200" i="1" dirty="0">
                <a:latin typeface="Amasis MT Pro" panose="02040504050005020304" pitchFamily="18" charset="0"/>
              </a:rPr>
              <a:t>always</a:t>
            </a:r>
          </a:p>
        </p:txBody>
      </p:sp>
      <p:sp>
        <p:nvSpPr>
          <p:cNvPr id="4" name="TextBox 3">
            <a:extLst>
              <a:ext uri="{FF2B5EF4-FFF2-40B4-BE49-F238E27FC236}">
                <a16:creationId xmlns:a16="http://schemas.microsoft.com/office/drawing/2014/main" id="{B531974C-7255-5A19-B22B-25FC5DB57B92}"/>
              </a:ext>
            </a:extLst>
          </p:cNvPr>
          <p:cNvSpPr txBox="1"/>
          <p:nvPr/>
        </p:nvSpPr>
        <p:spPr>
          <a:xfrm>
            <a:off x="1812234" y="1843721"/>
            <a:ext cx="1911625" cy="584775"/>
          </a:xfrm>
          <a:prstGeom prst="rect">
            <a:avLst/>
          </a:prstGeom>
          <a:noFill/>
        </p:spPr>
        <p:txBody>
          <a:bodyPr wrap="square" rtlCol="0">
            <a:spAutoFit/>
          </a:bodyPr>
          <a:lstStyle/>
          <a:p>
            <a:pPr algn="ctr"/>
            <a:r>
              <a:rPr lang="en-CA" sz="3200" i="1" dirty="0">
                <a:latin typeface="Amasis MT Pro" panose="02040504050005020304" pitchFamily="18" charset="0"/>
              </a:rPr>
              <a:t>usually</a:t>
            </a:r>
          </a:p>
        </p:txBody>
      </p:sp>
      <p:sp>
        <p:nvSpPr>
          <p:cNvPr id="5" name="TextBox 4">
            <a:extLst>
              <a:ext uri="{FF2B5EF4-FFF2-40B4-BE49-F238E27FC236}">
                <a16:creationId xmlns:a16="http://schemas.microsoft.com/office/drawing/2014/main" id="{52430568-0BE7-1FFE-931E-46ADC116B399}"/>
              </a:ext>
            </a:extLst>
          </p:cNvPr>
          <p:cNvSpPr txBox="1"/>
          <p:nvPr/>
        </p:nvSpPr>
        <p:spPr>
          <a:xfrm>
            <a:off x="3361079" y="1832135"/>
            <a:ext cx="1895061" cy="584775"/>
          </a:xfrm>
          <a:prstGeom prst="rect">
            <a:avLst/>
          </a:prstGeom>
          <a:noFill/>
        </p:spPr>
        <p:txBody>
          <a:bodyPr wrap="square" rtlCol="0">
            <a:spAutoFit/>
          </a:bodyPr>
          <a:lstStyle/>
          <a:p>
            <a:pPr algn="ctr"/>
            <a:r>
              <a:rPr lang="en-CA" sz="3200" i="1" dirty="0">
                <a:latin typeface="Amasis MT Pro" panose="02040504050005020304" pitchFamily="18" charset="0"/>
              </a:rPr>
              <a:t>often</a:t>
            </a:r>
          </a:p>
        </p:txBody>
      </p:sp>
      <p:sp>
        <p:nvSpPr>
          <p:cNvPr id="6" name="TextBox 5">
            <a:extLst>
              <a:ext uri="{FF2B5EF4-FFF2-40B4-BE49-F238E27FC236}">
                <a16:creationId xmlns:a16="http://schemas.microsoft.com/office/drawing/2014/main" id="{766E735D-ED4B-B962-4EDF-BCC01A120F5A}"/>
              </a:ext>
            </a:extLst>
          </p:cNvPr>
          <p:cNvSpPr txBox="1"/>
          <p:nvPr/>
        </p:nvSpPr>
        <p:spPr>
          <a:xfrm>
            <a:off x="5097110" y="1881773"/>
            <a:ext cx="1895061" cy="584775"/>
          </a:xfrm>
          <a:prstGeom prst="rect">
            <a:avLst/>
          </a:prstGeom>
          <a:noFill/>
        </p:spPr>
        <p:txBody>
          <a:bodyPr wrap="square" rtlCol="0">
            <a:spAutoFit/>
          </a:bodyPr>
          <a:lstStyle/>
          <a:p>
            <a:pPr algn="ctr"/>
            <a:r>
              <a:rPr lang="en-CA" sz="3200" i="1" dirty="0">
                <a:latin typeface="Amasis MT Pro" panose="02040504050005020304" pitchFamily="18" charset="0"/>
              </a:rPr>
              <a:t>sometimes</a:t>
            </a:r>
          </a:p>
        </p:txBody>
      </p:sp>
      <p:sp>
        <p:nvSpPr>
          <p:cNvPr id="7" name="TextBox 6">
            <a:extLst>
              <a:ext uri="{FF2B5EF4-FFF2-40B4-BE49-F238E27FC236}">
                <a16:creationId xmlns:a16="http://schemas.microsoft.com/office/drawing/2014/main" id="{47018DAB-21CA-F5CF-3012-E1176BE013E8}"/>
              </a:ext>
            </a:extLst>
          </p:cNvPr>
          <p:cNvSpPr txBox="1"/>
          <p:nvPr/>
        </p:nvSpPr>
        <p:spPr>
          <a:xfrm>
            <a:off x="7010400" y="1878478"/>
            <a:ext cx="1895061" cy="584775"/>
          </a:xfrm>
          <a:prstGeom prst="rect">
            <a:avLst/>
          </a:prstGeom>
          <a:noFill/>
        </p:spPr>
        <p:txBody>
          <a:bodyPr wrap="square" rtlCol="0">
            <a:spAutoFit/>
          </a:bodyPr>
          <a:lstStyle/>
          <a:p>
            <a:pPr algn="ctr"/>
            <a:r>
              <a:rPr lang="en-CA" sz="3200" i="1" dirty="0">
                <a:latin typeface="Amasis MT Pro" panose="02040504050005020304" pitchFamily="18" charset="0"/>
              </a:rPr>
              <a:t>seldom</a:t>
            </a:r>
          </a:p>
        </p:txBody>
      </p:sp>
      <p:sp>
        <p:nvSpPr>
          <p:cNvPr id="8" name="TextBox 7">
            <a:extLst>
              <a:ext uri="{FF2B5EF4-FFF2-40B4-BE49-F238E27FC236}">
                <a16:creationId xmlns:a16="http://schemas.microsoft.com/office/drawing/2014/main" id="{EBB9379A-263E-F789-9696-ADDB03BD2F73}"/>
              </a:ext>
            </a:extLst>
          </p:cNvPr>
          <p:cNvSpPr txBox="1"/>
          <p:nvPr/>
        </p:nvSpPr>
        <p:spPr>
          <a:xfrm>
            <a:off x="8415946" y="1866892"/>
            <a:ext cx="2019303" cy="584775"/>
          </a:xfrm>
          <a:prstGeom prst="rect">
            <a:avLst/>
          </a:prstGeom>
          <a:noFill/>
        </p:spPr>
        <p:txBody>
          <a:bodyPr wrap="square" rtlCol="0">
            <a:spAutoFit/>
          </a:bodyPr>
          <a:lstStyle/>
          <a:p>
            <a:pPr algn="ctr"/>
            <a:r>
              <a:rPr lang="en-CA" sz="3200" i="1" dirty="0">
                <a:latin typeface="Amasis MT Pro" panose="02040504050005020304" pitchFamily="18" charset="0"/>
              </a:rPr>
              <a:t>rarely</a:t>
            </a:r>
          </a:p>
        </p:txBody>
      </p:sp>
      <p:sp>
        <p:nvSpPr>
          <p:cNvPr id="9" name="TextBox 8">
            <a:extLst>
              <a:ext uri="{FF2B5EF4-FFF2-40B4-BE49-F238E27FC236}">
                <a16:creationId xmlns:a16="http://schemas.microsoft.com/office/drawing/2014/main" id="{7BABD5FD-E556-1252-668D-49FE65CCC72E}"/>
              </a:ext>
            </a:extLst>
          </p:cNvPr>
          <p:cNvSpPr txBox="1"/>
          <p:nvPr/>
        </p:nvSpPr>
        <p:spPr>
          <a:xfrm>
            <a:off x="9897704" y="1855306"/>
            <a:ext cx="1895061" cy="584775"/>
          </a:xfrm>
          <a:prstGeom prst="rect">
            <a:avLst/>
          </a:prstGeom>
          <a:noFill/>
        </p:spPr>
        <p:txBody>
          <a:bodyPr wrap="square" rtlCol="0">
            <a:spAutoFit/>
          </a:bodyPr>
          <a:lstStyle/>
          <a:p>
            <a:pPr algn="ctr"/>
            <a:r>
              <a:rPr lang="en-CA" sz="3200" i="1" dirty="0">
                <a:latin typeface="Amasis MT Pro" panose="02040504050005020304" pitchFamily="18" charset="0"/>
              </a:rPr>
              <a:t>never</a:t>
            </a:r>
          </a:p>
        </p:txBody>
      </p:sp>
      <p:sp>
        <p:nvSpPr>
          <p:cNvPr id="10" name="TextBox 9">
            <a:extLst>
              <a:ext uri="{FF2B5EF4-FFF2-40B4-BE49-F238E27FC236}">
                <a16:creationId xmlns:a16="http://schemas.microsoft.com/office/drawing/2014/main" id="{655E1066-AD94-92CE-97DD-751E77BE2D60}"/>
              </a:ext>
            </a:extLst>
          </p:cNvPr>
          <p:cNvSpPr txBox="1"/>
          <p:nvPr/>
        </p:nvSpPr>
        <p:spPr>
          <a:xfrm>
            <a:off x="161307" y="2495201"/>
            <a:ext cx="1895061" cy="461665"/>
          </a:xfrm>
          <a:prstGeom prst="rect">
            <a:avLst/>
          </a:prstGeom>
          <a:noFill/>
        </p:spPr>
        <p:txBody>
          <a:bodyPr wrap="square" rtlCol="0">
            <a:spAutoFit/>
          </a:bodyPr>
          <a:lstStyle/>
          <a:p>
            <a:pPr algn="ctr"/>
            <a:r>
              <a:rPr lang="en-CA" sz="2400" dirty="0">
                <a:latin typeface="Amasis MT Pro" panose="02040504050005020304" pitchFamily="18" charset="0"/>
              </a:rPr>
              <a:t>100%</a:t>
            </a:r>
          </a:p>
        </p:txBody>
      </p:sp>
      <p:sp>
        <p:nvSpPr>
          <p:cNvPr id="11" name="TextBox 10">
            <a:extLst>
              <a:ext uri="{FF2B5EF4-FFF2-40B4-BE49-F238E27FC236}">
                <a16:creationId xmlns:a16="http://schemas.microsoft.com/office/drawing/2014/main" id="{54AF6B8B-63BA-A39A-DFB3-B9C4D522D9C2}"/>
              </a:ext>
            </a:extLst>
          </p:cNvPr>
          <p:cNvSpPr txBox="1"/>
          <p:nvPr/>
        </p:nvSpPr>
        <p:spPr>
          <a:xfrm>
            <a:off x="1820515" y="2439016"/>
            <a:ext cx="1895061" cy="461665"/>
          </a:xfrm>
          <a:prstGeom prst="rect">
            <a:avLst/>
          </a:prstGeom>
          <a:noFill/>
        </p:spPr>
        <p:txBody>
          <a:bodyPr wrap="square" rtlCol="0">
            <a:spAutoFit/>
          </a:bodyPr>
          <a:lstStyle/>
          <a:p>
            <a:pPr algn="ctr"/>
            <a:r>
              <a:rPr lang="en-CA" sz="2400" dirty="0">
                <a:latin typeface="Amasis MT Pro" panose="02040504050005020304" pitchFamily="18" charset="0"/>
              </a:rPr>
              <a:t>99%-90%</a:t>
            </a:r>
          </a:p>
        </p:txBody>
      </p:sp>
      <p:sp>
        <p:nvSpPr>
          <p:cNvPr id="12" name="TextBox 11">
            <a:extLst>
              <a:ext uri="{FF2B5EF4-FFF2-40B4-BE49-F238E27FC236}">
                <a16:creationId xmlns:a16="http://schemas.microsoft.com/office/drawing/2014/main" id="{669CA6F8-6233-2B7E-E2F3-158633130E04}"/>
              </a:ext>
            </a:extLst>
          </p:cNvPr>
          <p:cNvSpPr txBox="1"/>
          <p:nvPr/>
        </p:nvSpPr>
        <p:spPr>
          <a:xfrm>
            <a:off x="3437692" y="2456675"/>
            <a:ext cx="1895061" cy="461665"/>
          </a:xfrm>
          <a:prstGeom prst="rect">
            <a:avLst/>
          </a:prstGeom>
          <a:noFill/>
        </p:spPr>
        <p:txBody>
          <a:bodyPr wrap="square" rtlCol="0">
            <a:spAutoFit/>
          </a:bodyPr>
          <a:lstStyle/>
          <a:p>
            <a:pPr algn="ctr"/>
            <a:r>
              <a:rPr lang="en-CA" sz="2400" dirty="0">
                <a:latin typeface="Amasis MT Pro" panose="02040504050005020304" pitchFamily="18" charset="0"/>
              </a:rPr>
              <a:t>90%-75%</a:t>
            </a:r>
          </a:p>
        </p:txBody>
      </p:sp>
      <p:sp>
        <p:nvSpPr>
          <p:cNvPr id="13" name="TextBox 12">
            <a:extLst>
              <a:ext uri="{FF2B5EF4-FFF2-40B4-BE49-F238E27FC236}">
                <a16:creationId xmlns:a16="http://schemas.microsoft.com/office/drawing/2014/main" id="{4B575662-3C87-55E4-D94A-82E9687DEC12}"/>
              </a:ext>
            </a:extLst>
          </p:cNvPr>
          <p:cNvSpPr txBox="1"/>
          <p:nvPr/>
        </p:nvSpPr>
        <p:spPr>
          <a:xfrm>
            <a:off x="5034990" y="2479207"/>
            <a:ext cx="1895061" cy="461665"/>
          </a:xfrm>
          <a:prstGeom prst="rect">
            <a:avLst/>
          </a:prstGeom>
          <a:noFill/>
        </p:spPr>
        <p:txBody>
          <a:bodyPr wrap="square" rtlCol="0">
            <a:spAutoFit/>
          </a:bodyPr>
          <a:lstStyle/>
          <a:p>
            <a:pPr algn="ctr"/>
            <a:r>
              <a:rPr lang="en-CA" sz="2400" dirty="0">
                <a:latin typeface="Amasis MT Pro" panose="02040504050005020304" pitchFamily="18" charset="0"/>
              </a:rPr>
              <a:t>75%-25%</a:t>
            </a:r>
          </a:p>
        </p:txBody>
      </p:sp>
      <p:sp>
        <p:nvSpPr>
          <p:cNvPr id="14" name="TextBox 13">
            <a:extLst>
              <a:ext uri="{FF2B5EF4-FFF2-40B4-BE49-F238E27FC236}">
                <a16:creationId xmlns:a16="http://schemas.microsoft.com/office/drawing/2014/main" id="{EABA37DB-24F4-90FF-2AF8-1295EDA6A6E6}"/>
              </a:ext>
            </a:extLst>
          </p:cNvPr>
          <p:cNvSpPr txBox="1"/>
          <p:nvPr/>
        </p:nvSpPr>
        <p:spPr>
          <a:xfrm>
            <a:off x="7028629" y="2426214"/>
            <a:ext cx="1895061" cy="461665"/>
          </a:xfrm>
          <a:prstGeom prst="rect">
            <a:avLst/>
          </a:prstGeom>
          <a:noFill/>
        </p:spPr>
        <p:txBody>
          <a:bodyPr wrap="square" rtlCol="0">
            <a:spAutoFit/>
          </a:bodyPr>
          <a:lstStyle/>
          <a:p>
            <a:pPr algn="ctr"/>
            <a:r>
              <a:rPr lang="en-CA" sz="2400" dirty="0">
                <a:latin typeface="Amasis MT Pro" panose="02040504050005020304" pitchFamily="18" charset="0"/>
              </a:rPr>
              <a:t>25%-10%</a:t>
            </a:r>
          </a:p>
        </p:txBody>
      </p:sp>
      <p:sp>
        <p:nvSpPr>
          <p:cNvPr id="15" name="TextBox 14">
            <a:extLst>
              <a:ext uri="{FF2B5EF4-FFF2-40B4-BE49-F238E27FC236}">
                <a16:creationId xmlns:a16="http://schemas.microsoft.com/office/drawing/2014/main" id="{4CF0897C-9D83-9901-EE88-A6ACD138DAA9}"/>
              </a:ext>
            </a:extLst>
          </p:cNvPr>
          <p:cNvSpPr txBox="1"/>
          <p:nvPr/>
        </p:nvSpPr>
        <p:spPr>
          <a:xfrm>
            <a:off x="8540188" y="2421562"/>
            <a:ext cx="1895061" cy="461665"/>
          </a:xfrm>
          <a:prstGeom prst="rect">
            <a:avLst/>
          </a:prstGeom>
          <a:noFill/>
        </p:spPr>
        <p:txBody>
          <a:bodyPr wrap="square" rtlCol="0">
            <a:spAutoFit/>
          </a:bodyPr>
          <a:lstStyle/>
          <a:p>
            <a:pPr algn="ctr"/>
            <a:r>
              <a:rPr lang="en-CA" sz="2400" dirty="0">
                <a:latin typeface="Amasis MT Pro" panose="02040504050005020304" pitchFamily="18" charset="0"/>
              </a:rPr>
              <a:t>10%-1%</a:t>
            </a:r>
          </a:p>
        </p:txBody>
      </p:sp>
      <p:sp>
        <p:nvSpPr>
          <p:cNvPr id="16" name="TextBox 15">
            <a:extLst>
              <a:ext uri="{FF2B5EF4-FFF2-40B4-BE49-F238E27FC236}">
                <a16:creationId xmlns:a16="http://schemas.microsoft.com/office/drawing/2014/main" id="{9C32CC7C-02F7-0FB6-13ED-2D0068662CE9}"/>
              </a:ext>
            </a:extLst>
          </p:cNvPr>
          <p:cNvSpPr txBox="1"/>
          <p:nvPr/>
        </p:nvSpPr>
        <p:spPr>
          <a:xfrm>
            <a:off x="9927505" y="2368862"/>
            <a:ext cx="1895061" cy="461665"/>
          </a:xfrm>
          <a:prstGeom prst="rect">
            <a:avLst/>
          </a:prstGeom>
          <a:noFill/>
        </p:spPr>
        <p:txBody>
          <a:bodyPr wrap="square" rtlCol="0">
            <a:spAutoFit/>
          </a:bodyPr>
          <a:lstStyle/>
          <a:p>
            <a:pPr algn="ctr"/>
            <a:r>
              <a:rPr lang="en-CA" sz="2400" dirty="0">
                <a:latin typeface="Amasis MT Pro" panose="02040504050005020304" pitchFamily="18" charset="0"/>
              </a:rPr>
              <a:t>0%</a:t>
            </a:r>
          </a:p>
        </p:txBody>
      </p:sp>
      <p:sp>
        <p:nvSpPr>
          <p:cNvPr id="17" name="TextBox 16">
            <a:extLst>
              <a:ext uri="{FF2B5EF4-FFF2-40B4-BE49-F238E27FC236}">
                <a16:creationId xmlns:a16="http://schemas.microsoft.com/office/drawing/2014/main" id="{B5352D72-1D4F-2D7B-032B-525A074E132A}"/>
              </a:ext>
            </a:extLst>
          </p:cNvPr>
          <p:cNvSpPr txBox="1"/>
          <p:nvPr/>
        </p:nvSpPr>
        <p:spPr>
          <a:xfrm>
            <a:off x="782087" y="3340056"/>
            <a:ext cx="2473183" cy="646331"/>
          </a:xfrm>
          <a:prstGeom prst="rect">
            <a:avLst/>
          </a:prstGeom>
          <a:noFill/>
        </p:spPr>
        <p:txBody>
          <a:bodyPr wrap="square" rtlCol="0">
            <a:spAutoFit/>
          </a:bodyPr>
          <a:lstStyle/>
          <a:p>
            <a:pPr algn="ctr"/>
            <a:r>
              <a:rPr lang="en-CA" sz="3600" dirty="0">
                <a:latin typeface="Amasis MT Pro" panose="02040504050005020304" pitchFamily="18" charset="0"/>
              </a:rPr>
              <a:t>Subject</a:t>
            </a:r>
          </a:p>
        </p:txBody>
      </p:sp>
      <p:sp>
        <p:nvSpPr>
          <p:cNvPr id="18" name="TextBox 17">
            <a:extLst>
              <a:ext uri="{FF2B5EF4-FFF2-40B4-BE49-F238E27FC236}">
                <a16:creationId xmlns:a16="http://schemas.microsoft.com/office/drawing/2014/main" id="{8E5A3D4B-D002-99F1-3649-7789DA3A38B9}"/>
              </a:ext>
            </a:extLst>
          </p:cNvPr>
          <p:cNvSpPr txBox="1"/>
          <p:nvPr/>
        </p:nvSpPr>
        <p:spPr>
          <a:xfrm>
            <a:off x="2826025" y="3357715"/>
            <a:ext cx="980661" cy="646331"/>
          </a:xfrm>
          <a:prstGeom prst="rect">
            <a:avLst/>
          </a:prstGeom>
          <a:noFill/>
        </p:spPr>
        <p:txBody>
          <a:bodyPr wrap="square" rtlCol="0">
            <a:spAutoFit/>
          </a:bodyPr>
          <a:lstStyle/>
          <a:p>
            <a:pPr algn="ctr"/>
            <a:r>
              <a:rPr lang="en-CA" sz="3600" dirty="0">
                <a:latin typeface="Amasis MT Pro" panose="02040504050005020304" pitchFamily="18" charset="0"/>
              </a:rPr>
              <a:t>+</a:t>
            </a:r>
          </a:p>
        </p:txBody>
      </p:sp>
      <p:sp>
        <p:nvSpPr>
          <p:cNvPr id="19" name="TextBox 18">
            <a:extLst>
              <a:ext uri="{FF2B5EF4-FFF2-40B4-BE49-F238E27FC236}">
                <a16:creationId xmlns:a16="http://schemas.microsoft.com/office/drawing/2014/main" id="{D3CEE67C-83B8-1B1E-008E-1D9199F7A344}"/>
              </a:ext>
            </a:extLst>
          </p:cNvPr>
          <p:cNvSpPr txBox="1"/>
          <p:nvPr/>
        </p:nvSpPr>
        <p:spPr>
          <a:xfrm>
            <a:off x="4071730" y="882203"/>
            <a:ext cx="934278" cy="4708981"/>
          </a:xfrm>
          <a:prstGeom prst="rect">
            <a:avLst/>
          </a:prstGeom>
          <a:noFill/>
        </p:spPr>
        <p:txBody>
          <a:bodyPr wrap="square" rtlCol="0">
            <a:spAutoFit/>
          </a:bodyPr>
          <a:lstStyle/>
          <a:p>
            <a:pPr algn="ctr"/>
            <a:r>
              <a:rPr lang="en-CA" sz="30000" dirty="0">
                <a:latin typeface="Amasis MT Pro" panose="02040504050005020304" pitchFamily="18" charset="0"/>
              </a:rPr>
              <a:t>{</a:t>
            </a:r>
          </a:p>
        </p:txBody>
      </p:sp>
      <p:sp>
        <p:nvSpPr>
          <p:cNvPr id="20" name="TextBox 19">
            <a:extLst>
              <a:ext uri="{FF2B5EF4-FFF2-40B4-BE49-F238E27FC236}">
                <a16:creationId xmlns:a16="http://schemas.microsoft.com/office/drawing/2014/main" id="{B2BDE2BE-EC71-A215-0A57-1EE60070951C}"/>
              </a:ext>
            </a:extLst>
          </p:cNvPr>
          <p:cNvSpPr txBox="1"/>
          <p:nvPr/>
        </p:nvSpPr>
        <p:spPr>
          <a:xfrm>
            <a:off x="6889060" y="882204"/>
            <a:ext cx="934278" cy="4708981"/>
          </a:xfrm>
          <a:prstGeom prst="rect">
            <a:avLst/>
          </a:prstGeom>
          <a:noFill/>
        </p:spPr>
        <p:txBody>
          <a:bodyPr wrap="square" rtlCol="0">
            <a:spAutoFit/>
          </a:bodyPr>
          <a:lstStyle/>
          <a:p>
            <a:pPr algn="ctr"/>
            <a:r>
              <a:rPr lang="en-CA" sz="30000" dirty="0">
                <a:latin typeface="Amasis MT Pro" panose="02040504050005020304" pitchFamily="18" charset="0"/>
              </a:rPr>
              <a:t>}</a:t>
            </a:r>
          </a:p>
        </p:txBody>
      </p:sp>
      <p:sp>
        <p:nvSpPr>
          <p:cNvPr id="21" name="TextBox 20">
            <a:extLst>
              <a:ext uri="{FF2B5EF4-FFF2-40B4-BE49-F238E27FC236}">
                <a16:creationId xmlns:a16="http://schemas.microsoft.com/office/drawing/2014/main" id="{CF430D39-48A8-A889-73C8-8BF4149B8606}"/>
              </a:ext>
            </a:extLst>
          </p:cNvPr>
          <p:cNvSpPr txBox="1"/>
          <p:nvPr/>
        </p:nvSpPr>
        <p:spPr>
          <a:xfrm>
            <a:off x="5105183" y="2159279"/>
            <a:ext cx="1704124" cy="3600986"/>
          </a:xfrm>
          <a:prstGeom prst="rect">
            <a:avLst/>
          </a:prstGeom>
          <a:noFill/>
        </p:spPr>
        <p:txBody>
          <a:bodyPr wrap="square" rtlCol="0">
            <a:spAutoFit/>
          </a:bodyPr>
          <a:lstStyle/>
          <a:p>
            <a:pPr algn="ctr"/>
            <a:r>
              <a:rPr lang="en-CA" sz="2800" i="1" dirty="0">
                <a:latin typeface="Amasis MT Pro" panose="02040504050005020304" pitchFamily="18" charset="0"/>
              </a:rPr>
              <a:t>always</a:t>
            </a:r>
          </a:p>
          <a:p>
            <a:pPr algn="ctr"/>
            <a:r>
              <a:rPr lang="en-CA" sz="2800" i="1" dirty="0">
                <a:latin typeface="Amasis MT Pro" panose="02040504050005020304" pitchFamily="18" charset="0"/>
              </a:rPr>
              <a:t>usually</a:t>
            </a:r>
          </a:p>
          <a:p>
            <a:pPr algn="ctr"/>
            <a:r>
              <a:rPr lang="en-CA" sz="2800" i="1" dirty="0">
                <a:latin typeface="Amasis MT Pro" panose="02040504050005020304" pitchFamily="18" charset="0"/>
              </a:rPr>
              <a:t>often</a:t>
            </a:r>
          </a:p>
          <a:p>
            <a:pPr algn="ctr"/>
            <a:r>
              <a:rPr lang="en-CA" sz="2800" i="1" dirty="0">
                <a:latin typeface="Amasis MT Pro" panose="02040504050005020304" pitchFamily="18" charset="0"/>
              </a:rPr>
              <a:t>sometimes</a:t>
            </a:r>
          </a:p>
          <a:p>
            <a:pPr algn="ctr"/>
            <a:r>
              <a:rPr lang="en-CA" sz="2800" i="1" dirty="0">
                <a:latin typeface="Amasis MT Pro" panose="02040504050005020304" pitchFamily="18" charset="0"/>
              </a:rPr>
              <a:t>seldom</a:t>
            </a:r>
          </a:p>
          <a:p>
            <a:pPr algn="ctr"/>
            <a:r>
              <a:rPr lang="en-CA" sz="2800" i="1" dirty="0">
                <a:latin typeface="Amasis MT Pro" panose="02040504050005020304" pitchFamily="18" charset="0"/>
              </a:rPr>
              <a:t>rarely</a:t>
            </a:r>
          </a:p>
          <a:p>
            <a:pPr algn="ctr"/>
            <a:r>
              <a:rPr lang="en-CA" sz="2800" i="1" dirty="0">
                <a:latin typeface="Amasis MT Pro" panose="02040504050005020304" pitchFamily="18" charset="0"/>
              </a:rPr>
              <a:t>never</a:t>
            </a:r>
          </a:p>
          <a:p>
            <a:pPr algn="ctr"/>
            <a:endParaRPr lang="en-CA" sz="3200" dirty="0">
              <a:latin typeface="Amasis MT Pro" panose="02040504050005020304" pitchFamily="18" charset="0"/>
            </a:endParaRPr>
          </a:p>
        </p:txBody>
      </p:sp>
      <p:sp>
        <p:nvSpPr>
          <p:cNvPr id="22" name="TextBox 21">
            <a:extLst>
              <a:ext uri="{FF2B5EF4-FFF2-40B4-BE49-F238E27FC236}">
                <a16:creationId xmlns:a16="http://schemas.microsoft.com/office/drawing/2014/main" id="{2E909A36-F598-2C15-33DA-259B9F9CE23F}"/>
              </a:ext>
            </a:extLst>
          </p:cNvPr>
          <p:cNvSpPr txBox="1"/>
          <p:nvPr/>
        </p:nvSpPr>
        <p:spPr>
          <a:xfrm>
            <a:off x="8049857" y="3323791"/>
            <a:ext cx="980661" cy="646331"/>
          </a:xfrm>
          <a:prstGeom prst="rect">
            <a:avLst/>
          </a:prstGeom>
          <a:noFill/>
        </p:spPr>
        <p:txBody>
          <a:bodyPr wrap="square" rtlCol="0">
            <a:spAutoFit/>
          </a:bodyPr>
          <a:lstStyle/>
          <a:p>
            <a:pPr algn="ctr"/>
            <a:r>
              <a:rPr lang="en-CA" sz="3600" dirty="0">
                <a:latin typeface="Amasis MT Pro" panose="02040504050005020304" pitchFamily="18" charset="0"/>
              </a:rPr>
              <a:t>+</a:t>
            </a:r>
          </a:p>
        </p:txBody>
      </p:sp>
      <p:sp>
        <p:nvSpPr>
          <p:cNvPr id="23" name="TextBox 22">
            <a:extLst>
              <a:ext uri="{FF2B5EF4-FFF2-40B4-BE49-F238E27FC236}">
                <a16:creationId xmlns:a16="http://schemas.microsoft.com/office/drawing/2014/main" id="{DEC2A9CF-EEDE-5337-9B55-EF7FE5EE8614}"/>
              </a:ext>
            </a:extLst>
          </p:cNvPr>
          <p:cNvSpPr txBox="1"/>
          <p:nvPr/>
        </p:nvSpPr>
        <p:spPr>
          <a:xfrm>
            <a:off x="8811047" y="3357715"/>
            <a:ext cx="2473183" cy="646331"/>
          </a:xfrm>
          <a:prstGeom prst="rect">
            <a:avLst/>
          </a:prstGeom>
          <a:noFill/>
        </p:spPr>
        <p:txBody>
          <a:bodyPr wrap="square" rtlCol="0">
            <a:spAutoFit/>
          </a:bodyPr>
          <a:lstStyle/>
          <a:p>
            <a:pPr algn="ctr"/>
            <a:r>
              <a:rPr lang="en-CA" sz="3600" dirty="0">
                <a:latin typeface="Amasis MT Pro" panose="02040504050005020304" pitchFamily="18" charset="0"/>
              </a:rPr>
              <a:t>Verb</a:t>
            </a:r>
          </a:p>
        </p:txBody>
      </p:sp>
      <p:sp>
        <p:nvSpPr>
          <p:cNvPr id="24" name="TextBox 23">
            <a:extLst>
              <a:ext uri="{FF2B5EF4-FFF2-40B4-BE49-F238E27FC236}">
                <a16:creationId xmlns:a16="http://schemas.microsoft.com/office/drawing/2014/main" id="{E291E4A8-F231-DC02-D402-2E7EEE9B0D06}"/>
              </a:ext>
            </a:extLst>
          </p:cNvPr>
          <p:cNvSpPr txBox="1"/>
          <p:nvPr/>
        </p:nvSpPr>
        <p:spPr>
          <a:xfrm>
            <a:off x="2518120" y="5460671"/>
            <a:ext cx="2473183" cy="584775"/>
          </a:xfrm>
          <a:prstGeom prst="rect">
            <a:avLst/>
          </a:prstGeom>
          <a:noFill/>
        </p:spPr>
        <p:txBody>
          <a:bodyPr wrap="square" rtlCol="0">
            <a:spAutoFit/>
          </a:bodyPr>
          <a:lstStyle/>
          <a:p>
            <a:pPr algn="ctr"/>
            <a:r>
              <a:rPr lang="en-CA" sz="3200" dirty="0">
                <a:latin typeface="Amasis MT Pro" panose="02040504050005020304" pitchFamily="18" charset="0"/>
              </a:rPr>
              <a:t>Tiffany</a:t>
            </a:r>
          </a:p>
        </p:txBody>
      </p:sp>
      <p:sp>
        <p:nvSpPr>
          <p:cNvPr id="25" name="TextBox 24">
            <a:extLst>
              <a:ext uri="{FF2B5EF4-FFF2-40B4-BE49-F238E27FC236}">
                <a16:creationId xmlns:a16="http://schemas.microsoft.com/office/drawing/2014/main" id="{FF1DF1C0-ECBE-19FB-DA6D-CFA6C5557740}"/>
              </a:ext>
            </a:extLst>
          </p:cNvPr>
          <p:cNvSpPr txBox="1"/>
          <p:nvPr/>
        </p:nvSpPr>
        <p:spPr>
          <a:xfrm>
            <a:off x="4681124" y="5448366"/>
            <a:ext cx="2473183" cy="584775"/>
          </a:xfrm>
          <a:prstGeom prst="rect">
            <a:avLst/>
          </a:prstGeom>
          <a:noFill/>
        </p:spPr>
        <p:txBody>
          <a:bodyPr wrap="square" rtlCol="0">
            <a:spAutoFit/>
          </a:bodyPr>
          <a:lstStyle/>
          <a:p>
            <a:pPr algn="ctr"/>
            <a:r>
              <a:rPr lang="en-CA" sz="3200" dirty="0">
                <a:latin typeface="Amasis MT Pro" panose="02040504050005020304" pitchFamily="18" charset="0"/>
              </a:rPr>
              <a:t>always</a:t>
            </a:r>
          </a:p>
        </p:txBody>
      </p:sp>
      <p:sp>
        <p:nvSpPr>
          <p:cNvPr id="26" name="TextBox 25">
            <a:extLst>
              <a:ext uri="{FF2B5EF4-FFF2-40B4-BE49-F238E27FC236}">
                <a16:creationId xmlns:a16="http://schemas.microsoft.com/office/drawing/2014/main" id="{F5C4FFDA-D82C-C7F0-C9EB-78B66D1282E9}"/>
              </a:ext>
            </a:extLst>
          </p:cNvPr>
          <p:cNvSpPr txBox="1"/>
          <p:nvPr/>
        </p:nvSpPr>
        <p:spPr>
          <a:xfrm>
            <a:off x="6879500" y="5519966"/>
            <a:ext cx="5420139" cy="584775"/>
          </a:xfrm>
          <a:prstGeom prst="rect">
            <a:avLst/>
          </a:prstGeom>
          <a:noFill/>
        </p:spPr>
        <p:txBody>
          <a:bodyPr wrap="square" rtlCol="0">
            <a:spAutoFit/>
          </a:bodyPr>
          <a:lstStyle/>
          <a:p>
            <a:pPr algn="ctr"/>
            <a:r>
              <a:rPr lang="en-CA" sz="3200" dirty="0">
                <a:latin typeface="Amasis MT Pro" panose="02040504050005020304" pitchFamily="18" charset="0"/>
              </a:rPr>
              <a:t>drinks coffee.</a:t>
            </a:r>
          </a:p>
        </p:txBody>
      </p:sp>
      <mc:AlternateContent xmlns:mc="http://schemas.openxmlformats.org/markup-compatibility/2006">
        <mc:Choice xmlns:am3d="http://schemas.microsoft.com/office/drawing/2017/model3d" Requires="am3d">
          <p:graphicFrame>
            <p:nvGraphicFramePr>
              <p:cNvPr id="143" name="3D Model 142" descr="Cup of Coffee">
                <a:extLst>
                  <a:ext uri="{FF2B5EF4-FFF2-40B4-BE49-F238E27FC236}">
                    <a16:creationId xmlns:a16="http://schemas.microsoft.com/office/drawing/2014/main" id="{6D1565F8-65D6-275B-6727-22EBE98FD63C}"/>
                  </a:ext>
                </a:extLst>
              </p:cNvPr>
              <p:cNvGraphicFramePr/>
              <p:nvPr>
                <p:extLst>
                  <p:ext uri="{D42A27DB-BD31-4B8C-83A1-F6EECF244321}">
                    <p14:modId xmlns:p14="http://schemas.microsoft.com/office/powerpoint/2010/main" val="1764394948"/>
                  </p:ext>
                </p:extLst>
              </p:nvPr>
            </p:nvGraphicFramePr>
            <p:xfrm>
              <a:off x="-4077080" y="3571874"/>
              <a:ext cx="3286505" cy="1673059"/>
            </p:xfrm>
            <a:graphic>
              <a:graphicData uri="http://schemas.microsoft.com/office/drawing/2017/model3d">
                <am3d:model3d r:embed="rId4">
                  <am3d:spPr>
                    <a:xfrm>
                      <a:off x="0" y="0"/>
                      <a:ext cx="3286505" cy="1673059"/>
                    </a:xfrm>
                    <a:prstGeom prst="rect">
                      <a:avLst/>
                    </a:prstGeom>
                  </am3d:spPr>
                  <am3d:camera>
                    <am3d:pos x="0" y="0" z="69761059"/>
                    <am3d:up dx="0" dy="36000000" dz="0"/>
                    <am3d:lookAt x="0" y="0" z="0"/>
                    <am3d:perspective fov="2700000"/>
                  </am3d:camera>
                  <am3d:trans>
                    <am3d:meterPerModelUnit n="3075295" d="1000000"/>
                    <am3d:preTrans dx="-4026" dy="-8052338" dz="-1387"/>
                    <am3d:scale>
                      <am3d:sx n="1000000" d="1000000"/>
                      <am3d:sy n="1000000" d="1000000"/>
                      <am3d:sz n="1000000" d="1000000"/>
                    </am3d:scale>
                    <am3d:rot/>
                    <am3d:postTrans dx="0" dy="0" dz="0"/>
                  </am3d:trans>
                  <am3d:raster rName="Office3DRenderer" rVer="16.0.8326">
                    <am3d:blip r:embed="rId5"/>
                  </am3d:raster>
                  <am3d:objViewport viewportSz="482362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3" name="3D Model 142" descr="Cup of Coffee">
                <a:extLst>
                  <a:ext uri="{FF2B5EF4-FFF2-40B4-BE49-F238E27FC236}">
                    <a16:creationId xmlns:a16="http://schemas.microsoft.com/office/drawing/2014/main" id="{6D1565F8-65D6-275B-6727-22EBE98FD63C}"/>
                  </a:ext>
                </a:extLst>
              </p:cNvPr>
              <p:cNvPicPr>
                <a:picLocks noGrp="1" noRot="1" noChangeAspect="1" noMove="1" noResize="1" noEditPoints="1" noAdjustHandles="1" noChangeArrowheads="1" noChangeShapeType="1" noCrop="1"/>
              </p:cNvPicPr>
              <p:nvPr/>
            </p:nvPicPr>
            <p:blipFill>
              <a:blip r:embed="rId5"/>
              <a:stretch>
                <a:fillRect/>
              </a:stretch>
            </p:blipFill>
            <p:spPr>
              <a:xfrm>
                <a:off x="-4077080" y="3571874"/>
                <a:ext cx="3286505" cy="1673059"/>
              </a:xfrm>
              <a:prstGeom prst="rect">
                <a:avLst/>
              </a:prstGeom>
            </p:spPr>
          </p:pic>
        </mc:Fallback>
      </mc:AlternateContent>
    </p:spTree>
    <p:custDataLst>
      <p:tags r:id="rId1"/>
    </p:custDataLst>
    <p:extLst>
      <p:ext uri="{BB962C8B-B14F-4D97-AF65-F5344CB8AC3E}">
        <p14:creationId xmlns:p14="http://schemas.microsoft.com/office/powerpoint/2010/main" val="304520149"/>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ppt_x"/>
                                          </p:val>
                                        </p:tav>
                                        <p:tav tm="100000">
                                          <p:val>
                                            <p:strVal val="#ppt_x"/>
                                          </p:val>
                                        </p:tav>
                                      </p:tavLst>
                                    </p:anim>
                                    <p:anim calcmode="lin" valueType="num">
                                      <p:cBhvr additive="base">
                                        <p:cTn id="5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3"/>
                                        </p:tgtEl>
                                        <p:attrNameLst>
                                          <p:attrName>style.visibility</p:attrName>
                                        </p:attrNameLst>
                                      </p:cBhvr>
                                      <p:to>
                                        <p:strVal val="hidden"/>
                                      </p:to>
                                    </p:set>
                                  </p:childTnLst>
                                </p:cTn>
                              </p:par>
                            </p:childTnLst>
                          </p:cTn>
                        </p:par>
                        <p:par>
                          <p:cTn id="84" fill="hold">
                            <p:stCondLst>
                              <p:cond delay="0"/>
                            </p:stCondLst>
                            <p:childTnLst>
                              <p:par>
                                <p:cTn id="85" presetID="1" presetClass="exit" presetSubtype="0" fill="hold" grpId="1" nodeType="afterEffect">
                                  <p:stCondLst>
                                    <p:cond delay="0"/>
                                  </p:stCondLst>
                                  <p:childTnLst>
                                    <p:set>
                                      <p:cBhvr>
                                        <p:cTn id="86" dur="1" fill="hold">
                                          <p:stCondLst>
                                            <p:cond delay="0"/>
                                          </p:stCondLst>
                                        </p:cTn>
                                        <p:tgtEl>
                                          <p:spTgt spid="10"/>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4"/>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1"/>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6"/>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4"/>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8"/>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5"/>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500"/>
                                        <p:tgtEl>
                                          <p:spTgt spid="1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50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9"/>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500"/>
                                        <p:tgtEl>
                                          <p:spTgt spid="2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3"/>
                                        </p:tgtEl>
                                        <p:attrNameLst>
                                          <p:attrName>style.visibility</p:attrName>
                                        </p:attrNameLst>
                                      </p:cBhvr>
                                      <p:to>
                                        <p:strVal val="visible"/>
                                      </p:to>
                                    </p:set>
                                    <p:animEffect transition="in" filter="fade">
                                      <p:cBhvr>
                                        <p:cTn id="138" dur="500"/>
                                        <p:tgtEl>
                                          <p:spTgt spid="2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fade">
                                      <p:cBhvr>
                                        <p:cTn id="143" dur="500"/>
                                        <p:tgtEl>
                                          <p:spTgt spid="2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25"/>
                                        </p:tgtEl>
                                        <p:attrNameLst>
                                          <p:attrName>style.visibility</p:attrName>
                                        </p:attrNameLst>
                                      </p:cBhvr>
                                      <p:to>
                                        <p:strVal val="visible"/>
                                      </p:to>
                                    </p:set>
                                    <p:animEffect transition="in" filter="fade">
                                      <p:cBhvr>
                                        <p:cTn id="148" dur="500"/>
                                        <p:tgtEl>
                                          <p:spTgt spid="2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fade">
                                      <p:cBhvr>
                                        <p:cTn id="1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8" grpId="0"/>
      <p:bldP spid="19" grpId="0"/>
      <p:bldP spid="20" grpId="0"/>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9488F5-441F-4A46-DB7C-C534DDC6BF79}"/>
              </a:ext>
            </a:extLst>
          </p:cNvPr>
          <p:cNvSpPr txBox="1"/>
          <p:nvPr/>
        </p:nvSpPr>
        <p:spPr>
          <a:xfrm>
            <a:off x="2683565" y="622853"/>
            <a:ext cx="6221896" cy="923330"/>
          </a:xfrm>
          <a:prstGeom prst="rect">
            <a:avLst/>
          </a:prstGeom>
          <a:noFill/>
        </p:spPr>
        <p:txBody>
          <a:bodyPr wrap="square" rtlCol="0">
            <a:spAutoFit/>
          </a:bodyPr>
          <a:lstStyle/>
          <a:p>
            <a:r>
              <a:rPr lang="en-CA" sz="5400" dirty="0">
                <a:latin typeface="Amasis MT Pro" panose="02040504050005020304" pitchFamily="18" charset="0"/>
              </a:rPr>
              <a:t>Frequency Adverbs</a:t>
            </a:r>
          </a:p>
        </p:txBody>
      </p:sp>
      <p:sp>
        <p:nvSpPr>
          <p:cNvPr id="17" name="TextBox 16">
            <a:extLst>
              <a:ext uri="{FF2B5EF4-FFF2-40B4-BE49-F238E27FC236}">
                <a16:creationId xmlns:a16="http://schemas.microsoft.com/office/drawing/2014/main" id="{B5352D72-1D4F-2D7B-032B-525A074E132A}"/>
              </a:ext>
            </a:extLst>
          </p:cNvPr>
          <p:cNvSpPr txBox="1"/>
          <p:nvPr/>
        </p:nvSpPr>
        <p:spPr>
          <a:xfrm>
            <a:off x="782087" y="3340056"/>
            <a:ext cx="2473183" cy="646331"/>
          </a:xfrm>
          <a:prstGeom prst="rect">
            <a:avLst/>
          </a:prstGeom>
          <a:noFill/>
        </p:spPr>
        <p:txBody>
          <a:bodyPr wrap="square" rtlCol="0">
            <a:spAutoFit/>
          </a:bodyPr>
          <a:lstStyle/>
          <a:p>
            <a:pPr algn="ctr"/>
            <a:r>
              <a:rPr lang="en-CA" sz="3600" dirty="0">
                <a:latin typeface="Amasis MT Pro" panose="02040504050005020304" pitchFamily="18" charset="0"/>
              </a:rPr>
              <a:t>Subject</a:t>
            </a:r>
          </a:p>
        </p:txBody>
      </p:sp>
      <p:sp>
        <p:nvSpPr>
          <p:cNvPr id="18" name="TextBox 17">
            <a:extLst>
              <a:ext uri="{FF2B5EF4-FFF2-40B4-BE49-F238E27FC236}">
                <a16:creationId xmlns:a16="http://schemas.microsoft.com/office/drawing/2014/main" id="{8E5A3D4B-D002-99F1-3649-7789DA3A38B9}"/>
              </a:ext>
            </a:extLst>
          </p:cNvPr>
          <p:cNvSpPr txBox="1"/>
          <p:nvPr/>
        </p:nvSpPr>
        <p:spPr>
          <a:xfrm>
            <a:off x="2826025" y="3357715"/>
            <a:ext cx="980661" cy="646331"/>
          </a:xfrm>
          <a:prstGeom prst="rect">
            <a:avLst/>
          </a:prstGeom>
          <a:noFill/>
        </p:spPr>
        <p:txBody>
          <a:bodyPr wrap="square" rtlCol="0">
            <a:spAutoFit/>
          </a:bodyPr>
          <a:lstStyle/>
          <a:p>
            <a:pPr algn="ctr"/>
            <a:r>
              <a:rPr lang="en-CA" sz="3600" dirty="0">
                <a:latin typeface="Amasis MT Pro" panose="02040504050005020304" pitchFamily="18" charset="0"/>
              </a:rPr>
              <a:t>+</a:t>
            </a:r>
          </a:p>
        </p:txBody>
      </p:sp>
      <p:sp>
        <p:nvSpPr>
          <p:cNvPr id="19" name="TextBox 18">
            <a:extLst>
              <a:ext uri="{FF2B5EF4-FFF2-40B4-BE49-F238E27FC236}">
                <a16:creationId xmlns:a16="http://schemas.microsoft.com/office/drawing/2014/main" id="{D3CEE67C-83B8-1B1E-008E-1D9199F7A344}"/>
              </a:ext>
            </a:extLst>
          </p:cNvPr>
          <p:cNvSpPr txBox="1"/>
          <p:nvPr/>
        </p:nvSpPr>
        <p:spPr>
          <a:xfrm>
            <a:off x="4192159" y="840836"/>
            <a:ext cx="934278" cy="4708981"/>
          </a:xfrm>
          <a:prstGeom prst="rect">
            <a:avLst/>
          </a:prstGeom>
          <a:noFill/>
        </p:spPr>
        <p:txBody>
          <a:bodyPr wrap="square" rtlCol="0">
            <a:spAutoFit/>
          </a:bodyPr>
          <a:lstStyle/>
          <a:p>
            <a:pPr algn="ctr"/>
            <a:r>
              <a:rPr lang="en-CA" sz="30000" dirty="0">
                <a:latin typeface="Amasis MT Pro" panose="02040504050005020304" pitchFamily="18" charset="0"/>
              </a:rPr>
              <a:t>{</a:t>
            </a:r>
          </a:p>
        </p:txBody>
      </p:sp>
      <p:sp>
        <p:nvSpPr>
          <p:cNvPr id="20" name="TextBox 19">
            <a:extLst>
              <a:ext uri="{FF2B5EF4-FFF2-40B4-BE49-F238E27FC236}">
                <a16:creationId xmlns:a16="http://schemas.microsoft.com/office/drawing/2014/main" id="{B2BDE2BE-EC71-A215-0A57-1EE60070951C}"/>
              </a:ext>
            </a:extLst>
          </p:cNvPr>
          <p:cNvSpPr txBox="1"/>
          <p:nvPr/>
        </p:nvSpPr>
        <p:spPr>
          <a:xfrm>
            <a:off x="6764825" y="840836"/>
            <a:ext cx="934278" cy="4708981"/>
          </a:xfrm>
          <a:prstGeom prst="rect">
            <a:avLst/>
          </a:prstGeom>
          <a:noFill/>
        </p:spPr>
        <p:txBody>
          <a:bodyPr wrap="square" rtlCol="0">
            <a:spAutoFit/>
          </a:bodyPr>
          <a:lstStyle/>
          <a:p>
            <a:pPr algn="ctr"/>
            <a:r>
              <a:rPr lang="en-CA" sz="30000" dirty="0">
                <a:latin typeface="Amasis MT Pro" panose="02040504050005020304" pitchFamily="18" charset="0"/>
              </a:rPr>
              <a:t>}</a:t>
            </a:r>
          </a:p>
        </p:txBody>
      </p:sp>
      <p:sp>
        <p:nvSpPr>
          <p:cNvPr id="21" name="TextBox 20">
            <a:extLst>
              <a:ext uri="{FF2B5EF4-FFF2-40B4-BE49-F238E27FC236}">
                <a16:creationId xmlns:a16="http://schemas.microsoft.com/office/drawing/2014/main" id="{CF430D39-48A8-A889-73C8-8BF4149B8606}"/>
              </a:ext>
            </a:extLst>
          </p:cNvPr>
          <p:cNvSpPr txBox="1"/>
          <p:nvPr/>
        </p:nvSpPr>
        <p:spPr>
          <a:xfrm>
            <a:off x="5126437" y="2096234"/>
            <a:ext cx="1704124" cy="3600986"/>
          </a:xfrm>
          <a:prstGeom prst="rect">
            <a:avLst/>
          </a:prstGeom>
          <a:noFill/>
        </p:spPr>
        <p:txBody>
          <a:bodyPr wrap="square" rtlCol="0">
            <a:spAutoFit/>
          </a:bodyPr>
          <a:lstStyle/>
          <a:p>
            <a:pPr algn="ctr"/>
            <a:r>
              <a:rPr lang="en-CA" sz="2800" i="1" dirty="0">
                <a:latin typeface="Amasis MT Pro" panose="02040504050005020304" pitchFamily="18" charset="0"/>
              </a:rPr>
              <a:t>always</a:t>
            </a:r>
          </a:p>
          <a:p>
            <a:pPr algn="ctr"/>
            <a:r>
              <a:rPr lang="en-CA" sz="2800" i="1" dirty="0">
                <a:latin typeface="Amasis MT Pro" panose="02040504050005020304" pitchFamily="18" charset="0"/>
              </a:rPr>
              <a:t>usually</a:t>
            </a:r>
          </a:p>
          <a:p>
            <a:pPr algn="ctr"/>
            <a:r>
              <a:rPr lang="en-CA" sz="2800" i="1" dirty="0">
                <a:latin typeface="Amasis MT Pro" panose="02040504050005020304" pitchFamily="18" charset="0"/>
              </a:rPr>
              <a:t>often</a:t>
            </a:r>
          </a:p>
          <a:p>
            <a:pPr algn="ctr"/>
            <a:r>
              <a:rPr lang="en-CA" sz="2800" i="1" dirty="0">
                <a:latin typeface="Amasis MT Pro" panose="02040504050005020304" pitchFamily="18" charset="0"/>
              </a:rPr>
              <a:t>sometimes</a:t>
            </a:r>
          </a:p>
          <a:p>
            <a:pPr algn="ctr"/>
            <a:r>
              <a:rPr lang="en-CA" sz="2800" i="1" dirty="0">
                <a:latin typeface="Amasis MT Pro" panose="02040504050005020304" pitchFamily="18" charset="0"/>
              </a:rPr>
              <a:t>seldom</a:t>
            </a:r>
          </a:p>
          <a:p>
            <a:pPr algn="ctr"/>
            <a:r>
              <a:rPr lang="en-CA" sz="2800" i="1" dirty="0">
                <a:latin typeface="Amasis MT Pro" panose="02040504050005020304" pitchFamily="18" charset="0"/>
              </a:rPr>
              <a:t>rarely</a:t>
            </a:r>
          </a:p>
          <a:p>
            <a:pPr algn="ctr"/>
            <a:r>
              <a:rPr lang="en-CA" sz="2800" i="1" dirty="0">
                <a:latin typeface="Amasis MT Pro" panose="02040504050005020304" pitchFamily="18" charset="0"/>
              </a:rPr>
              <a:t>never</a:t>
            </a:r>
          </a:p>
          <a:p>
            <a:pPr algn="ctr"/>
            <a:endParaRPr lang="en-CA" sz="3200" dirty="0">
              <a:latin typeface="Amasis MT Pro" panose="02040504050005020304" pitchFamily="18" charset="0"/>
            </a:endParaRPr>
          </a:p>
        </p:txBody>
      </p:sp>
      <p:sp>
        <p:nvSpPr>
          <p:cNvPr id="22" name="TextBox 21">
            <a:extLst>
              <a:ext uri="{FF2B5EF4-FFF2-40B4-BE49-F238E27FC236}">
                <a16:creationId xmlns:a16="http://schemas.microsoft.com/office/drawing/2014/main" id="{2E909A36-F598-2C15-33DA-259B9F9CE23F}"/>
              </a:ext>
            </a:extLst>
          </p:cNvPr>
          <p:cNvSpPr txBox="1"/>
          <p:nvPr/>
        </p:nvSpPr>
        <p:spPr>
          <a:xfrm>
            <a:off x="8049857" y="3323791"/>
            <a:ext cx="980661" cy="646331"/>
          </a:xfrm>
          <a:prstGeom prst="rect">
            <a:avLst/>
          </a:prstGeom>
          <a:noFill/>
        </p:spPr>
        <p:txBody>
          <a:bodyPr wrap="square" rtlCol="0">
            <a:spAutoFit/>
          </a:bodyPr>
          <a:lstStyle/>
          <a:p>
            <a:pPr algn="ctr"/>
            <a:r>
              <a:rPr lang="en-CA" sz="3600" dirty="0">
                <a:latin typeface="Amasis MT Pro" panose="02040504050005020304" pitchFamily="18" charset="0"/>
              </a:rPr>
              <a:t>+</a:t>
            </a:r>
          </a:p>
        </p:txBody>
      </p:sp>
      <p:sp>
        <p:nvSpPr>
          <p:cNvPr id="23" name="TextBox 22">
            <a:extLst>
              <a:ext uri="{FF2B5EF4-FFF2-40B4-BE49-F238E27FC236}">
                <a16:creationId xmlns:a16="http://schemas.microsoft.com/office/drawing/2014/main" id="{DEC2A9CF-EEDE-5337-9B55-EF7FE5EE8614}"/>
              </a:ext>
            </a:extLst>
          </p:cNvPr>
          <p:cNvSpPr txBox="1"/>
          <p:nvPr/>
        </p:nvSpPr>
        <p:spPr>
          <a:xfrm>
            <a:off x="8811047" y="3357715"/>
            <a:ext cx="2473183" cy="646331"/>
          </a:xfrm>
          <a:prstGeom prst="rect">
            <a:avLst/>
          </a:prstGeom>
          <a:noFill/>
        </p:spPr>
        <p:txBody>
          <a:bodyPr wrap="square" rtlCol="0">
            <a:spAutoFit/>
          </a:bodyPr>
          <a:lstStyle/>
          <a:p>
            <a:pPr algn="ctr"/>
            <a:r>
              <a:rPr lang="en-CA" sz="3600" dirty="0">
                <a:latin typeface="Amasis MT Pro" panose="02040504050005020304" pitchFamily="18" charset="0"/>
              </a:rPr>
              <a:t>Verb</a:t>
            </a:r>
          </a:p>
        </p:txBody>
      </p:sp>
      <p:sp>
        <p:nvSpPr>
          <p:cNvPr id="24" name="TextBox 23">
            <a:extLst>
              <a:ext uri="{FF2B5EF4-FFF2-40B4-BE49-F238E27FC236}">
                <a16:creationId xmlns:a16="http://schemas.microsoft.com/office/drawing/2014/main" id="{E291E4A8-F231-DC02-D402-2E7EEE9B0D06}"/>
              </a:ext>
            </a:extLst>
          </p:cNvPr>
          <p:cNvSpPr txBox="1"/>
          <p:nvPr/>
        </p:nvSpPr>
        <p:spPr>
          <a:xfrm>
            <a:off x="2518120" y="5460671"/>
            <a:ext cx="2473183" cy="584775"/>
          </a:xfrm>
          <a:prstGeom prst="rect">
            <a:avLst/>
          </a:prstGeom>
          <a:noFill/>
        </p:spPr>
        <p:txBody>
          <a:bodyPr wrap="square" rtlCol="0">
            <a:spAutoFit/>
          </a:bodyPr>
          <a:lstStyle/>
          <a:p>
            <a:pPr algn="ctr"/>
            <a:r>
              <a:rPr lang="en-CA" sz="3200" dirty="0">
                <a:latin typeface="Amasis MT Pro" panose="02040504050005020304" pitchFamily="18" charset="0"/>
              </a:rPr>
              <a:t>Tiffany</a:t>
            </a:r>
          </a:p>
        </p:txBody>
      </p:sp>
      <p:sp>
        <p:nvSpPr>
          <p:cNvPr id="25" name="TextBox 24">
            <a:extLst>
              <a:ext uri="{FF2B5EF4-FFF2-40B4-BE49-F238E27FC236}">
                <a16:creationId xmlns:a16="http://schemas.microsoft.com/office/drawing/2014/main" id="{FF1DF1C0-ECBE-19FB-DA6D-CFA6C5557740}"/>
              </a:ext>
            </a:extLst>
          </p:cNvPr>
          <p:cNvSpPr txBox="1"/>
          <p:nvPr/>
        </p:nvSpPr>
        <p:spPr>
          <a:xfrm>
            <a:off x="4681124" y="5448366"/>
            <a:ext cx="2473183" cy="584775"/>
          </a:xfrm>
          <a:prstGeom prst="rect">
            <a:avLst/>
          </a:prstGeom>
          <a:noFill/>
        </p:spPr>
        <p:txBody>
          <a:bodyPr wrap="square" rtlCol="0">
            <a:spAutoFit/>
          </a:bodyPr>
          <a:lstStyle/>
          <a:p>
            <a:pPr algn="ctr"/>
            <a:r>
              <a:rPr lang="en-CA" sz="3200" dirty="0">
                <a:latin typeface="Amasis MT Pro" panose="02040504050005020304" pitchFamily="18" charset="0"/>
              </a:rPr>
              <a:t>always</a:t>
            </a:r>
          </a:p>
        </p:txBody>
      </p:sp>
      <p:sp>
        <p:nvSpPr>
          <p:cNvPr id="26" name="TextBox 25">
            <a:extLst>
              <a:ext uri="{FF2B5EF4-FFF2-40B4-BE49-F238E27FC236}">
                <a16:creationId xmlns:a16="http://schemas.microsoft.com/office/drawing/2014/main" id="{F5C4FFDA-D82C-C7F0-C9EB-78B66D1282E9}"/>
              </a:ext>
            </a:extLst>
          </p:cNvPr>
          <p:cNvSpPr txBox="1"/>
          <p:nvPr/>
        </p:nvSpPr>
        <p:spPr>
          <a:xfrm>
            <a:off x="6879500" y="5519966"/>
            <a:ext cx="5420139" cy="584775"/>
          </a:xfrm>
          <a:prstGeom prst="rect">
            <a:avLst/>
          </a:prstGeom>
          <a:noFill/>
        </p:spPr>
        <p:txBody>
          <a:bodyPr wrap="square" rtlCol="0">
            <a:spAutoFit/>
          </a:bodyPr>
          <a:lstStyle/>
          <a:p>
            <a:pPr algn="ctr"/>
            <a:r>
              <a:rPr lang="en-CA" sz="3200" dirty="0">
                <a:latin typeface="Amasis MT Pro" panose="02040504050005020304" pitchFamily="18" charset="0"/>
              </a:rPr>
              <a:t>drinks coffee.</a:t>
            </a:r>
          </a:p>
        </p:txBody>
      </p:sp>
      <mc:AlternateContent xmlns:mc="http://schemas.openxmlformats.org/markup-compatibility/2006">
        <mc:Choice xmlns:am3d="http://schemas.microsoft.com/office/drawing/2017/model3d" Requires="am3d">
          <p:graphicFrame>
            <p:nvGraphicFramePr>
              <p:cNvPr id="27" name="3D Model 26" descr="Cup of Coffee">
                <a:extLst>
                  <a:ext uri="{FF2B5EF4-FFF2-40B4-BE49-F238E27FC236}">
                    <a16:creationId xmlns:a16="http://schemas.microsoft.com/office/drawing/2014/main" id="{6D654453-BB0A-C5D5-FE67-74AB97A2E3A1}"/>
                  </a:ext>
                </a:extLst>
              </p:cNvPr>
              <p:cNvGraphicFramePr>
                <a:graphicFrameLocks noChangeAspect="1"/>
              </p:cNvGraphicFramePr>
              <p:nvPr>
                <p:extLst>
                  <p:ext uri="{D42A27DB-BD31-4B8C-83A1-F6EECF244321}">
                    <p14:modId xmlns:p14="http://schemas.microsoft.com/office/powerpoint/2010/main" val="2521883368"/>
                  </p:ext>
                </p:extLst>
              </p:nvPr>
            </p:nvGraphicFramePr>
            <p:xfrm>
              <a:off x="66784" y="4241635"/>
              <a:ext cx="3073039" cy="2616365"/>
            </p:xfrm>
            <a:graphic>
              <a:graphicData uri="http://schemas.microsoft.com/office/drawing/2017/model3d">
                <am3d:model3d r:embed="rId4">
                  <am3d:spPr>
                    <a:xfrm>
                      <a:off x="0" y="0"/>
                      <a:ext cx="3073039" cy="2616365"/>
                    </a:xfrm>
                    <a:prstGeom prst="rect">
                      <a:avLst/>
                    </a:prstGeom>
                  </am3d:spPr>
                  <am3d:camera>
                    <am3d:pos x="0" y="0" z="69761059"/>
                    <am3d:up dx="0" dy="36000000" dz="0"/>
                    <am3d:lookAt x="0" y="0" z="0"/>
                    <am3d:perspective fov="2700000"/>
                  </am3d:camera>
                  <am3d:trans>
                    <am3d:meterPerModelUnit n="3075295" d="1000000"/>
                    <am3d:preTrans dx="-4026" dy="-8052338" dz="-1387"/>
                    <am3d:scale>
                      <am3d:sx n="1000000" d="1000000"/>
                      <am3d:sy n="1000000" d="1000000"/>
                      <am3d:sz n="1000000" d="1000000"/>
                    </am3d:scale>
                    <am3d:rot ax="1474544" ay="-213390" az="-97495"/>
                    <am3d:postTrans dx="0" dy="0" dz="0"/>
                  </am3d:trans>
                  <am3d:raster rName="Office3DRenderer" rVer="16.0.8326">
                    <am3d:blip r:embed="rId5"/>
                  </am3d:raster>
                  <am3d:objViewport viewportSz="482362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7" name="3D Model 26" descr="Cup of Coffee">
                <a:extLst>
                  <a:ext uri="{FF2B5EF4-FFF2-40B4-BE49-F238E27FC236}">
                    <a16:creationId xmlns:a16="http://schemas.microsoft.com/office/drawing/2014/main" id="{6D654453-BB0A-C5D5-FE67-74AB97A2E3A1}"/>
                  </a:ext>
                </a:extLst>
              </p:cNvPr>
              <p:cNvPicPr>
                <a:picLocks noGrp="1" noRot="1" noChangeAspect="1" noMove="1" noResize="1" noEditPoints="1" noAdjustHandles="1" noChangeArrowheads="1" noChangeShapeType="1" noCrop="1"/>
              </p:cNvPicPr>
              <p:nvPr/>
            </p:nvPicPr>
            <p:blipFill>
              <a:blip r:embed="rId5"/>
              <a:stretch>
                <a:fillRect/>
              </a:stretch>
            </p:blipFill>
            <p:spPr>
              <a:xfrm>
                <a:off x="66784" y="4241635"/>
                <a:ext cx="3073039" cy="2616365"/>
              </a:xfrm>
              <a:prstGeom prst="rect">
                <a:avLst/>
              </a:prstGeom>
            </p:spPr>
          </p:pic>
        </mc:Fallback>
      </mc:AlternateContent>
    </p:spTree>
    <p:custDataLst>
      <p:tags r:id="rId1"/>
    </p:custDataLst>
    <p:extLst>
      <p:ext uri="{BB962C8B-B14F-4D97-AF65-F5344CB8AC3E}">
        <p14:creationId xmlns:p14="http://schemas.microsoft.com/office/powerpoint/2010/main" val="2766760982"/>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mph" presetSubtype="2" fill="hold" nodeType="afterEffect">
                                  <p:stCondLst>
                                    <p:cond delay="0"/>
                                  </p:stCondLst>
                                  <p:childTnLst>
                                    <p:anim calcmode="lin" valueType="num">
                                      <p:cBhvr additive="sum">
                                        <p:cTn id="6" dur="2000" fill="hold"/>
                                        <p:tgtEl>
                                          <p:spTgt spid="27"/>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7" dur="2000" fill="hold"/>
                                        <p:tgtEl>
                                          <p:spTgt spid="27"/>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8" dur="2000" fill="hold"/>
                                        <p:tgtEl>
                                          <p:spTgt spid="27"/>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9" dur="2000" fill="hold"/>
                                        <p:tgtEl>
                                          <p:spTgt spid="27"/>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0" dur="2000" fill="hold"/>
                                        <p:tgtEl>
                                          <p:spTgt spid="27"/>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BD8678-EA09-07AF-D44D-459C41D8415C}"/>
              </a:ext>
            </a:extLst>
          </p:cNvPr>
          <p:cNvSpPr txBox="1"/>
          <p:nvPr/>
        </p:nvSpPr>
        <p:spPr>
          <a:xfrm>
            <a:off x="251789" y="949971"/>
            <a:ext cx="6301409" cy="461665"/>
          </a:xfrm>
          <a:prstGeom prst="rect">
            <a:avLst/>
          </a:prstGeom>
          <a:noFill/>
        </p:spPr>
        <p:txBody>
          <a:bodyPr wrap="square" rtlCol="0">
            <a:spAutoFit/>
          </a:bodyPr>
          <a:lstStyle/>
          <a:p>
            <a:r>
              <a:rPr lang="en-CA" sz="2400" dirty="0">
                <a:latin typeface="Amasis MT Pro" panose="02040504050005020304" pitchFamily="18" charset="0"/>
              </a:rPr>
              <a:t>Tiffany </a:t>
            </a:r>
            <a:r>
              <a:rPr lang="en-CA" sz="2400" b="1" dirty="0">
                <a:latin typeface="Amasis MT Pro" panose="02040504050005020304" pitchFamily="18" charset="0"/>
              </a:rPr>
              <a:t>always</a:t>
            </a:r>
            <a:r>
              <a:rPr lang="en-CA" sz="2400" dirty="0">
                <a:latin typeface="Amasis MT Pro" panose="02040504050005020304" pitchFamily="18" charset="0"/>
              </a:rPr>
              <a:t> drinks coffee.</a:t>
            </a:r>
          </a:p>
        </p:txBody>
      </p:sp>
      <p:sp>
        <p:nvSpPr>
          <p:cNvPr id="4" name="TextBox 3">
            <a:extLst>
              <a:ext uri="{FF2B5EF4-FFF2-40B4-BE49-F238E27FC236}">
                <a16:creationId xmlns:a16="http://schemas.microsoft.com/office/drawing/2014/main" id="{8A354626-30E0-6F3B-66B7-CB58D54BD009}"/>
              </a:ext>
            </a:extLst>
          </p:cNvPr>
          <p:cNvSpPr txBox="1"/>
          <p:nvPr/>
        </p:nvSpPr>
        <p:spPr>
          <a:xfrm>
            <a:off x="251789" y="1684292"/>
            <a:ext cx="5705063" cy="461665"/>
          </a:xfrm>
          <a:prstGeom prst="rect">
            <a:avLst/>
          </a:prstGeom>
          <a:noFill/>
        </p:spPr>
        <p:txBody>
          <a:bodyPr wrap="square" rtlCol="0">
            <a:spAutoFit/>
          </a:bodyPr>
          <a:lstStyle/>
          <a:p>
            <a:r>
              <a:rPr lang="en-CA" sz="2400" dirty="0">
                <a:latin typeface="Amasis MT Pro" panose="02040504050005020304" pitchFamily="18" charset="0"/>
              </a:rPr>
              <a:t>Ken </a:t>
            </a:r>
            <a:r>
              <a:rPr lang="en-CA" sz="2400" b="1" dirty="0">
                <a:latin typeface="Amasis MT Pro" panose="02040504050005020304" pitchFamily="18" charset="0"/>
              </a:rPr>
              <a:t>usually</a:t>
            </a:r>
            <a:r>
              <a:rPr lang="en-CA" sz="2400" dirty="0">
                <a:latin typeface="Amasis MT Pro" panose="02040504050005020304" pitchFamily="18" charset="0"/>
              </a:rPr>
              <a:t> drinks coffee.</a:t>
            </a:r>
          </a:p>
        </p:txBody>
      </p:sp>
      <p:sp>
        <p:nvSpPr>
          <p:cNvPr id="5" name="TextBox 4">
            <a:extLst>
              <a:ext uri="{FF2B5EF4-FFF2-40B4-BE49-F238E27FC236}">
                <a16:creationId xmlns:a16="http://schemas.microsoft.com/office/drawing/2014/main" id="{9F665C79-C867-AE23-FF43-F4A5E9695B98}"/>
              </a:ext>
            </a:extLst>
          </p:cNvPr>
          <p:cNvSpPr txBox="1"/>
          <p:nvPr/>
        </p:nvSpPr>
        <p:spPr>
          <a:xfrm>
            <a:off x="251789" y="2418613"/>
            <a:ext cx="5599044" cy="461665"/>
          </a:xfrm>
          <a:prstGeom prst="rect">
            <a:avLst/>
          </a:prstGeom>
          <a:noFill/>
        </p:spPr>
        <p:txBody>
          <a:bodyPr wrap="square" rtlCol="0">
            <a:spAutoFit/>
          </a:bodyPr>
          <a:lstStyle/>
          <a:p>
            <a:r>
              <a:rPr lang="en-CA" sz="2400" dirty="0">
                <a:latin typeface="Amasis MT Pro" panose="02040504050005020304" pitchFamily="18" charset="0"/>
              </a:rPr>
              <a:t>Masi </a:t>
            </a:r>
            <a:r>
              <a:rPr lang="en-CA" sz="2400" b="1" dirty="0">
                <a:latin typeface="Amasis MT Pro" panose="02040504050005020304" pitchFamily="18" charset="0"/>
              </a:rPr>
              <a:t>often</a:t>
            </a:r>
            <a:r>
              <a:rPr lang="en-CA" sz="2400" dirty="0">
                <a:latin typeface="Amasis MT Pro" panose="02040504050005020304" pitchFamily="18" charset="0"/>
              </a:rPr>
              <a:t> drinks coffee. </a:t>
            </a:r>
          </a:p>
        </p:txBody>
      </p:sp>
      <p:sp>
        <p:nvSpPr>
          <p:cNvPr id="6" name="TextBox 5">
            <a:extLst>
              <a:ext uri="{FF2B5EF4-FFF2-40B4-BE49-F238E27FC236}">
                <a16:creationId xmlns:a16="http://schemas.microsoft.com/office/drawing/2014/main" id="{BD436333-3DB3-2F0F-8560-2E1391260734}"/>
              </a:ext>
            </a:extLst>
          </p:cNvPr>
          <p:cNvSpPr txBox="1"/>
          <p:nvPr/>
        </p:nvSpPr>
        <p:spPr>
          <a:xfrm>
            <a:off x="274980" y="3247508"/>
            <a:ext cx="6301408" cy="461665"/>
          </a:xfrm>
          <a:prstGeom prst="rect">
            <a:avLst/>
          </a:prstGeom>
          <a:noFill/>
        </p:spPr>
        <p:txBody>
          <a:bodyPr wrap="square" rtlCol="0">
            <a:spAutoFit/>
          </a:bodyPr>
          <a:lstStyle/>
          <a:p>
            <a:r>
              <a:rPr lang="en-CA" sz="2400" dirty="0">
                <a:latin typeface="Amasis MT Pro" panose="02040504050005020304" pitchFamily="18" charset="0"/>
              </a:rPr>
              <a:t>Ali </a:t>
            </a:r>
            <a:r>
              <a:rPr lang="en-CA" sz="2400" b="1" dirty="0">
                <a:latin typeface="Amasis MT Pro" panose="02040504050005020304" pitchFamily="18" charset="0"/>
              </a:rPr>
              <a:t>sometimes</a:t>
            </a:r>
            <a:r>
              <a:rPr lang="en-CA" sz="2400" dirty="0">
                <a:latin typeface="Amasis MT Pro" panose="02040504050005020304" pitchFamily="18" charset="0"/>
              </a:rPr>
              <a:t> drinks coffee. </a:t>
            </a:r>
          </a:p>
        </p:txBody>
      </p:sp>
      <p:sp>
        <p:nvSpPr>
          <p:cNvPr id="7" name="TextBox 6">
            <a:extLst>
              <a:ext uri="{FF2B5EF4-FFF2-40B4-BE49-F238E27FC236}">
                <a16:creationId xmlns:a16="http://schemas.microsoft.com/office/drawing/2014/main" id="{951692C9-688C-3E8B-5978-79ADA1343C3F}"/>
              </a:ext>
            </a:extLst>
          </p:cNvPr>
          <p:cNvSpPr txBox="1"/>
          <p:nvPr/>
        </p:nvSpPr>
        <p:spPr>
          <a:xfrm>
            <a:off x="274980" y="4167242"/>
            <a:ext cx="6023113" cy="461665"/>
          </a:xfrm>
          <a:prstGeom prst="rect">
            <a:avLst/>
          </a:prstGeom>
          <a:noFill/>
        </p:spPr>
        <p:txBody>
          <a:bodyPr wrap="square" rtlCol="0">
            <a:spAutoFit/>
          </a:bodyPr>
          <a:lstStyle/>
          <a:p>
            <a:r>
              <a:rPr lang="en-CA" sz="2400" dirty="0">
                <a:latin typeface="Amasis MT Pro" panose="02040504050005020304" pitchFamily="18" charset="0"/>
              </a:rPr>
              <a:t>Natalia </a:t>
            </a:r>
            <a:r>
              <a:rPr lang="en-CA" sz="2400" b="1" dirty="0">
                <a:latin typeface="Amasis MT Pro" panose="02040504050005020304" pitchFamily="18" charset="0"/>
              </a:rPr>
              <a:t>seldom</a:t>
            </a:r>
            <a:r>
              <a:rPr lang="en-CA" sz="2400" dirty="0">
                <a:latin typeface="Amasis MT Pro" panose="02040504050005020304" pitchFamily="18" charset="0"/>
              </a:rPr>
              <a:t> drinks coffee. </a:t>
            </a:r>
          </a:p>
        </p:txBody>
      </p:sp>
      <p:sp>
        <p:nvSpPr>
          <p:cNvPr id="8" name="TextBox 7">
            <a:extLst>
              <a:ext uri="{FF2B5EF4-FFF2-40B4-BE49-F238E27FC236}">
                <a16:creationId xmlns:a16="http://schemas.microsoft.com/office/drawing/2014/main" id="{A07C1615-1DFF-C840-EAC9-E4AD98A1250E}"/>
              </a:ext>
            </a:extLst>
          </p:cNvPr>
          <p:cNvSpPr txBox="1"/>
          <p:nvPr/>
        </p:nvSpPr>
        <p:spPr>
          <a:xfrm>
            <a:off x="274980" y="4996137"/>
            <a:ext cx="5777947" cy="461665"/>
          </a:xfrm>
          <a:prstGeom prst="rect">
            <a:avLst/>
          </a:prstGeom>
          <a:noFill/>
        </p:spPr>
        <p:txBody>
          <a:bodyPr wrap="square" rtlCol="0">
            <a:spAutoFit/>
          </a:bodyPr>
          <a:lstStyle/>
          <a:p>
            <a:r>
              <a:rPr lang="en-CA" sz="2400" dirty="0">
                <a:latin typeface="Amasis MT Pro" panose="02040504050005020304" pitchFamily="18" charset="0"/>
              </a:rPr>
              <a:t>Aaron </a:t>
            </a:r>
            <a:r>
              <a:rPr lang="en-CA" sz="2400" b="1" dirty="0">
                <a:latin typeface="Amasis MT Pro" panose="02040504050005020304" pitchFamily="18" charset="0"/>
              </a:rPr>
              <a:t>rarely</a:t>
            </a:r>
            <a:r>
              <a:rPr lang="en-CA" sz="2400" dirty="0">
                <a:latin typeface="Amasis MT Pro" panose="02040504050005020304" pitchFamily="18" charset="0"/>
              </a:rPr>
              <a:t> drinks coffee. </a:t>
            </a:r>
          </a:p>
        </p:txBody>
      </p:sp>
      <p:sp>
        <p:nvSpPr>
          <p:cNvPr id="9" name="TextBox 8">
            <a:extLst>
              <a:ext uri="{FF2B5EF4-FFF2-40B4-BE49-F238E27FC236}">
                <a16:creationId xmlns:a16="http://schemas.microsoft.com/office/drawing/2014/main" id="{3E4AE21E-6000-3137-CAD1-B334F7F0AECF}"/>
              </a:ext>
            </a:extLst>
          </p:cNvPr>
          <p:cNvSpPr txBox="1"/>
          <p:nvPr/>
        </p:nvSpPr>
        <p:spPr>
          <a:xfrm>
            <a:off x="251789" y="5912275"/>
            <a:ext cx="6023113" cy="461665"/>
          </a:xfrm>
          <a:prstGeom prst="rect">
            <a:avLst/>
          </a:prstGeom>
          <a:noFill/>
        </p:spPr>
        <p:txBody>
          <a:bodyPr wrap="square" rtlCol="0">
            <a:spAutoFit/>
          </a:bodyPr>
          <a:lstStyle/>
          <a:p>
            <a:r>
              <a:rPr lang="en-CA" sz="2400" dirty="0">
                <a:latin typeface="Amasis MT Pro" panose="02040504050005020304" pitchFamily="18" charset="0"/>
              </a:rPr>
              <a:t>Fatima </a:t>
            </a:r>
            <a:r>
              <a:rPr lang="en-CA" sz="2400" b="1" dirty="0">
                <a:latin typeface="Amasis MT Pro" panose="02040504050005020304" pitchFamily="18" charset="0"/>
              </a:rPr>
              <a:t>never </a:t>
            </a:r>
            <a:r>
              <a:rPr lang="en-CA" sz="2400" dirty="0">
                <a:latin typeface="Amasis MT Pro" panose="02040504050005020304" pitchFamily="18" charset="0"/>
              </a:rPr>
              <a:t>drinks coffee.</a:t>
            </a:r>
          </a:p>
        </p:txBody>
      </p:sp>
      <p:sp>
        <p:nvSpPr>
          <p:cNvPr id="10" name="TextBox 9">
            <a:extLst>
              <a:ext uri="{FF2B5EF4-FFF2-40B4-BE49-F238E27FC236}">
                <a16:creationId xmlns:a16="http://schemas.microsoft.com/office/drawing/2014/main" id="{BB6F1A9F-C99E-C8E8-85F8-C75F429905CB}"/>
              </a:ext>
            </a:extLst>
          </p:cNvPr>
          <p:cNvSpPr txBox="1"/>
          <p:nvPr/>
        </p:nvSpPr>
        <p:spPr>
          <a:xfrm>
            <a:off x="6536638" y="464221"/>
            <a:ext cx="748748" cy="369332"/>
          </a:xfrm>
          <a:prstGeom prst="rect">
            <a:avLst/>
          </a:prstGeom>
          <a:noFill/>
        </p:spPr>
        <p:txBody>
          <a:bodyPr wrap="square" rtlCol="0">
            <a:spAutoFit/>
          </a:bodyPr>
          <a:lstStyle/>
          <a:p>
            <a:r>
              <a:rPr lang="en-CA" dirty="0">
                <a:latin typeface="Amasis MT Pro" panose="02040504050005020304" pitchFamily="18" charset="0"/>
              </a:rPr>
              <a:t>Sun.</a:t>
            </a:r>
          </a:p>
        </p:txBody>
      </p:sp>
      <p:sp>
        <p:nvSpPr>
          <p:cNvPr id="11" name="TextBox 10">
            <a:extLst>
              <a:ext uri="{FF2B5EF4-FFF2-40B4-BE49-F238E27FC236}">
                <a16:creationId xmlns:a16="http://schemas.microsoft.com/office/drawing/2014/main" id="{087F7F63-9BF9-D282-9E08-01F1B6F590E4}"/>
              </a:ext>
            </a:extLst>
          </p:cNvPr>
          <p:cNvSpPr txBox="1"/>
          <p:nvPr/>
        </p:nvSpPr>
        <p:spPr>
          <a:xfrm>
            <a:off x="7257233" y="464221"/>
            <a:ext cx="748748" cy="369332"/>
          </a:xfrm>
          <a:prstGeom prst="rect">
            <a:avLst/>
          </a:prstGeom>
          <a:noFill/>
        </p:spPr>
        <p:txBody>
          <a:bodyPr wrap="square" rtlCol="0">
            <a:spAutoFit/>
          </a:bodyPr>
          <a:lstStyle/>
          <a:p>
            <a:r>
              <a:rPr lang="en-CA" dirty="0">
                <a:latin typeface="Amasis MT Pro" panose="02040504050005020304" pitchFamily="18" charset="0"/>
              </a:rPr>
              <a:t>Mon.</a:t>
            </a:r>
          </a:p>
        </p:txBody>
      </p:sp>
      <p:sp>
        <p:nvSpPr>
          <p:cNvPr id="12" name="TextBox 11">
            <a:extLst>
              <a:ext uri="{FF2B5EF4-FFF2-40B4-BE49-F238E27FC236}">
                <a16:creationId xmlns:a16="http://schemas.microsoft.com/office/drawing/2014/main" id="{7742FC02-3E52-50F4-F177-8A1FCB968804}"/>
              </a:ext>
            </a:extLst>
          </p:cNvPr>
          <p:cNvSpPr txBox="1"/>
          <p:nvPr/>
        </p:nvSpPr>
        <p:spPr>
          <a:xfrm>
            <a:off x="8034134" y="464221"/>
            <a:ext cx="748748" cy="369332"/>
          </a:xfrm>
          <a:prstGeom prst="rect">
            <a:avLst/>
          </a:prstGeom>
          <a:noFill/>
        </p:spPr>
        <p:txBody>
          <a:bodyPr wrap="square" rtlCol="0">
            <a:spAutoFit/>
          </a:bodyPr>
          <a:lstStyle/>
          <a:p>
            <a:r>
              <a:rPr lang="en-CA" dirty="0">
                <a:latin typeface="Amasis MT Pro" panose="02040504050005020304" pitchFamily="18" charset="0"/>
              </a:rPr>
              <a:t>Tues.</a:t>
            </a:r>
          </a:p>
        </p:txBody>
      </p:sp>
      <p:sp>
        <p:nvSpPr>
          <p:cNvPr id="13" name="TextBox 12">
            <a:extLst>
              <a:ext uri="{FF2B5EF4-FFF2-40B4-BE49-F238E27FC236}">
                <a16:creationId xmlns:a16="http://schemas.microsoft.com/office/drawing/2014/main" id="{C37386D6-1AF9-F3AB-3C43-1D5E2A3AEA5D}"/>
              </a:ext>
            </a:extLst>
          </p:cNvPr>
          <p:cNvSpPr txBox="1"/>
          <p:nvPr/>
        </p:nvSpPr>
        <p:spPr>
          <a:xfrm>
            <a:off x="8811035" y="464221"/>
            <a:ext cx="748748" cy="369332"/>
          </a:xfrm>
          <a:prstGeom prst="rect">
            <a:avLst/>
          </a:prstGeom>
          <a:noFill/>
        </p:spPr>
        <p:txBody>
          <a:bodyPr wrap="square" rtlCol="0">
            <a:spAutoFit/>
          </a:bodyPr>
          <a:lstStyle/>
          <a:p>
            <a:r>
              <a:rPr lang="en-CA" dirty="0">
                <a:latin typeface="Amasis MT Pro" panose="02040504050005020304" pitchFamily="18" charset="0"/>
              </a:rPr>
              <a:t>Wed.</a:t>
            </a:r>
          </a:p>
        </p:txBody>
      </p:sp>
      <p:sp>
        <p:nvSpPr>
          <p:cNvPr id="14" name="TextBox 13">
            <a:extLst>
              <a:ext uri="{FF2B5EF4-FFF2-40B4-BE49-F238E27FC236}">
                <a16:creationId xmlns:a16="http://schemas.microsoft.com/office/drawing/2014/main" id="{E52317F1-CE9B-40E7-4A08-EAB4589B1B8D}"/>
              </a:ext>
            </a:extLst>
          </p:cNvPr>
          <p:cNvSpPr txBox="1"/>
          <p:nvPr/>
        </p:nvSpPr>
        <p:spPr>
          <a:xfrm>
            <a:off x="9587936" y="482971"/>
            <a:ext cx="957479" cy="369332"/>
          </a:xfrm>
          <a:prstGeom prst="rect">
            <a:avLst/>
          </a:prstGeom>
          <a:noFill/>
        </p:spPr>
        <p:txBody>
          <a:bodyPr wrap="square" rtlCol="0">
            <a:spAutoFit/>
          </a:bodyPr>
          <a:lstStyle/>
          <a:p>
            <a:r>
              <a:rPr lang="en-CA" dirty="0">
                <a:latin typeface="Amasis MT Pro" panose="02040504050005020304" pitchFamily="18" charset="0"/>
              </a:rPr>
              <a:t>Thurs.</a:t>
            </a:r>
          </a:p>
        </p:txBody>
      </p:sp>
      <p:sp>
        <p:nvSpPr>
          <p:cNvPr id="15" name="TextBox 14">
            <a:extLst>
              <a:ext uri="{FF2B5EF4-FFF2-40B4-BE49-F238E27FC236}">
                <a16:creationId xmlns:a16="http://schemas.microsoft.com/office/drawing/2014/main" id="{DB6E595A-4067-3F37-DDDB-D162AD8C1CB3}"/>
              </a:ext>
            </a:extLst>
          </p:cNvPr>
          <p:cNvSpPr txBox="1"/>
          <p:nvPr/>
        </p:nvSpPr>
        <p:spPr>
          <a:xfrm>
            <a:off x="10545415" y="464221"/>
            <a:ext cx="748748" cy="369332"/>
          </a:xfrm>
          <a:prstGeom prst="rect">
            <a:avLst/>
          </a:prstGeom>
          <a:noFill/>
        </p:spPr>
        <p:txBody>
          <a:bodyPr wrap="square" rtlCol="0">
            <a:spAutoFit/>
          </a:bodyPr>
          <a:lstStyle/>
          <a:p>
            <a:r>
              <a:rPr lang="en-CA" dirty="0">
                <a:latin typeface="Amasis MT Pro" panose="02040504050005020304" pitchFamily="18" charset="0"/>
              </a:rPr>
              <a:t>Fri.</a:t>
            </a:r>
          </a:p>
        </p:txBody>
      </p:sp>
      <p:sp>
        <p:nvSpPr>
          <p:cNvPr id="16" name="TextBox 15">
            <a:extLst>
              <a:ext uri="{FF2B5EF4-FFF2-40B4-BE49-F238E27FC236}">
                <a16:creationId xmlns:a16="http://schemas.microsoft.com/office/drawing/2014/main" id="{C9F3E465-1830-EE79-67A2-EF976C0F4801}"/>
              </a:ext>
            </a:extLst>
          </p:cNvPr>
          <p:cNvSpPr txBox="1"/>
          <p:nvPr/>
        </p:nvSpPr>
        <p:spPr>
          <a:xfrm>
            <a:off x="11156673" y="464221"/>
            <a:ext cx="748748" cy="369332"/>
          </a:xfrm>
          <a:prstGeom prst="rect">
            <a:avLst/>
          </a:prstGeom>
          <a:noFill/>
        </p:spPr>
        <p:txBody>
          <a:bodyPr wrap="square" rtlCol="0">
            <a:spAutoFit/>
          </a:bodyPr>
          <a:lstStyle/>
          <a:p>
            <a:r>
              <a:rPr lang="en-CA" dirty="0">
                <a:latin typeface="Amasis MT Pro" panose="02040504050005020304" pitchFamily="18" charset="0"/>
              </a:rPr>
              <a:t>Sat.</a:t>
            </a:r>
          </a:p>
        </p:txBody>
      </p:sp>
      <p:pic>
        <p:nvPicPr>
          <p:cNvPr id="17" name="Graphic 1" descr="Coffee with solid fill">
            <a:extLst>
              <a:ext uri="{FF2B5EF4-FFF2-40B4-BE49-F238E27FC236}">
                <a16:creationId xmlns:a16="http://schemas.microsoft.com/office/drawing/2014/main" id="{92B91435-27C6-4971-1AF9-EDB9D4E44C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7233" y="852303"/>
            <a:ext cx="523240" cy="523240"/>
          </a:xfrm>
          <a:prstGeom prst="rect">
            <a:avLst/>
          </a:prstGeom>
        </p:spPr>
      </p:pic>
      <p:pic>
        <p:nvPicPr>
          <p:cNvPr id="18" name="Graphic 1" descr="Coffee with solid fill">
            <a:extLst>
              <a:ext uri="{FF2B5EF4-FFF2-40B4-BE49-F238E27FC236}">
                <a16:creationId xmlns:a16="http://schemas.microsoft.com/office/drawing/2014/main" id="{921466FE-1715-A7A9-9B3F-9B919B42FD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0460" y="1508286"/>
            <a:ext cx="523240" cy="523240"/>
          </a:xfrm>
          <a:prstGeom prst="rect">
            <a:avLst/>
          </a:prstGeom>
        </p:spPr>
      </p:pic>
      <p:pic>
        <p:nvPicPr>
          <p:cNvPr id="19" name="Graphic 1" descr="Coffee with solid fill">
            <a:extLst>
              <a:ext uri="{FF2B5EF4-FFF2-40B4-BE49-F238E27FC236}">
                <a16:creationId xmlns:a16="http://schemas.microsoft.com/office/drawing/2014/main" id="{F049E31D-E20A-F97F-3CD5-BD32C37D365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00460" y="852303"/>
            <a:ext cx="523240" cy="523240"/>
          </a:xfrm>
          <a:prstGeom prst="rect">
            <a:avLst/>
          </a:prstGeom>
        </p:spPr>
      </p:pic>
      <p:pic>
        <p:nvPicPr>
          <p:cNvPr id="20" name="Graphic 1" descr="Coffee with solid fill">
            <a:extLst>
              <a:ext uri="{FF2B5EF4-FFF2-40B4-BE49-F238E27FC236}">
                <a16:creationId xmlns:a16="http://schemas.microsoft.com/office/drawing/2014/main" id="{27CC2B7F-6F27-888D-299C-3F448D45E5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32307" y="852303"/>
            <a:ext cx="523240" cy="523240"/>
          </a:xfrm>
          <a:prstGeom prst="rect">
            <a:avLst/>
          </a:prstGeom>
        </p:spPr>
      </p:pic>
      <p:pic>
        <p:nvPicPr>
          <p:cNvPr id="21" name="Graphic 1" descr="Coffee with solid fill">
            <a:extLst>
              <a:ext uri="{FF2B5EF4-FFF2-40B4-BE49-F238E27FC236}">
                <a16:creationId xmlns:a16="http://schemas.microsoft.com/office/drawing/2014/main" id="{B48D3BF8-29A9-6765-CEE9-4C78BFC2C7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4154" y="865908"/>
            <a:ext cx="523240" cy="523240"/>
          </a:xfrm>
          <a:prstGeom prst="rect">
            <a:avLst/>
          </a:prstGeom>
        </p:spPr>
      </p:pic>
      <p:pic>
        <p:nvPicPr>
          <p:cNvPr id="22" name="Graphic 1" descr="Coffee with solid fill">
            <a:extLst>
              <a:ext uri="{FF2B5EF4-FFF2-40B4-BE49-F238E27FC236}">
                <a16:creationId xmlns:a16="http://schemas.microsoft.com/office/drawing/2014/main" id="{C4BFE23D-1687-B9C1-AFDD-942F1B5552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6694" y="872922"/>
            <a:ext cx="523240" cy="523240"/>
          </a:xfrm>
          <a:prstGeom prst="rect">
            <a:avLst/>
          </a:prstGeom>
        </p:spPr>
      </p:pic>
      <p:pic>
        <p:nvPicPr>
          <p:cNvPr id="23" name="Graphic 1" descr="Coffee with solid fill">
            <a:extLst>
              <a:ext uri="{FF2B5EF4-FFF2-40B4-BE49-F238E27FC236}">
                <a16:creationId xmlns:a16="http://schemas.microsoft.com/office/drawing/2014/main" id="{EBA8E7E5-5D94-89DA-4A08-15376A8F3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69427" y="888396"/>
            <a:ext cx="523240" cy="523240"/>
          </a:xfrm>
          <a:prstGeom prst="rect">
            <a:avLst/>
          </a:prstGeom>
        </p:spPr>
      </p:pic>
      <p:pic>
        <p:nvPicPr>
          <p:cNvPr id="26" name="Graphic 1" descr="Coffee with solid fill">
            <a:extLst>
              <a:ext uri="{FF2B5EF4-FFF2-40B4-BE49-F238E27FC236}">
                <a16:creationId xmlns:a16="http://schemas.microsoft.com/office/drawing/2014/main" id="{3C2F95EF-13A9-68A0-E05D-20100E9B7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7233" y="1508286"/>
            <a:ext cx="523240" cy="523240"/>
          </a:xfrm>
          <a:prstGeom prst="rect">
            <a:avLst/>
          </a:prstGeom>
        </p:spPr>
      </p:pic>
      <p:pic>
        <p:nvPicPr>
          <p:cNvPr id="27" name="Graphic 1" descr="Coffee with solid fill">
            <a:extLst>
              <a:ext uri="{FF2B5EF4-FFF2-40B4-BE49-F238E27FC236}">
                <a16:creationId xmlns:a16="http://schemas.microsoft.com/office/drawing/2014/main" id="{08EDE60F-4A5A-37B6-F509-88A612B2B1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4163" y="2306052"/>
            <a:ext cx="523240" cy="523240"/>
          </a:xfrm>
          <a:prstGeom prst="rect">
            <a:avLst/>
          </a:prstGeom>
        </p:spPr>
      </p:pic>
      <p:pic>
        <p:nvPicPr>
          <p:cNvPr id="28" name="Graphic 1" descr="Coffee with solid fill">
            <a:extLst>
              <a:ext uri="{FF2B5EF4-FFF2-40B4-BE49-F238E27FC236}">
                <a16:creationId xmlns:a16="http://schemas.microsoft.com/office/drawing/2014/main" id="{1E7232C3-D39D-02E8-3947-8504F51A97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79232" y="1508286"/>
            <a:ext cx="523240" cy="523240"/>
          </a:xfrm>
          <a:prstGeom prst="rect">
            <a:avLst/>
          </a:prstGeom>
        </p:spPr>
      </p:pic>
      <p:pic>
        <p:nvPicPr>
          <p:cNvPr id="29" name="Graphic 1" descr="Coffee with solid fill">
            <a:extLst>
              <a:ext uri="{FF2B5EF4-FFF2-40B4-BE49-F238E27FC236}">
                <a16:creationId xmlns:a16="http://schemas.microsoft.com/office/drawing/2014/main" id="{D263F77B-56EB-8A4D-8CE9-1DDCCB26D1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4154" y="1508286"/>
            <a:ext cx="523240" cy="523240"/>
          </a:xfrm>
          <a:prstGeom prst="rect">
            <a:avLst/>
          </a:prstGeom>
        </p:spPr>
      </p:pic>
      <p:pic>
        <p:nvPicPr>
          <p:cNvPr id="30" name="Graphic 1" descr="Coffee with solid fill">
            <a:extLst>
              <a:ext uri="{FF2B5EF4-FFF2-40B4-BE49-F238E27FC236}">
                <a16:creationId xmlns:a16="http://schemas.microsoft.com/office/drawing/2014/main" id="{FB39A744-ECC0-2B26-039F-59EBCFD8B0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6694" y="1528905"/>
            <a:ext cx="523240" cy="523240"/>
          </a:xfrm>
          <a:prstGeom prst="rect">
            <a:avLst/>
          </a:prstGeom>
        </p:spPr>
      </p:pic>
      <p:pic>
        <p:nvPicPr>
          <p:cNvPr id="31" name="Graphic 1" descr="Coffee with solid fill">
            <a:extLst>
              <a:ext uri="{FF2B5EF4-FFF2-40B4-BE49-F238E27FC236}">
                <a16:creationId xmlns:a16="http://schemas.microsoft.com/office/drawing/2014/main" id="{609289D1-6620-AE96-639A-6BAD892F06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4163" y="1527943"/>
            <a:ext cx="523240" cy="523240"/>
          </a:xfrm>
          <a:prstGeom prst="rect">
            <a:avLst/>
          </a:prstGeom>
        </p:spPr>
      </p:pic>
      <p:pic>
        <p:nvPicPr>
          <p:cNvPr id="32" name="Graphic 1" descr="Coffee with solid fill">
            <a:extLst>
              <a:ext uri="{FF2B5EF4-FFF2-40B4-BE49-F238E27FC236}">
                <a16:creationId xmlns:a16="http://schemas.microsoft.com/office/drawing/2014/main" id="{6CCFC41E-DE27-FF0B-4DC4-3591D63902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25806" y="2278966"/>
            <a:ext cx="523240" cy="523240"/>
          </a:xfrm>
          <a:prstGeom prst="rect">
            <a:avLst/>
          </a:prstGeom>
        </p:spPr>
      </p:pic>
      <p:pic>
        <p:nvPicPr>
          <p:cNvPr id="33" name="Graphic 1" descr="Coffee with solid fill">
            <a:extLst>
              <a:ext uri="{FF2B5EF4-FFF2-40B4-BE49-F238E27FC236}">
                <a16:creationId xmlns:a16="http://schemas.microsoft.com/office/drawing/2014/main" id="{82C6C26C-78BB-1364-E0E4-80C819B203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14124" y="2285746"/>
            <a:ext cx="523240" cy="523240"/>
          </a:xfrm>
          <a:prstGeom prst="rect">
            <a:avLst/>
          </a:prstGeom>
        </p:spPr>
      </p:pic>
      <p:pic>
        <p:nvPicPr>
          <p:cNvPr id="34" name="Graphic 1" descr="Coffee with solid fill">
            <a:extLst>
              <a:ext uri="{FF2B5EF4-FFF2-40B4-BE49-F238E27FC236}">
                <a16:creationId xmlns:a16="http://schemas.microsoft.com/office/drawing/2014/main" id="{966B5231-D345-CE55-641B-E188476C39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1618" y="2278966"/>
            <a:ext cx="523240" cy="523240"/>
          </a:xfrm>
          <a:prstGeom prst="rect">
            <a:avLst/>
          </a:prstGeom>
        </p:spPr>
      </p:pic>
      <p:pic>
        <p:nvPicPr>
          <p:cNvPr id="35" name="Graphic 1" descr="Coffee with solid fill">
            <a:extLst>
              <a:ext uri="{FF2B5EF4-FFF2-40B4-BE49-F238E27FC236}">
                <a16:creationId xmlns:a16="http://schemas.microsoft.com/office/drawing/2014/main" id="{232DA3EA-4D87-8344-C7C7-5C9C8848CA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6694" y="2295622"/>
            <a:ext cx="523240" cy="523240"/>
          </a:xfrm>
          <a:prstGeom prst="rect">
            <a:avLst/>
          </a:prstGeom>
        </p:spPr>
      </p:pic>
      <p:pic>
        <p:nvPicPr>
          <p:cNvPr id="36" name="Graphic 1" descr="Coffee with solid fill">
            <a:extLst>
              <a:ext uri="{FF2B5EF4-FFF2-40B4-BE49-F238E27FC236}">
                <a16:creationId xmlns:a16="http://schemas.microsoft.com/office/drawing/2014/main" id="{91C0CC2C-053E-1B99-826F-283651BE7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36638" y="852303"/>
            <a:ext cx="523240" cy="523240"/>
          </a:xfrm>
          <a:prstGeom prst="rect">
            <a:avLst/>
          </a:prstGeom>
        </p:spPr>
      </p:pic>
      <p:pic>
        <p:nvPicPr>
          <p:cNvPr id="37" name="Graphic 1" descr="Coffee with solid fill">
            <a:extLst>
              <a:ext uri="{FF2B5EF4-FFF2-40B4-BE49-F238E27FC236}">
                <a16:creationId xmlns:a16="http://schemas.microsoft.com/office/drawing/2014/main" id="{7BBAC036-17D2-F82F-5CAE-5DC375513E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1618" y="3049646"/>
            <a:ext cx="523240" cy="523240"/>
          </a:xfrm>
          <a:prstGeom prst="rect">
            <a:avLst/>
          </a:prstGeom>
        </p:spPr>
      </p:pic>
      <p:pic>
        <p:nvPicPr>
          <p:cNvPr id="38" name="Graphic 1" descr="Coffee with solid fill">
            <a:extLst>
              <a:ext uri="{FF2B5EF4-FFF2-40B4-BE49-F238E27FC236}">
                <a16:creationId xmlns:a16="http://schemas.microsoft.com/office/drawing/2014/main" id="{169B8676-B406-6699-C0B1-2DBF25CEB5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26694" y="3100622"/>
            <a:ext cx="523240" cy="523240"/>
          </a:xfrm>
          <a:prstGeom prst="rect">
            <a:avLst/>
          </a:prstGeom>
        </p:spPr>
      </p:pic>
      <p:pic>
        <p:nvPicPr>
          <p:cNvPr id="39" name="Graphic 1" descr="Coffee with solid fill">
            <a:extLst>
              <a:ext uri="{FF2B5EF4-FFF2-40B4-BE49-F238E27FC236}">
                <a16:creationId xmlns:a16="http://schemas.microsoft.com/office/drawing/2014/main" id="{AFFA04B5-7259-F9C4-8990-D77CD51421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94163" y="3100622"/>
            <a:ext cx="523240" cy="523240"/>
          </a:xfrm>
          <a:prstGeom prst="rect">
            <a:avLst/>
          </a:prstGeom>
        </p:spPr>
      </p:pic>
      <p:pic>
        <p:nvPicPr>
          <p:cNvPr id="40" name="Graphic 1" descr="Coffee with solid fill">
            <a:extLst>
              <a:ext uri="{FF2B5EF4-FFF2-40B4-BE49-F238E27FC236}">
                <a16:creationId xmlns:a16="http://schemas.microsoft.com/office/drawing/2014/main" id="{CA7E99CF-BA7C-A8BD-24E2-66EE363E0D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6688" y="3905622"/>
            <a:ext cx="523240" cy="523240"/>
          </a:xfrm>
          <a:prstGeom prst="rect">
            <a:avLst/>
          </a:prstGeom>
        </p:spPr>
      </p:pic>
      <p:pic>
        <p:nvPicPr>
          <p:cNvPr id="41" name="Graphic 1" descr="Coffee with solid fill">
            <a:extLst>
              <a:ext uri="{FF2B5EF4-FFF2-40B4-BE49-F238E27FC236}">
                <a16:creationId xmlns:a16="http://schemas.microsoft.com/office/drawing/2014/main" id="{6A37C683-8603-4688-D1FA-F5BD21AC2F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82181" y="3905622"/>
            <a:ext cx="523240" cy="523240"/>
          </a:xfrm>
          <a:prstGeom prst="rect">
            <a:avLst/>
          </a:prstGeom>
        </p:spPr>
      </p:pic>
      <p:pic>
        <p:nvPicPr>
          <p:cNvPr id="42" name="Graphic 1" descr="Coffee with solid fill">
            <a:extLst>
              <a:ext uri="{FF2B5EF4-FFF2-40B4-BE49-F238E27FC236}">
                <a16:creationId xmlns:a16="http://schemas.microsoft.com/office/drawing/2014/main" id="{D752C945-DCA9-9C02-31A9-281EACF15D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82181" y="4938858"/>
            <a:ext cx="523240" cy="523240"/>
          </a:xfrm>
          <a:prstGeom prst="rect">
            <a:avLst/>
          </a:prstGeom>
        </p:spPr>
      </p:pic>
      <p:pic>
        <p:nvPicPr>
          <p:cNvPr id="46" name="Graphic 45" descr="Return with solid fill">
            <a:extLst>
              <a:ext uri="{FF2B5EF4-FFF2-40B4-BE49-F238E27FC236}">
                <a16:creationId xmlns:a16="http://schemas.microsoft.com/office/drawing/2014/main" id="{8E755E67-A7B8-EE90-19C5-A0C78EF77F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18189" y="2071402"/>
            <a:ext cx="327988" cy="327988"/>
          </a:xfrm>
          <a:prstGeom prst="rect">
            <a:avLst/>
          </a:prstGeom>
        </p:spPr>
      </p:pic>
      <p:pic>
        <p:nvPicPr>
          <p:cNvPr id="47" name="Graphic 46" descr="Return with solid fill">
            <a:extLst>
              <a:ext uri="{FF2B5EF4-FFF2-40B4-BE49-F238E27FC236}">
                <a16:creationId xmlns:a16="http://schemas.microsoft.com/office/drawing/2014/main" id="{B9CF8FFC-E4EE-B6E5-84A5-AC9CF77F4B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58548" y="1317062"/>
            <a:ext cx="327988" cy="327988"/>
          </a:xfrm>
          <a:prstGeom prst="rect">
            <a:avLst/>
          </a:prstGeom>
        </p:spPr>
      </p:pic>
      <p:pic>
        <p:nvPicPr>
          <p:cNvPr id="48" name="Graphic 47" descr="Return with solid fill">
            <a:extLst>
              <a:ext uri="{FF2B5EF4-FFF2-40B4-BE49-F238E27FC236}">
                <a16:creationId xmlns:a16="http://schemas.microsoft.com/office/drawing/2014/main" id="{2E3C457F-20B9-B0EC-FBFD-2175EEA3FA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05270" y="2808986"/>
            <a:ext cx="327988" cy="327988"/>
          </a:xfrm>
          <a:prstGeom prst="rect">
            <a:avLst/>
          </a:prstGeom>
        </p:spPr>
      </p:pic>
      <p:pic>
        <p:nvPicPr>
          <p:cNvPr id="49" name="Graphic 48" descr="Return with solid fill">
            <a:extLst>
              <a:ext uri="{FF2B5EF4-FFF2-40B4-BE49-F238E27FC236}">
                <a16:creationId xmlns:a16="http://schemas.microsoft.com/office/drawing/2014/main" id="{AD47B48F-AD94-977B-DED1-AEA3BB49FA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35357" y="3608421"/>
            <a:ext cx="327988" cy="327988"/>
          </a:xfrm>
          <a:prstGeom prst="rect">
            <a:avLst/>
          </a:prstGeom>
        </p:spPr>
      </p:pic>
      <p:pic>
        <p:nvPicPr>
          <p:cNvPr id="50" name="Graphic 49" descr="Return with solid fill">
            <a:extLst>
              <a:ext uri="{FF2B5EF4-FFF2-40B4-BE49-F238E27FC236}">
                <a16:creationId xmlns:a16="http://schemas.microsoft.com/office/drawing/2014/main" id="{BABC32C3-1841-9295-72B5-6C8F070A4AE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99959" y="4541664"/>
            <a:ext cx="327988" cy="327988"/>
          </a:xfrm>
          <a:prstGeom prst="rect">
            <a:avLst/>
          </a:prstGeom>
        </p:spPr>
      </p:pic>
      <p:pic>
        <p:nvPicPr>
          <p:cNvPr id="51" name="Graphic 50" descr="Return with solid fill">
            <a:extLst>
              <a:ext uri="{FF2B5EF4-FFF2-40B4-BE49-F238E27FC236}">
                <a16:creationId xmlns:a16="http://schemas.microsoft.com/office/drawing/2014/main" id="{F186266C-182D-F2AA-637F-384142A879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73626" y="5357050"/>
            <a:ext cx="327988" cy="327988"/>
          </a:xfrm>
          <a:prstGeom prst="rect">
            <a:avLst/>
          </a:prstGeom>
        </p:spPr>
      </p:pic>
      <p:pic>
        <p:nvPicPr>
          <p:cNvPr id="52" name="Graphic 51" descr="Return with solid fill">
            <a:extLst>
              <a:ext uri="{FF2B5EF4-FFF2-40B4-BE49-F238E27FC236}">
                <a16:creationId xmlns:a16="http://schemas.microsoft.com/office/drawing/2014/main" id="{5E0E191A-D833-8F1C-805F-92C0287DEE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23323" y="6263880"/>
            <a:ext cx="327988" cy="327988"/>
          </a:xfrm>
          <a:prstGeom prst="rect">
            <a:avLst/>
          </a:prstGeom>
        </p:spPr>
      </p:pic>
      <p:sp>
        <p:nvSpPr>
          <p:cNvPr id="45" name="TextBox 44">
            <a:extLst>
              <a:ext uri="{FF2B5EF4-FFF2-40B4-BE49-F238E27FC236}">
                <a16:creationId xmlns:a16="http://schemas.microsoft.com/office/drawing/2014/main" id="{59349C17-342C-F000-C6CF-7D032CBA9A7A}"/>
              </a:ext>
            </a:extLst>
          </p:cNvPr>
          <p:cNvSpPr txBox="1"/>
          <p:nvPr/>
        </p:nvSpPr>
        <p:spPr>
          <a:xfrm>
            <a:off x="408767" y="1222400"/>
            <a:ext cx="751114" cy="369332"/>
          </a:xfrm>
          <a:prstGeom prst="rect">
            <a:avLst/>
          </a:prstGeom>
          <a:noFill/>
        </p:spPr>
        <p:txBody>
          <a:bodyPr wrap="square" rtlCol="0">
            <a:spAutoFit/>
          </a:bodyPr>
          <a:lstStyle/>
          <a:p>
            <a:r>
              <a:rPr lang="en-CA" dirty="0"/>
              <a:t>_____</a:t>
            </a:r>
          </a:p>
        </p:txBody>
      </p:sp>
      <p:sp>
        <p:nvSpPr>
          <p:cNvPr id="53" name="TextBox 52">
            <a:extLst>
              <a:ext uri="{FF2B5EF4-FFF2-40B4-BE49-F238E27FC236}">
                <a16:creationId xmlns:a16="http://schemas.microsoft.com/office/drawing/2014/main" id="{2BF05AA6-2B4E-381B-28C1-264E78F4009B}"/>
              </a:ext>
            </a:extLst>
          </p:cNvPr>
          <p:cNvSpPr txBox="1"/>
          <p:nvPr/>
        </p:nvSpPr>
        <p:spPr>
          <a:xfrm>
            <a:off x="274980" y="1885589"/>
            <a:ext cx="751114" cy="369332"/>
          </a:xfrm>
          <a:prstGeom prst="rect">
            <a:avLst/>
          </a:prstGeom>
          <a:noFill/>
        </p:spPr>
        <p:txBody>
          <a:bodyPr wrap="square" rtlCol="0">
            <a:spAutoFit/>
          </a:bodyPr>
          <a:lstStyle/>
          <a:p>
            <a:r>
              <a:rPr lang="en-CA" dirty="0"/>
              <a:t>_____</a:t>
            </a:r>
          </a:p>
        </p:txBody>
      </p:sp>
      <p:sp>
        <p:nvSpPr>
          <p:cNvPr id="54" name="TextBox 53">
            <a:extLst>
              <a:ext uri="{FF2B5EF4-FFF2-40B4-BE49-F238E27FC236}">
                <a16:creationId xmlns:a16="http://schemas.microsoft.com/office/drawing/2014/main" id="{B4922B6F-66E2-F924-9CBC-99F4B26BFD40}"/>
              </a:ext>
            </a:extLst>
          </p:cNvPr>
          <p:cNvSpPr txBox="1"/>
          <p:nvPr/>
        </p:nvSpPr>
        <p:spPr>
          <a:xfrm>
            <a:off x="290952" y="2617540"/>
            <a:ext cx="751114" cy="369332"/>
          </a:xfrm>
          <a:prstGeom prst="rect">
            <a:avLst/>
          </a:prstGeom>
          <a:noFill/>
        </p:spPr>
        <p:txBody>
          <a:bodyPr wrap="square" rtlCol="0">
            <a:spAutoFit/>
          </a:bodyPr>
          <a:lstStyle/>
          <a:p>
            <a:r>
              <a:rPr lang="en-CA" dirty="0"/>
              <a:t>_____</a:t>
            </a:r>
          </a:p>
        </p:txBody>
      </p:sp>
      <p:sp>
        <p:nvSpPr>
          <p:cNvPr id="55" name="TextBox 54">
            <a:extLst>
              <a:ext uri="{FF2B5EF4-FFF2-40B4-BE49-F238E27FC236}">
                <a16:creationId xmlns:a16="http://schemas.microsoft.com/office/drawing/2014/main" id="{4F859FAD-C9BD-56C9-B8B2-ADCD1FC1305C}"/>
              </a:ext>
            </a:extLst>
          </p:cNvPr>
          <p:cNvSpPr txBox="1"/>
          <p:nvPr/>
        </p:nvSpPr>
        <p:spPr>
          <a:xfrm>
            <a:off x="206622" y="3497828"/>
            <a:ext cx="751114" cy="369332"/>
          </a:xfrm>
          <a:prstGeom prst="rect">
            <a:avLst/>
          </a:prstGeom>
          <a:noFill/>
        </p:spPr>
        <p:txBody>
          <a:bodyPr wrap="square" rtlCol="0">
            <a:spAutoFit/>
          </a:bodyPr>
          <a:lstStyle/>
          <a:p>
            <a:r>
              <a:rPr lang="en-CA" dirty="0"/>
              <a:t>_____</a:t>
            </a:r>
          </a:p>
        </p:txBody>
      </p:sp>
      <p:sp>
        <p:nvSpPr>
          <p:cNvPr id="56" name="TextBox 55">
            <a:extLst>
              <a:ext uri="{FF2B5EF4-FFF2-40B4-BE49-F238E27FC236}">
                <a16:creationId xmlns:a16="http://schemas.microsoft.com/office/drawing/2014/main" id="{541FE351-411E-BF97-606B-83F73373C11D}"/>
              </a:ext>
            </a:extLst>
          </p:cNvPr>
          <p:cNvSpPr txBox="1"/>
          <p:nvPr/>
        </p:nvSpPr>
        <p:spPr>
          <a:xfrm>
            <a:off x="450105" y="4356998"/>
            <a:ext cx="751114" cy="369332"/>
          </a:xfrm>
          <a:prstGeom prst="rect">
            <a:avLst/>
          </a:prstGeom>
          <a:noFill/>
        </p:spPr>
        <p:txBody>
          <a:bodyPr wrap="square" rtlCol="0">
            <a:spAutoFit/>
          </a:bodyPr>
          <a:lstStyle/>
          <a:p>
            <a:r>
              <a:rPr lang="en-CA" dirty="0"/>
              <a:t>_____</a:t>
            </a:r>
          </a:p>
        </p:txBody>
      </p:sp>
      <p:sp>
        <p:nvSpPr>
          <p:cNvPr id="57" name="TextBox 56">
            <a:extLst>
              <a:ext uri="{FF2B5EF4-FFF2-40B4-BE49-F238E27FC236}">
                <a16:creationId xmlns:a16="http://schemas.microsoft.com/office/drawing/2014/main" id="{87BF64F2-174F-BD8C-C12A-4EC039A369C3}"/>
              </a:ext>
            </a:extLst>
          </p:cNvPr>
          <p:cNvSpPr txBox="1"/>
          <p:nvPr/>
        </p:nvSpPr>
        <p:spPr>
          <a:xfrm>
            <a:off x="408767" y="5229505"/>
            <a:ext cx="751114" cy="369332"/>
          </a:xfrm>
          <a:prstGeom prst="rect">
            <a:avLst/>
          </a:prstGeom>
          <a:noFill/>
        </p:spPr>
        <p:txBody>
          <a:bodyPr wrap="square" rtlCol="0">
            <a:spAutoFit/>
          </a:bodyPr>
          <a:lstStyle/>
          <a:p>
            <a:r>
              <a:rPr lang="en-CA" dirty="0"/>
              <a:t>_____</a:t>
            </a:r>
          </a:p>
        </p:txBody>
      </p:sp>
      <p:sp>
        <p:nvSpPr>
          <p:cNvPr id="58" name="TextBox 57">
            <a:extLst>
              <a:ext uri="{FF2B5EF4-FFF2-40B4-BE49-F238E27FC236}">
                <a16:creationId xmlns:a16="http://schemas.microsoft.com/office/drawing/2014/main" id="{EAE4B37E-7674-DBEC-63D8-50A06D65E09B}"/>
              </a:ext>
            </a:extLst>
          </p:cNvPr>
          <p:cNvSpPr txBox="1"/>
          <p:nvPr/>
        </p:nvSpPr>
        <p:spPr>
          <a:xfrm>
            <a:off x="389725" y="6145916"/>
            <a:ext cx="751114" cy="369332"/>
          </a:xfrm>
          <a:prstGeom prst="rect">
            <a:avLst/>
          </a:prstGeom>
          <a:noFill/>
        </p:spPr>
        <p:txBody>
          <a:bodyPr wrap="square" rtlCol="0">
            <a:spAutoFit/>
          </a:bodyPr>
          <a:lstStyle/>
          <a:p>
            <a:r>
              <a:rPr lang="en-CA" dirty="0"/>
              <a:t>_____</a:t>
            </a:r>
          </a:p>
        </p:txBody>
      </p:sp>
    </p:spTree>
    <p:custDataLst>
      <p:tags r:id="rId1"/>
    </p:custDataLst>
    <p:extLst>
      <p:ext uri="{BB962C8B-B14F-4D97-AF65-F5344CB8AC3E}">
        <p14:creationId xmlns:p14="http://schemas.microsoft.com/office/powerpoint/2010/main" val="4234493382"/>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7"/>
                                        </p:tgtEl>
                                        <p:attrNameLst>
                                          <p:attrName>style.visibility</p:attrName>
                                        </p:attrNameLst>
                                      </p:cBhvr>
                                      <p:to>
                                        <p:strVal val="visible"/>
                                      </p:to>
                                    </p:set>
                                  </p:childTnLst>
                                </p:cTn>
                              </p:par>
                            </p:childTnLst>
                          </p:cTn>
                        </p:par>
                        <p:par>
                          <p:cTn id="80" fill="hold">
                            <p:stCondLst>
                              <p:cond delay="0"/>
                            </p:stCondLst>
                            <p:childTnLst>
                              <p:par>
                                <p:cTn id="81" presetID="1" presetClass="entr" presetSubtype="0" fill="hold" nodeType="after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nodeType="afterEffect">
                                  <p:stCondLst>
                                    <p:cond delay="0"/>
                                  </p:stCondLst>
                                  <p:childTnLst>
                                    <p:set>
                                      <p:cBhvr>
                                        <p:cTn id="85" dur="1" fill="hold">
                                          <p:stCondLst>
                                            <p:cond delay="0"/>
                                          </p:stCondLst>
                                        </p:cTn>
                                        <p:tgtEl>
                                          <p:spTgt spid="39"/>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40"/>
                                        </p:tgtEl>
                                        <p:attrNameLst>
                                          <p:attrName>style.visibility</p:attrName>
                                        </p:attrNameLst>
                                      </p:cBhvr>
                                      <p:to>
                                        <p:strVal val="visible"/>
                                      </p:to>
                                    </p:set>
                                  </p:childTnLst>
                                </p:cTn>
                              </p:par>
                            </p:childTnLst>
                          </p:cTn>
                        </p:par>
                        <p:par>
                          <p:cTn id="94" fill="hold">
                            <p:stCondLst>
                              <p:cond delay="0"/>
                            </p:stCondLst>
                            <p:childTnLst>
                              <p:par>
                                <p:cTn id="95" presetID="1" presetClass="entr" presetSubtype="0"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8"/>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4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7"/>
                                        </p:tgtEl>
                                        <p:attrNameLst>
                                          <p:attrName>style.visibility</p:attrName>
                                        </p:attrNameLst>
                                      </p:cBhvr>
                                      <p:to>
                                        <p:strVal val="visible"/>
                                      </p:to>
                                    </p:set>
                                  </p:childTnLst>
                                </p:cTn>
                              </p:par>
                            </p:childTnLst>
                          </p:cTn>
                        </p:par>
                        <p:par>
                          <p:cTn id="113" fill="hold">
                            <p:stCondLst>
                              <p:cond delay="0"/>
                            </p:stCondLst>
                            <p:childTnLst>
                              <p:par>
                                <p:cTn id="114" presetID="1" presetClass="entr" presetSubtype="0" fill="hold" nodeType="afterEffect">
                                  <p:stCondLst>
                                    <p:cond delay="0"/>
                                  </p:stCondLst>
                                  <p:childTnLst>
                                    <p:set>
                                      <p:cBhvr>
                                        <p:cTn id="115" dur="1" fill="hold">
                                          <p:stCondLst>
                                            <p:cond delay="0"/>
                                          </p:stCondLst>
                                        </p:cTn>
                                        <p:tgtEl>
                                          <p:spTgt spid="46"/>
                                        </p:tgtEl>
                                        <p:attrNameLst>
                                          <p:attrName>style.visibility</p:attrName>
                                        </p:attrNameLst>
                                      </p:cBhvr>
                                      <p:to>
                                        <p:strVal val="visible"/>
                                      </p:to>
                                    </p:set>
                                  </p:childTnLst>
                                </p:cTn>
                              </p:par>
                            </p:childTnLst>
                          </p:cTn>
                        </p:par>
                        <p:par>
                          <p:cTn id="116" fill="hold">
                            <p:stCondLst>
                              <p:cond delay="0"/>
                            </p:stCondLst>
                            <p:childTnLst>
                              <p:par>
                                <p:cTn id="117" presetID="1" presetClass="entr" presetSubtype="0" fill="hold" nodeType="afterEffect">
                                  <p:stCondLst>
                                    <p:cond delay="0"/>
                                  </p:stCondLst>
                                  <p:childTnLst>
                                    <p:set>
                                      <p:cBhvr>
                                        <p:cTn id="118" dur="1" fill="hold">
                                          <p:stCondLst>
                                            <p:cond delay="0"/>
                                          </p:stCondLst>
                                        </p:cTn>
                                        <p:tgtEl>
                                          <p:spTgt spid="48"/>
                                        </p:tgtEl>
                                        <p:attrNameLst>
                                          <p:attrName>style.visibility</p:attrName>
                                        </p:attrNameLst>
                                      </p:cBhvr>
                                      <p:to>
                                        <p:strVal val="visible"/>
                                      </p:to>
                                    </p:set>
                                  </p:childTnLst>
                                </p:cTn>
                              </p:par>
                            </p:childTnLst>
                          </p:cTn>
                        </p:par>
                        <p:par>
                          <p:cTn id="119" fill="hold">
                            <p:stCondLst>
                              <p:cond delay="0"/>
                            </p:stCondLst>
                            <p:childTnLst>
                              <p:par>
                                <p:cTn id="120" presetID="1" presetClass="entr" presetSubtype="0"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childTnLst>
                                </p:cTn>
                              </p:par>
                            </p:childTnLst>
                          </p:cTn>
                        </p:par>
                        <p:par>
                          <p:cTn id="122" fill="hold">
                            <p:stCondLst>
                              <p:cond delay="0"/>
                            </p:stCondLst>
                            <p:childTnLst>
                              <p:par>
                                <p:cTn id="123" presetID="1" presetClass="entr" presetSubtype="0" fill="hold" nodeType="afterEffect">
                                  <p:stCondLst>
                                    <p:cond delay="0"/>
                                  </p:stCondLst>
                                  <p:childTnLst>
                                    <p:set>
                                      <p:cBhvr>
                                        <p:cTn id="124" dur="1" fill="hold">
                                          <p:stCondLst>
                                            <p:cond delay="0"/>
                                          </p:stCondLst>
                                        </p:cTn>
                                        <p:tgtEl>
                                          <p:spTgt spid="50"/>
                                        </p:tgtEl>
                                        <p:attrNameLst>
                                          <p:attrName>style.visibility</p:attrName>
                                        </p:attrNameLst>
                                      </p:cBhvr>
                                      <p:to>
                                        <p:strVal val="visible"/>
                                      </p:to>
                                    </p:set>
                                  </p:childTnLst>
                                </p:cTn>
                              </p:par>
                            </p:childTnLst>
                          </p:cTn>
                        </p:par>
                        <p:par>
                          <p:cTn id="125" fill="hold">
                            <p:stCondLst>
                              <p:cond delay="0"/>
                            </p:stCondLst>
                            <p:childTnLst>
                              <p:par>
                                <p:cTn id="126" presetID="1" presetClass="entr" presetSubtype="0" fill="hold" nodeType="afterEffect">
                                  <p:stCondLst>
                                    <p:cond delay="0"/>
                                  </p:stCondLst>
                                  <p:childTnLst>
                                    <p:set>
                                      <p:cBhvr>
                                        <p:cTn id="127" dur="1" fill="hold">
                                          <p:stCondLst>
                                            <p:cond delay="0"/>
                                          </p:stCondLst>
                                        </p:cTn>
                                        <p:tgtEl>
                                          <p:spTgt spid="51"/>
                                        </p:tgtEl>
                                        <p:attrNameLst>
                                          <p:attrName>style.visibility</p:attrName>
                                        </p:attrNameLst>
                                      </p:cBhvr>
                                      <p:to>
                                        <p:strVal val="visible"/>
                                      </p:to>
                                    </p:set>
                                  </p:childTnLst>
                                </p:cTn>
                              </p:par>
                            </p:childTnLst>
                          </p:cTn>
                        </p:par>
                        <p:par>
                          <p:cTn id="128" fill="hold">
                            <p:stCondLst>
                              <p:cond delay="0"/>
                            </p:stCondLst>
                            <p:childTnLst>
                              <p:par>
                                <p:cTn id="129" presetID="1" presetClass="entr" presetSubtype="0" fill="hold" nodeType="afterEffect">
                                  <p:stCondLst>
                                    <p:cond delay="0"/>
                                  </p:stCondLst>
                                  <p:childTnLst>
                                    <p:set>
                                      <p:cBhvr>
                                        <p:cTn id="130" dur="1" fill="hold">
                                          <p:stCondLst>
                                            <p:cond delay="0"/>
                                          </p:stCondLst>
                                        </p:cTn>
                                        <p:tgtEl>
                                          <p:spTgt spid="5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iterate type="lt">
                                    <p:tmPct val="10000"/>
                                  </p:iterate>
                                  <p:childTnLst>
                                    <p:set>
                                      <p:cBhvr>
                                        <p:cTn id="134" dur="1" fill="hold">
                                          <p:stCondLst>
                                            <p:cond delay="0"/>
                                          </p:stCondLst>
                                        </p:cTn>
                                        <p:tgtEl>
                                          <p:spTgt spid="45"/>
                                        </p:tgtEl>
                                        <p:attrNameLst>
                                          <p:attrName>style.visibility</p:attrName>
                                        </p:attrNameLst>
                                      </p:cBhvr>
                                      <p:to>
                                        <p:strVal val="visible"/>
                                      </p:to>
                                    </p:set>
                                    <p:animEffect transition="in" filter="fade">
                                      <p:cBhvr>
                                        <p:cTn id="135" dur="500"/>
                                        <p:tgtEl>
                                          <p:spTgt spid="45"/>
                                        </p:tgtEl>
                                      </p:cBhvr>
                                    </p:animEffect>
                                  </p:childTnLst>
                                </p:cTn>
                              </p:par>
                            </p:childTnLst>
                          </p:cTn>
                        </p:par>
                        <p:par>
                          <p:cTn id="136" fill="hold">
                            <p:stCondLst>
                              <p:cond delay="700"/>
                            </p:stCondLst>
                            <p:childTnLst>
                              <p:par>
                                <p:cTn id="137" presetID="10" presetClass="entr" presetSubtype="0" fill="hold" grpId="0" nodeType="afterEffect">
                                  <p:stCondLst>
                                    <p:cond delay="0"/>
                                  </p:stCondLst>
                                  <p:iterate type="lt">
                                    <p:tmPct val="10000"/>
                                  </p:iterate>
                                  <p:childTnLst>
                                    <p:set>
                                      <p:cBhvr>
                                        <p:cTn id="138" dur="1" fill="hold">
                                          <p:stCondLst>
                                            <p:cond delay="0"/>
                                          </p:stCondLst>
                                        </p:cTn>
                                        <p:tgtEl>
                                          <p:spTgt spid="53"/>
                                        </p:tgtEl>
                                        <p:attrNameLst>
                                          <p:attrName>style.visibility</p:attrName>
                                        </p:attrNameLst>
                                      </p:cBhvr>
                                      <p:to>
                                        <p:strVal val="visible"/>
                                      </p:to>
                                    </p:set>
                                    <p:animEffect transition="in" filter="fade">
                                      <p:cBhvr>
                                        <p:cTn id="139" dur="500"/>
                                        <p:tgtEl>
                                          <p:spTgt spid="53"/>
                                        </p:tgtEl>
                                      </p:cBhvr>
                                    </p:animEffect>
                                  </p:childTnLst>
                                </p:cTn>
                              </p:par>
                            </p:childTnLst>
                          </p:cTn>
                        </p:par>
                        <p:par>
                          <p:cTn id="140" fill="hold">
                            <p:stCondLst>
                              <p:cond delay="1400"/>
                            </p:stCondLst>
                            <p:childTnLst>
                              <p:par>
                                <p:cTn id="141" presetID="10" presetClass="entr" presetSubtype="0" fill="hold" grpId="0" nodeType="afterEffect">
                                  <p:stCondLst>
                                    <p:cond delay="0"/>
                                  </p:stCondLst>
                                  <p:iterate type="lt">
                                    <p:tmPct val="10000"/>
                                  </p:iterate>
                                  <p:childTnLst>
                                    <p:set>
                                      <p:cBhvr>
                                        <p:cTn id="142" dur="1" fill="hold">
                                          <p:stCondLst>
                                            <p:cond delay="0"/>
                                          </p:stCondLst>
                                        </p:cTn>
                                        <p:tgtEl>
                                          <p:spTgt spid="54"/>
                                        </p:tgtEl>
                                        <p:attrNameLst>
                                          <p:attrName>style.visibility</p:attrName>
                                        </p:attrNameLst>
                                      </p:cBhvr>
                                      <p:to>
                                        <p:strVal val="visible"/>
                                      </p:to>
                                    </p:set>
                                    <p:animEffect transition="in" filter="fade">
                                      <p:cBhvr>
                                        <p:cTn id="143" dur="500"/>
                                        <p:tgtEl>
                                          <p:spTgt spid="54"/>
                                        </p:tgtEl>
                                      </p:cBhvr>
                                    </p:animEffect>
                                  </p:childTnLst>
                                </p:cTn>
                              </p:par>
                            </p:childTnLst>
                          </p:cTn>
                        </p:par>
                        <p:par>
                          <p:cTn id="144" fill="hold">
                            <p:stCondLst>
                              <p:cond delay="2100"/>
                            </p:stCondLst>
                            <p:childTnLst>
                              <p:par>
                                <p:cTn id="145" presetID="10" presetClass="entr" presetSubtype="0" fill="hold" grpId="0" nodeType="afterEffect">
                                  <p:stCondLst>
                                    <p:cond delay="0"/>
                                  </p:stCondLst>
                                  <p:iterate type="lt">
                                    <p:tmPct val="10000"/>
                                  </p:iterate>
                                  <p:childTnLst>
                                    <p:set>
                                      <p:cBhvr>
                                        <p:cTn id="146" dur="1" fill="hold">
                                          <p:stCondLst>
                                            <p:cond delay="0"/>
                                          </p:stCondLst>
                                        </p:cTn>
                                        <p:tgtEl>
                                          <p:spTgt spid="55"/>
                                        </p:tgtEl>
                                        <p:attrNameLst>
                                          <p:attrName>style.visibility</p:attrName>
                                        </p:attrNameLst>
                                      </p:cBhvr>
                                      <p:to>
                                        <p:strVal val="visible"/>
                                      </p:to>
                                    </p:set>
                                    <p:animEffect transition="in" filter="fade">
                                      <p:cBhvr>
                                        <p:cTn id="147" dur="500"/>
                                        <p:tgtEl>
                                          <p:spTgt spid="55"/>
                                        </p:tgtEl>
                                      </p:cBhvr>
                                    </p:animEffect>
                                  </p:childTnLst>
                                </p:cTn>
                              </p:par>
                            </p:childTnLst>
                          </p:cTn>
                        </p:par>
                        <p:par>
                          <p:cTn id="148" fill="hold">
                            <p:stCondLst>
                              <p:cond delay="2800"/>
                            </p:stCondLst>
                            <p:childTnLst>
                              <p:par>
                                <p:cTn id="149" presetID="10" presetClass="entr" presetSubtype="0" fill="hold" grpId="0" nodeType="afterEffect">
                                  <p:stCondLst>
                                    <p:cond delay="0"/>
                                  </p:stCondLst>
                                  <p:iterate type="lt">
                                    <p:tmPct val="10000"/>
                                  </p:iterate>
                                  <p:childTnLst>
                                    <p:set>
                                      <p:cBhvr>
                                        <p:cTn id="150" dur="1" fill="hold">
                                          <p:stCondLst>
                                            <p:cond delay="0"/>
                                          </p:stCondLst>
                                        </p:cTn>
                                        <p:tgtEl>
                                          <p:spTgt spid="56"/>
                                        </p:tgtEl>
                                        <p:attrNameLst>
                                          <p:attrName>style.visibility</p:attrName>
                                        </p:attrNameLst>
                                      </p:cBhvr>
                                      <p:to>
                                        <p:strVal val="visible"/>
                                      </p:to>
                                    </p:set>
                                    <p:animEffect transition="in" filter="fade">
                                      <p:cBhvr>
                                        <p:cTn id="151" dur="500"/>
                                        <p:tgtEl>
                                          <p:spTgt spid="56"/>
                                        </p:tgtEl>
                                      </p:cBhvr>
                                    </p:animEffect>
                                  </p:childTnLst>
                                </p:cTn>
                              </p:par>
                            </p:childTnLst>
                          </p:cTn>
                        </p:par>
                        <p:par>
                          <p:cTn id="152" fill="hold">
                            <p:stCondLst>
                              <p:cond delay="3500"/>
                            </p:stCondLst>
                            <p:childTnLst>
                              <p:par>
                                <p:cTn id="153" presetID="10" presetClass="entr" presetSubtype="0" fill="hold" grpId="0" nodeType="afterEffect">
                                  <p:stCondLst>
                                    <p:cond delay="0"/>
                                  </p:stCondLst>
                                  <p:iterate type="lt">
                                    <p:tmPct val="10000"/>
                                  </p:iterate>
                                  <p:childTnLst>
                                    <p:set>
                                      <p:cBhvr>
                                        <p:cTn id="154" dur="1" fill="hold">
                                          <p:stCondLst>
                                            <p:cond delay="0"/>
                                          </p:stCondLst>
                                        </p:cTn>
                                        <p:tgtEl>
                                          <p:spTgt spid="57"/>
                                        </p:tgtEl>
                                        <p:attrNameLst>
                                          <p:attrName>style.visibility</p:attrName>
                                        </p:attrNameLst>
                                      </p:cBhvr>
                                      <p:to>
                                        <p:strVal val="visible"/>
                                      </p:to>
                                    </p:set>
                                    <p:animEffect transition="in" filter="fade">
                                      <p:cBhvr>
                                        <p:cTn id="155" dur="500"/>
                                        <p:tgtEl>
                                          <p:spTgt spid="57"/>
                                        </p:tgtEl>
                                      </p:cBhvr>
                                    </p:animEffect>
                                  </p:childTnLst>
                                </p:cTn>
                              </p:par>
                            </p:childTnLst>
                          </p:cTn>
                        </p:par>
                        <p:par>
                          <p:cTn id="156" fill="hold">
                            <p:stCondLst>
                              <p:cond delay="4200"/>
                            </p:stCondLst>
                            <p:childTnLst>
                              <p:par>
                                <p:cTn id="157" presetID="10" presetClass="entr" presetSubtype="0" fill="hold" grpId="0" nodeType="afterEffect">
                                  <p:stCondLst>
                                    <p:cond delay="0"/>
                                  </p:stCondLst>
                                  <p:iterate type="lt">
                                    <p:tmPct val="10000"/>
                                  </p:iterate>
                                  <p:childTnLst>
                                    <p:set>
                                      <p:cBhvr>
                                        <p:cTn id="158" dur="1" fill="hold">
                                          <p:stCondLst>
                                            <p:cond delay="0"/>
                                          </p:stCondLst>
                                        </p:cTn>
                                        <p:tgtEl>
                                          <p:spTgt spid="58"/>
                                        </p:tgtEl>
                                        <p:attrNameLst>
                                          <p:attrName>style.visibility</p:attrName>
                                        </p:attrNameLst>
                                      </p:cBhvr>
                                      <p:to>
                                        <p:strVal val="visible"/>
                                      </p:to>
                                    </p:set>
                                    <p:animEffect transition="in" filter="fade">
                                      <p:cBhvr>
                                        <p:cTn id="1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45" grpId="0"/>
      <p:bldP spid="53" grpId="0"/>
      <p:bldP spid="54" grpId="0"/>
      <p:bldP spid="55"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43F8A-E5BF-192D-E5A2-0ED8DD7B25B9}"/>
              </a:ext>
            </a:extLst>
          </p:cNvPr>
          <p:cNvSpPr txBox="1"/>
          <p:nvPr/>
        </p:nvSpPr>
        <p:spPr>
          <a:xfrm>
            <a:off x="5375841" y="480837"/>
            <a:ext cx="3391877" cy="4893647"/>
          </a:xfrm>
          <a:prstGeom prst="rect">
            <a:avLst/>
          </a:prstGeom>
          <a:noFill/>
        </p:spPr>
        <p:txBody>
          <a:bodyPr wrap="square" rtlCol="0">
            <a:spAutoFit/>
          </a:bodyPr>
          <a:lstStyle/>
          <a:p>
            <a:pPr algn="ctr"/>
            <a:r>
              <a:rPr lang="en-CA" sz="4000" i="1" dirty="0">
                <a:latin typeface="Amasis MT Pro" panose="02040504050005020304" pitchFamily="18" charset="0"/>
              </a:rPr>
              <a:t>always</a:t>
            </a:r>
          </a:p>
          <a:p>
            <a:pPr algn="ctr"/>
            <a:r>
              <a:rPr lang="en-CA" sz="4000" i="1" dirty="0">
                <a:latin typeface="Amasis MT Pro" panose="02040504050005020304" pitchFamily="18" charset="0"/>
              </a:rPr>
              <a:t>usually</a:t>
            </a:r>
          </a:p>
          <a:p>
            <a:pPr algn="ctr"/>
            <a:r>
              <a:rPr lang="en-CA" sz="4000" i="1" dirty="0">
                <a:latin typeface="Amasis MT Pro" panose="02040504050005020304" pitchFamily="18" charset="0"/>
              </a:rPr>
              <a:t>often</a:t>
            </a:r>
          </a:p>
          <a:p>
            <a:pPr algn="ctr"/>
            <a:r>
              <a:rPr lang="en-CA" sz="4000" i="1" dirty="0">
                <a:latin typeface="Amasis MT Pro" panose="02040504050005020304" pitchFamily="18" charset="0"/>
              </a:rPr>
              <a:t>sometimes</a:t>
            </a:r>
          </a:p>
          <a:p>
            <a:pPr algn="ctr"/>
            <a:r>
              <a:rPr lang="en-CA" sz="4000" i="1" dirty="0">
                <a:latin typeface="Amasis MT Pro" panose="02040504050005020304" pitchFamily="18" charset="0"/>
              </a:rPr>
              <a:t>seldom</a:t>
            </a:r>
          </a:p>
          <a:p>
            <a:pPr algn="ctr"/>
            <a:r>
              <a:rPr lang="en-CA" sz="4000" i="1" dirty="0">
                <a:latin typeface="Amasis MT Pro" panose="02040504050005020304" pitchFamily="18" charset="0"/>
              </a:rPr>
              <a:t>rarely</a:t>
            </a:r>
          </a:p>
          <a:p>
            <a:pPr algn="ctr"/>
            <a:r>
              <a:rPr lang="en-CA" sz="4000" i="1" dirty="0">
                <a:latin typeface="Amasis MT Pro" panose="02040504050005020304" pitchFamily="18" charset="0"/>
              </a:rPr>
              <a:t>never</a:t>
            </a:r>
          </a:p>
          <a:p>
            <a:pPr algn="ctr"/>
            <a:endParaRPr lang="en-CA" sz="3200" dirty="0">
              <a:latin typeface="Amasis MT Pro" panose="02040504050005020304" pitchFamily="18" charset="0"/>
            </a:endParaRPr>
          </a:p>
        </p:txBody>
      </p:sp>
      <p:sp>
        <p:nvSpPr>
          <p:cNvPr id="5" name="Isosceles Triangle 4">
            <a:extLst>
              <a:ext uri="{FF2B5EF4-FFF2-40B4-BE49-F238E27FC236}">
                <a16:creationId xmlns:a16="http://schemas.microsoft.com/office/drawing/2014/main" id="{7FED8EF3-F13F-4E49-943F-A7499C2F42B0}"/>
              </a:ext>
            </a:extLst>
          </p:cNvPr>
          <p:cNvSpPr/>
          <p:nvPr/>
        </p:nvSpPr>
        <p:spPr>
          <a:xfrm rot="-10800000">
            <a:off x="8507896" y="804529"/>
            <a:ext cx="2179982" cy="3823252"/>
          </a:xfrm>
          <a:prstGeom prst="triangl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Graphic 6" descr="Question Mark with solid fill">
            <a:extLst>
              <a:ext uri="{FF2B5EF4-FFF2-40B4-BE49-F238E27FC236}">
                <a16:creationId xmlns:a16="http://schemas.microsoft.com/office/drawing/2014/main" id="{AA05EC75-C9F6-643C-422C-EA7A4F60D9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0687" y="1421296"/>
            <a:ext cx="914400" cy="914400"/>
          </a:xfrm>
          <a:prstGeom prst="rect">
            <a:avLst/>
          </a:prstGeom>
        </p:spPr>
      </p:pic>
      <p:sp>
        <p:nvSpPr>
          <p:cNvPr id="8" name="TextBox 7">
            <a:extLst>
              <a:ext uri="{FF2B5EF4-FFF2-40B4-BE49-F238E27FC236}">
                <a16:creationId xmlns:a16="http://schemas.microsoft.com/office/drawing/2014/main" id="{98965B4C-2CAF-9707-FB01-47C3404FA492}"/>
              </a:ext>
            </a:extLst>
          </p:cNvPr>
          <p:cNvSpPr txBox="1"/>
          <p:nvPr/>
        </p:nvSpPr>
        <p:spPr>
          <a:xfrm>
            <a:off x="166392" y="5284259"/>
            <a:ext cx="11844905" cy="1200329"/>
          </a:xfrm>
          <a:prstGeom prst="rect">
            <a:avLst/>
          </a:prstGeom>
          <a:noFill/>
        </p:spPr>
        <p:txBody>
          <a:bodyPr wrap="square" rtlCol="0">
            <a:spAutoFit/>
          </a:bodyPr>
          <a:lstStyle/>
          <a:p>
            <a:pPr lvl="0" algn="ctr">
              <a:defRPr/>
            </a:pPr>
            <a:r>
              <a:rPr lang="en-US" b="1" kern="100" dirty="0">
                <a:latin typeface="+mj-lt"/>
              </a:rPr>
              <a:t>Simple Present Tense For Daily Routines and Habits Presentation  © 2025 by Tiffany Kearns is licensed </a:t>
            </a:r>
            <a:r>
              <a:rPr lang="en-US" b="1" kern="100">
                <a:latin typeface="+mj-lt"/>
              </a:rPr>
              <a:t>under </a:t>
            </a:r>
          </a:p>
          <a:p>
            <a:pPr lvl="0" algn="ctr">
              <a:defRPr/>
            </a:pPr>
            <a:r>
              <a:rPr lang="en-US" b="1" kern="100">
                <a:latin typeface="+mj-lt"/>
              </a:rPr>
              <a:t>CC </a:t>
            </a:r>
            <a:r>
              <a:rPr lang="en-US" b="1" kern="100" dirty="0">
                <a:latin typeface="+mj-lt"/>
              </a:rPr>
              <a:t>BY-NC-SA 4.0. </a:t>
            </a:r>
          </a:p>
          <a:p>
            <a:pPr lvl="0" algn="ctr">
              <a:defRPr/>
            </a:pPr>
            <a:r>
              <a:rPr lang="en-US" b="1" kern="100" dirty="0">
                <a:latin typeface="+mj-lt"/>
              </a:rPr>
              <a:t>To view a copy of this license, visit https://creativecommons.org/licenses/by-nc-sa/4.0/</a:t>
            </a:r>
          </a:p>
          <a:p>
            <a:endParaRPr lang="en-CA" dirty="0"/>
          </a:p>
        </p:txBody>
      </p:sp>
      <p:pic>
        <p:nvPicPr>
          <p:cNvPr id="6" name="Picture 5" descr="A collage of people smiling&#10;&#10;AI-generated content may be incorrect.">
            <a:extLst>
              <a:ext uri="{FF2B5EF4-FFF2-40B4-BE49-F238E27FC236}">
                <a16:creationId xmlns:a16="http://schemas.microsoft.com/office/drawing/2014/main" id="{54DDD985-2D66-4542-975E-E3914F7B60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392" y="1107377"/>
            <a:ext cx="5497588" cy="30667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 name="Picture 1" descr="A sign with a person and dollar symbol&#10;&#10;AI-generated content may be incorrect.">
            <a:extLst>
              <a:ext uri="{FF2B5EF4-FFF2-40B4-BE49-F238E27FC236}">
                <a16:creationId xmlns:a16="http://schemas.microsoft.com/office/drawing/2014/main" id="{96C34E80-A4C7-DC34-2021-50FEDB8FFB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7202" y="6001024"/>
            <a:ext cx="1227411" cy="429442"/>
          </a:xfrm>
          <a:prstGeom prst="rect">
            <a:avLst/>
          </a:prstGeom>
        </p:spPr>
      </p:pic>
    </p:spTree>
    <p:custDataLst>
      <p:tags r:id="rId1"/>
    </p:custDataLst>
    <p:extLst>
      <p:ext uri="{BB962C8B-B14F-4D97-AF65-F5344CB8AC3E}">
        <p14:creationId xmlns:p14="http://schemas.microsoft.com/office/powerpoint/2010/main" val="3164898122"/>
      </p:ext>
    </p:extLst>
  </p:cSld>
  <p:clrMapOvr>
    <a:masterClrMapping/>
  </p:clrMapOvr>
  <mc:AlternateContent xmlns:mc="http://schemas.openxmlformats.org/markup-compatibility/2006" xmlns:p14="http://schemas.microsoft.com/office/powerpoint/2010/main">
    <mc:Choice Requires="p14">
      <p:transition p14:dur="250" advTm="19646">
        <p:wipe/>
      </p:transition>
    </mc:Choice>
    <mc:Fallback xmlns="">
      <p:transition advTm="19646">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7.1"/>
</p:tagLst>
</file>

<file path=ppt/tags/tag2.xml><?xml version="1.0" encoding="utf-8"?>
<p:tagLst xmlns:a="http://schemas.openxmlformats.org/drawingml/2006/main" xmlns:r="http://schemas.openxmlformats.org/officeDocument/2006/relationships" xmlns:p="http://schemas.openxmlformats.org/presentationml/2006/main">
  <p:tag name="TIMING" val="|0.2|1.4|8.3|3.1|2.5|3.1|4.9|5.3|4|1.3|1.2|4.8|1.5|7.2"/>
</p:tagLst>
</file>

<file path=ppt/tags/tag3.xml><?xml version="1.0" encoding="utf-8"?>
<p:tagLst xmlns:a="http://schemas.openxmlformats.org/drawingml/2006/main" xmlns:r="http://schemas.openxmlformats.org/officeDocument/2006/relationships" xmlns:p="http://schemas.openxmlformats.org/presentationml/2006/main">
  <p:tag name="TIMING" val="|8.2|1.2|1.8|0.9|2.9|0.7|2.1|0.9|1.9|1"/>
</p:tagLst>
</file>

<file path=ppt/tags/tag4.xml><?xml version="1.0" encoding="utf-8"?>
<p:tagLst xmlns:a="http://schemas.openxmlformats.org/drawingml/2006/main" xmlns:r="http://schemas.openxmlformats.org/officeDocument/2006/relationships" xmlns:p="http://schemas.openxmlformats.org/presentationml/2006/main">
  <p:tag name="TIMING" val="|1|1.5|2.2|1.3|2.1|1.2|2|1.2|2.1|0.7"/>
</p:tagLst>
</file>

<file path=ppt/tags/tag5.xml><?xml version="1.0" encoding="utf-8"?>
<p:tagLst xmlns:a="http://schemas.openxmlformats.org/drawingml/2006/main" xmlns:r="http://schemas.openxmlformats.org/officeDocument/2006/relationships" xmlns:p="http://schemas.openxmlformats.org/presentationml/2006/main">
  <p:tag name="TIMING" val="|9.4|0.6|2.2|0.8|2.3|0.9|2.2|1|2|0.9|1.8|0.9|1.5|1|8.9|0.7|0.9|0.8|0.9|1.1|3.2|0.7|0.9"/>
</p:tagLst>
</file>

<file path=ppt/tags/tag6.xml><?xml version="1.0" encoding="utf-8"?>
<p:tagLst xmlns:a="http://schemas.openxmlformats.org/drawingml/2006/main" xmlns:r="http://schemas.openxmlformats.org/officeDocument/2006/relationships" xmlns:p="http://schemas.openxmlformats.org/presentationml/2006/main">
  <p:tag name="TIMING" val="|7.7|0.2|1|0.3|1|0.3|0.9|0.3|0.9|0.3|0.9|0.3|0.9|0.2|6.5|0.6|0.6|0.6|0.6|0.9|4.3|0.5|0.7"/>
</p:tagLst>
</file>

<file path=ppt/tags/tag7.xml><?xml version="1.0" encoding="utf-8"?>
<p:tagLst xmlns:a="http://schemas.openxmlformats.org/drawingml/2006/main" xmlns:r="http://schemas.openxmlformats.org/officeDocument/2006/relationships" xmlns:p="http://schemas.openxmlformats.org/presentationml/2006/main">
  <p:tag name="TIMING" val="|13.4|2.7|4.1|3.4|1.9|2.8|2.1|2.6|2.2|3.2|1.7|2.5|1.7|6.9"/>
</p:tagLst>
</file>

<file path=ppt/tags/tag8.xml><?xml version="1.0" encoding="utf-8"?>
<p:tagLst xmlns:a="http://schemas.openxmlformats.org/drawingml/2006/main" xmlns:r="http://schemas.openxmlformats.org/officeDocument/2006/relationships" xmlns:p="http://schemas.openxmlformats.org/presentationml/2006/main">
  <p:tag name="TIMING" val="|2|1.9|2.3"/>
</p:tagLst>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13435</TotalTime>
  <Words>788</Words>
  <Application>Microsoft Office PowerPoint</Application>
  <PresentationFormat>Widescreen</PresentationFormat>
  <Paragraphs>128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Amasis MT Pro</vt: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Tiffany Kearns</dc:creator>
  <cp:lastModifiedBy>tiffany kearns</cp:lastModifiedBy>
  <cp:revision>5</cp:revision>
  <dcterms:created xsi:type="dcterms:W3CDTF">2025-06-02T03:29:03Z</dcterms:created>
  <dcterms:modified xsi:type="dcterms:W3CDTF">2025-07-10T23:48:13Z</dcterms:modified>
</cp:coreProperties>
</file>