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64" r:id="rId3"/>
    <p:sldId id="265" r:id="rId4"/>
    <p:sldId id="266" r:id="rId5"/>
    <p:sldId id="267" r:id="rId6"/>
    <p:sldId id="268" r:id="rId7"/>
    <p:sldId id="26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87AE1-E15F-4173-BFAF-1039FADD5795}" v="46" dt="2025-07-10T23:47:19.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1694" autoAdjust="0"/>
  </p:normalViewPr>
  <p:slideViewPr>
    <p:cSldViewPr snapToGrid="0">
      <p:cViewPr varScale="1">
        <p:scale>
          <a:sx n="71" d="100"/>
          <a:sy n="71" d="100"/>
        </p:scale>
        <p:origin x="114"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kearns" userId="973043175cfcc9b8" providerId="LiveId" clId="{57A87AE1-E15F-4173-BFAF-1039FADD5795}"/>
    <pc:docChg chg="custSel modSld modMainMaster">
      <pc:chgData name="tiffany kearns" userId="973043175cfcc9b8" providerId="LiveId" clId="{57A87AE1-E15F-4173-BFAF-1039FADD5795}" dt="2025-07-10T23:47:19.550" v="94" actId="255"/>
      <pc:docMkLst>
        <pc:docMk/>
      </pc:docMkLst>
      <pc:sldChg chg="delSp modSp mod modTransition delAnim">
        <pc:chgData name="tiffany kearns" userId="973043175cfcc9b8" providerId="LiveId" clId="{57A87AE1-E15F-4173-BFAF-1039FADD5795}" dt="2025-07-10T23:47:01.465" v="91" actId="255"/>
        <pc:sldMkLst>
          <pc:docMk/>
          <pc:sldMk cId="2513737593" sldId="256"/>
        </pc:sldMkLst>
        <pc:spChg chg="mod">
          <ac:chgData name="tiffany kearns" userId="973043175cfcc9b8" providerId="LiveId" clId="{57A87AE1-E15F-4173-BFAF-1039FADD5795}" dt="2025-07-10T23:47:01.465" v="91" actId="255"/>
          <ac:spMkLst>
            <pc:docMk/>
            <pc:sldMk cId="2513737593" sldId="256"/>
            <ac:spMk id="18" creationId="{319141AB-D9F2-C47E-AFAF-A62B58087290}"/>
          </ac:spMkLst>
        </pc:spChg>
        <pc:picChg chg="del">
          <ac:chgData name="tiffany kearns" userId="973043175cfcc9b8" providerId="LiveId" clId="{57A87AE1-E15F-4173-BFAF-1039FADD5795}" dt="2025-07-09T22:44:02.644" v="81" actId="21"/>
          <ac:picMkLst>
            <pc:docMk/>
            <pc:sldMk cId="2513737593" sldId="256"/>
            <ac:picMk id="8" creationId="{DFE75C0E-A4EE-2696-A575-934D7C800D73}"/>
          </ac:picMkLst>
        </pc:picChg>
        <pc:picChg chg="mod">
          <ac:chgData name="tiffany kearns" userId="973043175cfcc9b8" providerId="LiveId" clId="{57A87AE1-E15F-4173-BFAF-1039FADD5795}" dt="2025-07-09T22:10:29.934" v="17" actId="14826"/>
          <ac:picMkLst>
            <pc:docMk/>
            <pc:sldMk cId="2513737593" sldId="256"/>
            <ac:picMk id="19" creationId="{3AF39085-CA22-F56C-853F-7CE14904B6C9}"/>
          </ac:picMkLst>
        </pc:picChg>
      </pc:sldChg>
      <pc:sldChg chg="delSp modSp mod modTransition delAnim">
        <pc:chgData name="tiffany kearns" userId="973043175cfcc9b8" providerId="LiveId" clId="{57A87AE1-E15F-4173-BFAF-1039FADD5795}" dt="2025-07-10T23:47:19.550" v="94" actId="255"/>
        <pc:sldMkLst>
          <pc:docMk/>
          <pc:sldMk cId="3164898122" sldId="261"/>
        </pc:sldMkLst>
        <pc:spChg chg="mod">
          <ac:chgData name="tiffany kearns" userId="973043175cfcc9b8" providerId="LiveId" clId="{57A87AE1-E15F-4173-BFAF-1039FADD5795}" dt="2025-07-10T23:47:19.550" v="94" actId="255"/>
          <ac:spMkLst>
            <pc:docMk/>
            <pc:sldMk cId="3164898122" sldId="261"/>
            <ac:spMk id="5" creationId="{759B0D28-4F1A-DD8E-554B-27EE22A906C0}"/>
          </ac:spMkLst>
        </pc:spChg>
        <pc:picChg chg="mod">
          <ac:chgData name="tiffany kearns" userId="973043175cfcc9b8" providerId="LiveId" clId="{57A87AE1-E15F-4173-BFAF-1039FADD5795}" dt="2025-07-09T22:10:46.360" v="37" actId="14826"/>
          <ac:picMkLst>
            <pc:docMk/>
            <pc:sldMk cId="3164898122" sldId="261"/>
            <ac:picMk id="9" creationId="{B35DBB73-636F-45E0-24F8-A45FDA4D26F4}"/>
          </ac:picMkLst>
        </pc:picChg>
        <pc:picChg chg="del">
          <ac:chgData name="tiffany kearns" userId="973043175cfcc9b8" providerId="LiveId" clId="{57A87AE1-E15F-4173-BFAF-1039FADD5795}" dt="2025-07-09T22:44:29.418" v="88" actId="21"/>
          <ac:picMkLst>
            <pc:docMk/>
            <pc:sldMk cId="3164898122" sldId="261"/>
            <ac:picMk id="33" creationId="{20AD1CD6-77D2-83F1-D4B4-46B70A5CA02C}"/>
          </ac:picMkLst>
        </pc:picChg>
      </pc:sldChg>
      <pc:sldChg chg="delSp mod modTransition delAnim modNotesTx">
        <pc:chgData name="tiffany kearns" userId="973043175cfcc9b8" providerId="LiveId" clId="{57A87AE1-E15F-4173-BFAF-1039FADD5795}" dt="2025-07-09T22:44:06.823" v="82" actId="21"/>
        <pc:sldMkLst>
          <pc:docMk/>
          <pc:sldMk cId="3675160526" sldId="264"/>
        </pc:sldMkLst>
        <pc:picChg chg="del">
          <ac:chgData name="tiffany kearns" userId="973043175cfcc9b8" providerId="LiveId" clId="{57A87AE1-E15F-4173-BFAF-1039FADD5795}" dt="2025-07-09T22:44:06.823" v="82" actId="21"/>
          <ac:picMkLst>
            <pc:docMk/>
            <pc:sldMk cId="3675160526" sldId="264"/>
            <ac:picMk id="48" creationId="{E35A1D64-C3E8-93F9-F8DA-7A2362DAAB94}"/>
          </ac:picMkLst>
        </pc:picChg>
      </pc:sldChg>
      <pc:sldChg chg="delSp modSp mod modTransition delAnim modNotesTx">
        <pc:chgData name="tiffany kearns" userId="973043175cfcc9b8" providerId="LiveId" clId="{57A87AE1-E15F-4173-BFAF-1039FADD5795}" dt="2025-07-09T22:44:10.850" v="84" actId="21"/>
        <pc:sldMkLst>
          <pc:docMk/>
          <pc:sldMk cId="2806898899" sldId="265"/>
        </pc:sldMkLst>
        <pc:picChg chg="del mod">
          <ac:chgData name="tiffany kearns" userId="973043175cfcc9b8" providerId="LiveId" clId="{57A87AE1-E15F-4173-BFAF-1039FADD5795}" dt="2025-07-09T22:44:10.850" v="84" actId="21"/>
          <ac:picMkLst>
            <pc:docMk/>
            <pc:sldMk cId="2806898899" sldId="265"/>
            <ac:picMk id="55" creationId="{CB26CA11-62FC-818D-CDE2-48D1F030368B}"/>
          </ac:picMkLst>
        </pc:picChg>
      </pc:sldChg>
      <pc:sldChg chg="delSp mod modTransition delAnim">
        <pc:chgData name="tiffany kearns" userId="973043175cfcc9b8" providerId="LiveId" clId="{57A87AE1-E15F-4173-BFAF-1039FADD5795}" dt="2025-07-09T22:44:15.721" v="85" actId="21"/>
        <pc:sldMkLst>
          <pc:docMk/>
          <pc:sldMk cId="2529591029" sldId="266"/>
        </pc:sldMkLst>
        <pc:picChg chg="del">
          <ac:chgData name="tiffany kearns" userId="973043175cfcc9b8" providerId="LiveId" clId="{57A87AE1-E15F-4173-BFAF-1039FADD5795}" dt="2025-07-09T22:44:15.721" v="85" actId="21"/>
          <ac:picMkLst>
            <pc:docMk/>
            <pc:sldMk cId="2529591029" sldId="266"/>
            <ac:picMk id="32" creationId="{5742AF8F-0D12-0B57-01AF-103C34CE6F3F}"/>
          </ac:picMkLst>
        </pc:picChg>
      </pc:sldChg>
      <pc:sldChg chg="delSp mod modTransition delAnim">
        <pc:chgData name="tiffany kearns" userId="973043175cfcc9b8" providerId="LiveId" clId="{57A87AE1-E15F-4173-BFAF-1039FADD5795}" dt="2025-07-09T22:44:19.629" v="86" actId="21"/>
        <pc:sldMkLst>
          <pc:docMk/>
          <pc:sldMk cId="3114181509" sldId="267"/>
        </pc:sldMkLst>
        <pc:picChg chg="del">
          <ac:chgData name="tiffany kearns" userId="973043175cfcc9b8" providerId="LiveId" clId="{57A87AE1-E15F-4173-BFAF-1039FADD5795}" dt="2025-07-09T22:44:19.629" v="86" actId="21"/>
          <ac:picMkLst>
            <pc:docMk/>
            <pc:sldMk cId="3114181509" sldId="267"/>
            <ac:picMk id="4" creationId="{579F1302-FDEB-CC09-851F-35B61D3B3D22}"/>
          </ac:picMkLst>
        </pc:picChg>
      </pc:sldChg>
      <pc:sldChg chg="delSp mod modTransition delAnim">
        <pc:chgData name="tiffany kearns" userId="973043175cfcc9b8" providerId="LiveId" clId="{57A87AE1-E15F-4173-BFAF-1039FADD5795}" dt="2025-07-09T22:44:24.016" v="87" actId="21"/>
        <pc:sldMkLst>
          <pc:docMk/>
          <pc:sldMk cId="3652897863" sldId="268"/>
        </pc:sldMkLst>
        <pc:picChg chg="del">
          <ac:chgData name="tiffany kearns" userId="973043175cfcc9b8" providerId="LiveId" clId="{57A87AE1-E15F-4173-BFAF-1039FADD5795}" dt="2025-07-09T22:44:24.016" v="87" actId="21"/>
          <ac:picMkLst>
            <pc:docMk/>
            <pc:sldMk cId="3652897863" sldId="268"/>
            <ac:picMk id="44" creationId="{3CB7D626-C23A-A3C4-73C0-1144540C8B2B}"/>
          </ac:picMkLst>
        </pc:picChg>
      </pc:sldChg>
      <pc:sldMasterChg chg="modTransition modSldLayout">
        <pc:chgData name="tiffany kearns" userId="973043175cfcc9b8" providerId="LiveId" clId="{57A87AE1-E15F-4173-BFAF-1039FADD5795}" dt="2025-07-09T22:10:55.662" v="39"/>
        <pc:sldMasterMkLst>
          <pc:docMk/>
          <pc:sldMasterMk cId="1563891624" sldId="2147483660"/>
        </pc:sldMasterMkLst>
        <pc:sldLayoutChg chg="modTransition">
          <pc:chgData name="tiffany kearns" userId="973043175cfcc9b8" providerId="LiveId" clId="{57A87AE1-E15F-4173-BFAF-1039FADD5795}" dt="2025-07-09T22:10:55.662" v="39"/>
          <pc:sldLayoutMkLst>
            <pc:docMk/>
            <pc:sldMasterMk cId="1563891624" sldId="2147483660"/>
            <pc:sldLayoutMk cId="3540233612" sldId="2147483661"/>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1551568692" sldId="2147483662"/>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2091666027" sldId="2147483663"/>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2336956906" sldId="2147483664"/>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4033447584" sldId="2147483665"/>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2775270803" sldId="2147483666"/>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1316266308" sldId="2147483667"/>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2368989119" sldId="2147483668"/>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2010075003" sldId="2147483669"/>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1701800737" sldId="2147483670"/>
          </pc:sldLayoutMkLst>
        </pc:sldLayoutChg>
        <pc:sldLayoutChg chg="modTransition">
          <pc:chgData name="tiffany kearns" userId="973043175cfcc9b8" providerId="LiveId" clId="{57A87AE1-E15F-4173-BFAF-1039FADD5795}" dt="2025-07-09T22:10:55.662" v="39"/>
          <pc:sldLayoutMkLst>
            <pc:docMk/>
            <pc:sldMasterMk cId="1563891624" sldId="2147483660"/>
            <pc:sldLayoutMk cId="737401556"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DA55F-B74E-4D1D-8E7B-B2A51E45968F}" type="datetimeFigureOut">
              <a:rPr lang="en-CA" smtClean="0"/>
              <a:t>2025-07-10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BA948-66E2-4F07-8B16-F6C861A89542}" type="slidenum">
              <a:rPr lang="en-CA" smtClean="0"/>
              <a:t>‹#›</a:t>
            </a:fld>
            <a:endParaRPr lang="en-CA"/>
          </a:p>
        </p:txBody>
      </p:sp>
    </p:spTree>
    <p:extLst>
      <p:ext uri="{BB962C8B-B14F-4D97-AF65-F5344CB8AC3E}">
        <p14:creationId xmlns:p14="http://schemas.microsoft.com/office/powerpoint/2010/main" val="237074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This video will review simple past form for completed actions with regular verbs. </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1</a:t>
            </a:fld>
            <a:endParaRPr lang="en-CA"/>
          </a:p>
        </p:txBody>
      </p:sp>
    </p:spTree>
    <p:extLst>
      <p:ext uri="{BB962C8B-B14F-4D97-AF65-F5344CB8AC3E}">
        <p14:creationId xmlns:p14="http://schemas.microsoft.com/office/powerpoint/2010/main" val="289431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Aptos" panose="020B0004020202020204" pitchFamily="34" charset="0"/>
                <a:ea typeface="Yu Mincho" panose="02020400000000000000" pitchFamily="18" charset="-128"/>
                <a:cs typeface="Times New Roman" panose="02020603050405020304" pitchFamily="18" charset="0"/>
              </a:rPr>
              <a:t>To form the simple past with regular verbs, we start with the subject and then the verb with an -ed ending. For example Edgar walked to the bus stop yesterday. Remember, we often use time expressions with simple past. In this case yesterday. Compare this to a -simple present sentence – Edgar walks to the bus stop everyday. If something is done everyday it is a routine or habit and we use simple present. If something was done yesterday, it is a completed action in the past and we use simple past. </a:t>
            </a:r>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2</a:t>
            </a:fld>
            <a:endParaRPr lang="en-CA"/>
          </a:p>
        </p:txBody>
      </p:sp>
    </p:spTree>
    <p:extLst>
      <p:ext uri="{BB962C8B-B14F-4D97-AF65-F5344CB8AC3E}">
        <p14:creationId xmlns:p14="http://schemas.microsoft.com/office/powerpoint/2010/main" val="1864063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Some other common regular verbs include:  work – She worked late last night, play – They played soccer after school. Watch – They watched a movie together</a:t>
            </a:r>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3</a:t>
            </a:fld>
            <a:endParaRPr lang="en-CA"/>
          </a:p>
        </p:txBody>
      </p:sp>
    </p:spTree>
    <p:extLst>
      <p:ext uri="{BB962C8B-B14F-4D97-AF65-F5344CB8AC3E}">
        <p14:creationId xmlns:p14="http://schemas.microsoft.com/office/powerpoint/2010/main" val="182790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2BCD4-D927-8A28-C774-ED7A4D1D7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49FE9-72CD-C189-A079-D35AAD175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49821-5D95-E86B-633D-50D36F0D02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.Call – he called his friend last week. Talk – She talked about her vacation. Live – they lived in Canada for five years. </a:t>
            </a:r>
            <a:endParaRPr lang="en-CA" dirty="0"/>
          </a:p>
        </p:txBody>
      </p:sp>
      <p:sp>
        <p:nvSpPr>
          <p:cNvPr id="4" name="Slide Number Placeholder 3">
            <a:extLst>
              <a:ext uri="{FF2B5EF4-FFF2-40B4-BE49-F238E27FC236}">
                <a16:creationId xmlns:a16="http://schemas.microsoft.com/office/drawing/2014/main" id="{DC21C020-FBD5-3843-46DE-48BB0ADDF48E}"/>
              </a:ext>
            </a:extLst>
          </p:cNvPr>
          <p:cNvSpPr>
            <a:spLocks noGrp="1"/>
          </p:cNvSpPr>
          <p:nvPr>
            <p:ph type="sldNum" sz="quarter" idx="5"/>
          </p:nvPr>
        </p:nvSpPr>
        <p:spPr/>
        <p:txBody>
          <a:bodyPr/>
          <a:lstStyle/>
          <a:p>
            <a:fld id="{F21BA948-66E2-4F07-8B16-F6C861A89542}" type="slidenum">
              <a:rPr lang="en-CA" smtClean="0"/>
              <a:t>4</a:t>
            </a:fld>
            <a:endParaRPr lang="en-CA"/>
          </a:p>
        </p:txBody>
      </p:sp>
    </p:spTree>
    <p:extLst>
      <p:ext uri="{BB962C8B-B14F-4D97-AF65-F5344CB8AC3E}">
        <p14:creationId xmlns:p14="http://schemas.microsoft.com/office/powerpoint/2010/main" val="1227521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7ECC5-E040-8F8D-2B7E-F31C20E78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D7621-4029-A074-5C50-863048828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FC0C6-AF7B-3FE2-6956-9D59FD21CD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Like – He liked the cake. Open – I opened the window. Clean – we cleaned the house last Saturday.  </a:t>
            </a:r>
          </a:p>
          <a:p>
            <a:endParaRPr lang="en-CA" dirty="0"/>
          </a:p>
        </p:txBody>
      </p:sp>
      <p:sp>
        <p:nvSpPr>
          <p:cNvPr id="4" name="Slide Number Placeholder 3">
            <a:extLst>
              <a:ext uri="{FF2B5EF4-FFF2-40B4-BE49-F238E27FC236}">
                <a16:creationId xmlns:a16="http://schemas.microsoft.com/office/drawing/2014/main" id="{F9E440C4-F1CB-0CFD-3D3B-0BF44E4A3492}"/>
              </a:ext>
            </a:extLst>
          </p:cNvPr>
          <p:cNvSpPr>
            <a:spLocks noGrp="1"/>
          </p:cNvSpPr>
          <p:nvPr>
            <p:ph type="sldNum" sz="quarter" idx="5"/>
          </p:nvPr>
        </p:nvSpPr>
        <p:spPr/>
        <p:txBody>
          <a:bodyPr/>
          <a:lstStyle/>
          <a:p>
            <a:fld id="{F21BA948-66E2-4F07-8B16-F6C861A89542}" type="slidenum">
              <a:rPr lang="en-CA" smtClean="0"/>
              <a:t>5</a:t>
            </a:fld>
            <a:endParaRPr lang="en-CA"/>
          </a:p>
        </p:txBody>
      </p:sp>
    </p:spTree>
    <p:extLst>
      <p:ext uri="{BB962C8B-B14F-4D97-AF65-F5344CB8AC3E}">
        <p14:creationId xmlns:p14="http://schemas.microsoft.com/office/powerpoint/2010/main" val="346290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As mentioned before, time expressions can help us know more exactly when in the past something happened. We have already seen some time expressions with yesterday. For example, yesterday morning or yesterday afternoon. And we can also use yesterday evening, And we have seen some time expressions with last. For example last night, last week. We can also use last month, last spring, or last Tuesday. And ‘ago’ is also used as a time expression. For example, 5 minutes ago, two hours ago, or 6 months ago. Time expressions are not used in every simple past sentence, but they do help us to be more specific about when something happened. </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6</a:t>
            </a:fld>
            <a:endParaRPr lang="en-CA"/>
          </a:p>
        </p:txBody>
      </p:sp>
    </p:spTree>
    <p:extLst>
      <p:ext uri="{BB962C8B-B14F-4D97-AF65-F5344CB8AC3E}">
        <p14:creationId xmlns:p14="http://schemas.microsoft.com/office/powerpoint/2010/main" val="7405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think about it, what did you do yesterday afternoon? What about last week? What did you do six months ago? Can you remember? Thanks for watching!</a:t>
            </a:r>
          </a:p>
        </p:txBody>
      </p:sp>
      <p:sp>
        <p:nvSpPr>
          <p:cNvPr id="4" name="Slide Number Placeholder 3"/>
          <p:cNvSpPr>
            <a:spLocks noGrp="1"/>
          </p:cNvSpPr>
          <p:nvPr>
            <p:ph type="sldNum" sz="quarter" idx="5"/>
          </p:nvPr>
        </p:nvSpPr>
        <p:spPr/>
        <p:txBody>
          <a:bodyPr/>
          <a:lstStyle/>
          <a:p>
            <a:fld id="{F21BA948-66E2-4F07-8B16-F6C861A89542}" type="slidenum">
              <a:rPr lang="en-CA" smtClean="0"/>
              <a:t>7</a:t>
            </a:fld>
            <a:endParaRPr lang="en-CA"/>
          </a:p>
        </p:txBody>
      </p:sp>
    </p:spTree>
    <p:extLst>
      <p:ext uri="{BB962C8B-B14F-4D97-AF65-F5344CB8AC3E}">
        <p14:creationId xmlns:p14="http://schemas.microsoft.com/office/powerpoint/2010/main" val="216785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35402336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70180073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73740155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5515686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9166602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369569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3BC8A6-D8AF-4662-9234-F460743E2E49}" type="datetimeFigureOut">
              <a:rPr lang="en-CA" smtClean="0"/>
              <a:t>2025-07-10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403344758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BC8A6-D8AF-4662-9234-F460743E2E49}" type="datetimeFigureOut">
              <a:rPr lang="en-CA" smtClean="0"/>
              <a:t>2025-07-10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77527080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BC8A6-D8AF-4662-9234-F460743E2E49}" type="datetimeFigureOut">
              <a:rPr lang="en-CA" smtClean="0"/>
              <a:t>2025-07-10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31626630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6898911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1007500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73BC8A6-D8AF-4662-9234-F460743E2E49}" type="datetimeFigureOut">
              <a:rPr lang="en-CA" smtClean="0"/>
              <a:t>2025-07-10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1F57E25A-822B-4DEC-8C6A-A6DA7BFB020E}" type="slidenum">
              <a:rPr lang="en-CA" smtClean="0"/>
              <a:t>‹#›</a:t>
            </a:fld>
            <a:endParaRPr lang="en-CA"/>
          </a:p>
        </p:txBody>
      </p:sp>
    </p:spTree>
    <p:extLst>
      <p:ext uri="{BB962C8B-B14F-4D97-AF65-F5344CB8AC3E}">
        <p14:creationId xmlns:p14="http://schemas.microsoft.com/office/powerpoint/2010/main" val="15638916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notesSlide" Target="../notesSlides/notesSlide6.xml"/><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17/06/relationships/model3d" Target="../media/model3d1.glb"/><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C8D222-5E31-76EF-205B-665AB0E76CCE}"/>
              </a:ext>
            </a:extLst>
          </p:cNvPr>
          <p:cNvSpPr>
            <a:spLocks noGrp="1"/>
          </p:cNvSpPr>
          <p:nvPr>
            <p:ph type="subTitle" idx="1"/>
          </p:nvPr>
        </p:nvSpPr>
        <p:spPr>
          <a:xfrm>
            <a:off x="772772" y="2522418"/>
            <a:ext cx="4278009" cy="1089991"/>
          </a:xfrm>
        </p:spPr>
        <p:txBody>
          <a:bodyPr>
            <a:normAutofit/>
          </a:bodyPr>
          <a:lstStyle/>
          <a:p>
            <a:pPr algn="l"/>
            <a:r>
              <a:rPr lang="en-CA" dirty="0"/>
              <a:t>Regular Verbs</a:t>
            </a:r>
          </a:p>
        </p:txBody>
      </p:sp>
      <p:sp>
        <p:nvSpPr>
          <p:cNvPr id="18" name="TextBox 17">
            <a:extLst>
              <a:ext uri="{FF2B5EF4-FFF2-40B4-BE49-F238E27FC236}">
                <a16:creationId xmlns:a16="http://schemas.microsoft.com/office/drawing/2014/main" id="{319141AB-D9F2-C47E-AFAF-A62B58087290}"/>
              </a:ext>
            </a:extLst>
          </p:cNvPr>
          <p:cNvSpPr txBox="1"/>
          <p:nvPr/>
        </p:nvSpPr>
        <p:spPr>
          <a:xfrm>
            <a:off x="275771" y="5008447"/>
            <a:ext cx="11560629" cy="923330"/>
          </a:xfrm>
          <a:prstGeom prst="rect">
            <a:avLst/>
          </a:prstGeom>
          <a:noFill/>
        </p:spPr>
        <p:txBody>
          <a:bodyPr wrap="square" rtlCol="0">
            <a:spAutoFit/>
          </a:bodyPr>
          <a:lstStyle/>
          <a:p>
            <a:pPr lvl="0" algn="ctr">
              <a:defRPr/>
            </a:pPr>
            <a:r>
              <a:rPr lang="en-US" b="1" kern="100" dirty="0">
                <a:latin typeface="+mj-lt"/>
              </a:rPr>
              <a:t>Simple Past – Regular Verbs Presentation  © 2025 by Tiffany Kearns is licensed under CC BY-NC-SA 4.0. </a:t>
            </a:r>
          </a:p>
          <a:p>
            <a:pPr lvl="0" algn="ctr">
              <a:defRPr/>
            </a:pPr>
            <a:r>
              <a:rPr lang="en-US" b="1" kern="100" dirty="0">
                <a:latin typeface="+mj-lt"/>
              </a:rPr>
              <a:t>To view a copy of this license, visit https://creativecommons.org/licenses/by-nc-sa/4.0/</a:t>
            </a:r>
          </a:p>
          <a:p>
            <a:endParaRPr lang="en-CA" dirty="0"/>
          </a:p>
        </p:txBody>
      </p:sp>
      <p:pic>
        <p:nvPicPr>
          <p:cNvPr id="19" name="Picture 18">
            <a:extLst>
              <a:ext uri="{FF2B5EF4-FFF2-40B4-BE49-F238E27FC236}">
                <a16:creationId xmlns:a16="http://schemas.microsoft.com/office/drawing/2014/main" id="{3AF39085-CA22-F56C-853F-7CE14904B6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116882"/>
            <a:ext cx="1219631" cy="426720"/>
          </a:xfrm>
          <a:prstGeom prst="rect">
            <a:avLst/>
          </a:prstGeom>
          <a:noFill/>
          <a:ln>
            <a:noFill/>
          </a:ln>
        </p:spPr>
      </p:pic>
      <p:pic>
        <p:nvPicPr>
          <p:cNvPr id="4" name="Picture 3" descr="A collage of people smiling&#10;&#10;AI-generated content may be incorrect.">
            <a:extLst>
              <a:ext uri="{FF2B5EF4-FFF2-40B4-BE49-F238E27FC236}">
                <a16:creationId xmlns:a16="http://schemas.microsoft.com/office/drawing/2014/main" id="{EC4EBF61-41C2-69AC-F6CE-118776A34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445" y="336782"/>
            <a:ext cx="6520166" cy="36372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a:extLst>
              <a:ext uri="{FF2B5EF4-FFF2-40B4-BE49-F238E27FC236}">
                <a16:creationId xmlns:a16="http://schemas.microsoft.com/office/drawing/2014/main" id="{6CC89799-8428-B36F-8201-F9C6CE56B20B}"/>
              </a:ext>
            </a:extLst>
          </p:cNvPr>
          <p:cNvSpPr txBox="1"/>
          <p:nvPr/>
        </p:nvSpPr>
        <p:spPr>
          <a:xfrm>
            <a:off x="772772" y="1129535"/>
            <a:ext cx="3505313" cy="830997"/>
          </a:xfrm>
          <a:prstGeom prst="rect">
            <a:avLst/>
          </a:prstGeom>
          <a:noFill/>
        </p:spPr>
        <p:txBody>
          <a:bodyPr wrap="square" rtlCol="0">
            <a:spAutoFit/>
          </a:bodyPr>
          <a:lstStyle/>
          <a:p>
            <a:r>
              <a:rPr lang="en-CA" sz="4800" dirty="0"/>
              <a:t>Simple Past</a:t>
            </a:r>
          </a:p>
        </p:txBody>
      </p:sp>
    </p:spTree>
    <p:custDataLst>
      <p:tags r:id="rId1"/>
    </p:custDataLst>
    <p:extLst>
      <p:ext uri="{BB962C8B-B14F-4D97-AF65-F5344CB8AC3E}">
        <p14:creationId xmlns:p14="http://schemas.microsoft.com/office/powerpoint/2010/main" val="2513737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6CF34-34BA-B17D-7C05-5CC2EAC2BC72}"/>
              </a:ext>
            </a:extLst>
          </p:cNvPr>
          <p:cNvSpPr txBox="1"/>
          <p:nvPr/>
        </p:nvSpPr>
        <p:spPr>
          <a:xfrm>
            <a:off x="2743200" y="559241"/>
            <a:ext cx="6459006" cy="646331"/>
          </a:xfrm>
          <a:prstGeom prst="rect">
            <a:avLst/>
          </a:prstGeom>
          <a:noFill/>
        </p:spPr>
        <p:txBody>
          <a:bodyPr wrap="square" rtlCol="0">
            <a:spAutoFit/>
          </a:bodyPr>
          <a:lstStyle/>
          <a:p>
            <a:r>
              <a:rPr lang="en-CA" sz="3600" dirty="0"/>
              <a:t>Simple Past with Regular Verbs</a:t>
            </a:r>
          </a:p>
        </p:txBody>
      </p:sp>
      <p:sp>
        <p:nvSpPr>
          <p:cNvPr id="6" name="TextBox 5">
            <a:extLst>
              <a:ext uri="{FF2B5EF4-FFF2-40B4-BE49-F238E27FC236}">
                <a16:creationId xmlns:a16="http://schemas.microsoft.com/office/drawing/2014/main" id="{ACEEE918-1475-76D6-5FF7-6ADD174320A8}"/>
              </a:ext>
            </a:extLst>
          </p:cNvPr>
          <p:cNvSpPr txBox="1"/>
          <p:nvPr/>
        </p:nvSpPr>
        <p:spPr>
          <a:xfrm>
            <a:off x="1619688" y="1840900"/>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A6159B82-B04C-7660-023E-0B1C11F40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9513" y="1840900"/>
            <a:ext cx="533400" cy="533400"/>
          </a:xfrm>
          <a:prstGeom prst="rect">
            <a:avLst/>
          </a:prstGeom>
        </p:spPr>
      </p:pic>
      <p:sp>
        <p:nvSpPr>
          <p:cNvPr id="9" name="TextBox 8">
            <a:extLst>
              <a:ext uri="{FF2B5EF4-FFF2-40B4-BE49-F238E27FC236}">
                <a16:creationId xmlns:a16="http://schemas.microsoft.com/office/drawing/2014/main" id="{CEFC9926-58BE-CC73-5738-C626B96A2107}"/>
              </a:ext>
            </a:extLst>
          </p:cNvPr>
          <p:cNvSpPr txBox="1"/>
          <p:nvPr/>
        </p:nvSpPr>
        <p:spPr>
          <a:xfrm>
            <a:off x="1573305" y="2715698"/>
            <a:ext cx="1385432" cy="584775"/>
          </a:xfrm>
          <a:prstGeom prst="rect">
            <a:avLst/>
          </a:prstGeom>
          <a:noFill/>
        </p:spPr>
        <p:txBody>
          <a:bodyPr wrap="square" rtlCol="0">
            <a:spAutoFit/>
          </a:bodyPr>
          <a:lstStyle/>
          <a:p>
            <a:r>
              <a:rPr lang="en-CA" sz="3200" dirty="0"/>
              <a:t>Edgar</a:t>
            </a:r>
            <a:r>
              <a:rPr lang="en-CA" dirty="0"/>
              <a:t> </a:t>
            </a:r>
          </a:p>
        </p:txBody>
      </p:sp>
      <p:sp>
        <p:nvSpPr>
          <p:cNvPr id="10" name="TextBox 9">
            <a:extLst>
              <a:ext uri="{FF2B5EF4-FFF2-40B4-BE49-F238E27FC236}">
                <a16:creationId xmlns:a16="http://schemas.microsoft.com/office/drawing/2014/main" id="{80BD681B-B30A-DEEF-D691-93D6A5C6E88D}"/>
              </a:ext>
            </a:extLst>
          </p:cNvPr>
          <p:cNvSpPr txBox="1"/>
          <p:nvPr/>
        </p:nvSpPr>
        <p:spPr>
          <a:xfrm>
            <a:off x="4334436" y="2715698"/>
            <a:ext cx="2210056" cy="584775"/>
          </a:xfrm>
          <a:prstGeom prst="rect">
            <a:avLst/>
          </a:prstGeom>
          <a:noFill/>
        </p:spPr>
        <p:txBody>
          <a:bodyPr wrap="square" rtlCol="0">
            <a:spAutoFit/>
          </a:bodyPr>
          <a:lstStyle/>
          <a:p>
            <a:r>
              <a:rPr lang="en-CA" sz="3200" dirty="0"/>
              <a:t>walked</a:t>
            </a:r>
            <a:r>
              <a:rPr lang="en-CA" dirty="0"/>
              <a:t> </a:t>
            </a:r>
          </a:p>
        </p:txBody>
      </p:sp>
      <p:sp>
        <p:nvSpPr>
          <p:cNvPr id="11" name="TextBox 10">
            <a:extLst>
              <a:ext uri="{FF2B5EF4-FFF2-40B4-BE49-F238E27FC236}">
                <a16:creationId xmlns:a16="http://schemas.microsoft.com/office/drawing/2014/main" id="{A7A7EB4F-9631-AD9A-713E-E5201AFC54E0}"/>
              </a:ext>
            </a:extLst>
          </p:cNvPr>
          <p:cNvSpPr txBox="1"/>
          <p:nvPr/>
        </p:nvSpPr>
        <p:spPr>
          <a:xfrm>
            <a:off x="6921823" y="2665837"/>
            <a:ext cx="4860874" cy="584775"/>
          </a:xfrm>
          <a:prstGeom prst="rect">
            <a:avLst/>
          </a:prstGeom>
          <a:noFill/>
        </p:spPr>
        <p:txBody>
          <a:bodyPr wrap="square" rtlCol="0">
            <a:spAutoFit/>
          </a:bodyPr>
          <a:lstStyle/>
          <a:p>
            <a:r>
              <a:rPr lang="en-CA" sz="3200" dirty="0"/>
              <a:t>to the bus stop yesterday.</a:t>
            </a:r>
            <a:r>
              <a:rPr lang="en-CA" dirty="0"/>
              <a:t> </a:t>
            </a:r>
          </a:p>
        </p:txBody>
      </p:sp>
      <p:sp>
        <p:nvSpPr>
          <p:cNvPr id="18" name="TextBox 17">
            <a:extLst>
              <a:ext uri="{FF2B5EF4-FFF2-40B4-BE49-F238E27FC236}">
                <a16:creationId xmlns:a16="http://schemas.microsoft.com/office/drawing/2014/main" id="{EEAB950B-5F19-5002-2E60-759F1D7025E0}"/>
              </a:ext>
            </a:extLst>
          </p:cNvPr>
          <p:cNvSpPr txBox="1"/>
          <p:nvPr/>
        </p:nvSpPr>
        <p:spPr>
          <a:xfrm>
            <a:off x="2457481" y="5454828"/>
            <a:ext cx="6843274" cy="584775"/>
          </a:xfrm>
          <a:prstGeom prst="rect">
            <a:avLst/>
          </a:prstGeom>
          <a:noFill/>
        </p:spPr>
        <p:txBody>
          <a:bodyPr wrap="square" rtlCol="0">
            <a:spAutoFit/>
          </a:bodyPr>
          <a:lstStyle/>
          <a:p>
            <a:r>
              <a:rPr lang="en-CA" sz="3200" dirty="0"/>
              <a:t>Edgar walks to the bus stop everyday. </a:t>
            </a:r>
            <a:r>
              <a:rPr lang="en-CA" dirty="0"/>
              <a:t> </a:t>
            </a:r>
          </a:p>
        </p:txBody>
      </p:sp>
      <p:sp>
        <p:nvSpPr>
          <p:cNvPr id="2" name="TextBox 1">
            <a:extLst>
              <a:ext uri="{FF2B5EF4-FFF2-40B4-BE49-F238E27FC236}">
                <a16:creationId xmlns:a16="http://schemas.microsoft.com/office/drawing/2014/main" id="{686734D9-F495-E532-CB61-784A1D73F370}"/>
              </a:ext>
            </a:extLst>
          </p:cNvPr>
          <p:cNvSpPr txBox="1"/>
          <p:nvPr/>
        </p:nvSpPr>
        <p:spPr>
          <a:xfrm>
            <a:off x="4377703" y="1812555"/>
            <a:ext cx="3015873" cy="523220"/>
          </a:xfrm>
          <a:prstGeom prst="rect">
            <a:avLst/>
          </a:prstGeom>
          <a:noFill/>
        </p:spPr>
        <p:txBody>
          <a:bodyPr wrap="square" rtlCol="0">
            <a:spAutoFit/>
          </a:bodyPr>
          <a:lstStyle/>
          <a:p>
            <a:r>
              <a:rPr lang="en-CA" sz="2800" i="1" dirty="0"/>
              <a:t>main verb + -ed</a:t>
            </a:r>
          </a:p>
        </p:txBody>
      </p:sp>
      <p:sp>
        <p:nvSpPr>
          <p:cNvPr id="3" name="Rectangle: Rounded Corners 2">
            <a:extLst>
              <a:ext uri="{FF2B5EF4-FFF2-40B4-BE49-F238E27FC236}">
                <a16:creationId xmlns:a16="http://schemas.microsoft.com/office/drawing/2014/main" id="{BC5B0A9D-11F8-5DB6-4C76-94BFEF9E5A9A}"/>
              </a:ext>
            </a:extLst>
          </p:cNvPr>
          <p:cNvSpPr/>
          <p:nvPr/>
        </p:nvSpPr>
        <p:spPr>
          <a:xfrm>
            <a:off x="9645512" y="2653544"/>
            <a:ext cx="1946366" cy="5537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54E4AAD2-A109-31FA-4DA1-D8F247FA16DA}"/>
              </a:ext>
            </a:extLst>
          </p:cNvPr>
          <p:cNvSpPr txBox="1"/>
          <p:nvPr/>
        </p:nvSpPr>
        <p:spPr>
          <a:xfrm>
            <a:off x="156360" y="5270163"/>
            <a:ext cx="1515034" cy="954107"/>
          </a:xfrm>
          <a:prstGeom prst="rect">
            <a:avLst/>
          </a:prstGeom>
          <a:noFill/>
        </p:spPr>
        <p:txBody>
          <a:bodyPr wrap="square" rtlCol="0">
            <a:spAutoFit/>
          </a:bodyPr>
          <a:lstStyle/>
          <a:p>
            <a:r>
              <a:rPr lang="en-CA" sz="2800" i="1" dirty="0"/>
              <a:t>Simple Present</a:t>
            </a:r>
          </a:p>
        </p:txBody>
      </p:sp>
      <p:sp>
        <p:nvSpPr>
          <p:cNvPr id="22" name="TextBox 21">
            <a:extLst>
              <a:ext uri="{FF2B5EF4-FFF2-40B4-BE49-F238E27FC236}">
                <a16:creationId xmlns:a16="http://schemas.microsoft.com/office/drawing/2014/main" id="{4A45BC0B-C730-0B04-69B4-39A91450427C}"/>
              </a:ext>
            </a:extLst>
          </p:cNvPr>
          <p:cNvSpPr txBox="1"/>
          <p:nvPr/>
        </p:nvSpPr>
        <p:spPr>
          <a:xfrm>
            <a:off x="9780239" y="5132744"/>
            <a:ext cx="1515034" cy="954107"/>
          </a:xfrm>
          <a:prstGeom prst="rect">
            <a:avLst/>
          </a:prstGeom>
          <a:noFill/>
        </p:spPr>
        <p:txBody>
          <a:bodyPr wrap="square" rtlCol="0">
            <a:spAutoFit/>
          </a:bodyPr>
          <a:lstStyle/>
          <a:p>
            <a:r>
              <a:rPr lang="en-CA" sz="2800" i="1" dirty="0"/>
              <a:t>Routine or Habit</a:t>
            </a:r>
          </a:p>
        </p:txBody>
      </p:sp>
      <p:pic>
        <p:nvPicPr>
          <p:cNvPr id="23" name="Picture 22">
            <a:extLst>
              <a:ext uri="{FF2B5EF4-FFF2-40B4-BE49-F238E27FC236}">
                <a16:creationId xmlns:a16="http://schemas.microsoft.com/office/drawing/2014/main" id="{20FA8FB6-AC22-3BDD-1271-0842348BAB1F}"/>
              </a:ext>
            </a:extLst>
          </p:cNvPr>
          <p:cNvPicPr>
            <a:picLocks noChangeAspect="1"/>
          </p:cNvPicPr>
          <p:nvPr/>
        </p:nvPicPr>
        <p:blipFill>
          <a:blip r:embed="rId6"/>
          <a:srcRect/>
          <a:stretch/>
        </p:blipFill>
        <p:spPr>
          <a:xfrm>
            <a:off x="4853764" y="3327742"/>
            <a:ext cx="2049956" cy="20499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Rectangle: Rounded Corners 23">
            <a:extLst>
              <a:ext uri="{FF2B5EF4-FFF2-40B4-BE49-F238E27FC236}">
                <a16:creationId xmlns:a16="http://schemas.microsoft.com/office/drawing/2014/main" id="{868F2EC3-9F15-CF46-BAA3-4123CEB82070}"/>
              </a:ext>
            </a:extLst>
          </p:cNvPr>
          <p:cNvSpPr/>
          <p:nvPr/>
        </p:nvSpPr>
        <p:spPr>
          <a:xfrm>
            <a:off x="7333065" y="5454828"/>
            <a:ext cx="1869141" cy="58477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6751605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
                            </p:stCondLst>
                            <p:childTnLst>
                              <p:par>
                                <p:cTn id="48" presetID="32" presetClass="emph" presetSubtype="0" fill="hold" grpId="1" nodeType="afterEffect">
                                  <p:stCondLst>
                                    <p:cond delay="0"/>
                                  </p:stCondLst>
                                  <p:childTnLst>
                                    <p:animRot by="120000">
                                      <p:cBhvr>
                                        <p:cTn id="49" dur="100" fill="hold">
                                          <p:stCondLst>
                                            <p:cond delay="0"/>
                                          </p:stCondLst>
                                        </p:cTn>
                                        <p:tgtEl>
                                          <p:spTgt spid="12"/>
                                        </p:tgtEl>
                                        <p:attrNameLst>
                                          <p:attrName>r</p:attrName>
                                        </p:attrNameLst>
                                      </p:cBhvr>
                                    </p:animRot>
                                    <p:animRot by="-240000">
                                      <p:cBhvr>
                                        <p:cTn id="50" dur="200" fill="hold">
                                          <p:stCondLst>
                                            <p:cond delay="200"/>
                                          </p:stCondLst>
                                        </p:cTn>
                                        <p:tgtEl>
                                          <p:spTgt spid="12"/>
                                        </p:tgtEl>
                                        <p:attrNameLst>
                                          <p:attrName>r</p:attrName>
                                        </p:attrNameLst>
                                      </p:cBhvr>
                                    </p:animRot>
                                    <p:animRot by="240000">
                                      <p:cBhvr>
                                        <p:cTn id="51" dur="200" fill="hold">
                                          <p:stCondLst>
                                            <p:cond delay="400"/>
                                          </p:stCondLst>
                                        </p:cTn>
                                        <p:tgtEl>
                                          <p:spTgt spid="12"/>
                                        </p:tgtEl>
                                        <p:attrNameLst>
                                          <p:attrName>r</p:attrName>
                                        </p:attrNameLst>
                                      </p:cBhvr>
                                    </p:animRot>
                                    <p:animRot by="-240000">
                                      <p:cBhvr>
                                        <p:cTn id="52" dur="200" fill="hold">
                                          <p:stCondLst>
                                            <p:cond delay="600"/>
                                          </p:stCondLst>
                                        </p:cTn>
                                        <p:tgtEl>
                                          <p:spTgt spid="12"/>
                                        </p:tgtEl>
                                        <p:attrNameLst>
                                          <p:attrName>r</p:attrName>
                                        </p:attrNameLst>
                                      </p:cBhvr>
                                    </p:animRot>
                                    <p:animRot by="120000">
                                      <p:cBhvr>
                                        <p:cTn id="53" dur="200" fill="hold">
                                          <p:stCondLst>
                                            <p:cond delay="800"/>
                                          </p:stCondLst>
                                        </p:cTn>
                                        <p:tgtEl>
                                          <p:spTgt spid="12"/>
                                        </p:tgtEl>
                                        <p:attrNameLst>
                                          <p:attrName>r</p:attrName>
                                        </p:attrNameLst>
                                      </p:cBhvr>
                                    </p:animRo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500"/>
                            </p:stCondLst>
                            <p:childTnLst>
                              <p:par>
                                <p:cTn id="69" presetID="32" presetClass="emph" presetSubtype="0" fill="hold" grpId="1" nodeType="afterEffect">
                                  <p:stCondLst>
                                    <p:cond delay="0"/>
                                  </p:stCondLst>
                                  <p:childTnLst>
                                    <p:animRot by="120000">
                                      <p:cBhvr>
                                        <p:cTn id="70" dur="100" fill="hold">
                                          <p:stCondLst>
                                            <p:cond delay="0"/>
                                          </p:stCondLst>
                                        </p:cTn>
                                        <p:tgtEl>
                                          <p:spTgt spid="22"/>
                                        </p:tgtEl>
                                        <p:attrNameLst>
                                          <p:attrName>r</p:attrName>
                                        </p:attrNameLst>
                                      </p:cBhvr>
                                    </p:animRot>
                                    <p:animRot by="-240000">
                                      <p:cBhvr>
                                        <p:cTn id="71" dur="200" fill="hold">
                                          <p:stCondLst>
                                            <p:cond delay="200"/>
                                          </p:stCondLst>
                                        </p:cTn>
                                        <p:tgtEl>
                                          <p:spTgt spid="22"/>
                                        </p:tgtEl>
                                        <p:attrNameLst>
                                          <p:attrName>r</p:attrName>
                                        </p:attrNameLst>
                                      </p:cBhvr>
                                    </p:animRot>
                                    <p:animRot by="240000">
                                      <p:cBhvr>
                                        <p:cTn id="72" dur="200" fill="hold">
                                          <p:stCondLst>
                                            <p:cond delay="400"/>
                                          </p:stCondLst>
                                        </p:cTn>
                                        <p:tgtEl>
                                          <p:spTgt spid="22"/>
                                        </p:tgtEl>
                                        <p:attrNameLst>
                                          <p:attrName>r</p:attrName>
                                        </p:attrNameLst>
                                      </p:cBhvr>
                                    </p:animRot>
                                    <p:animRot by="-240000">
                                      <p:cBhvr>
                                        <p:cTn id="73" dur="200" fill="hold">
                                          <p:stCondLst>
                                            <p:cond delay="600"/>
                                          </p:stCondLst>
                                        </p:cTn>
                                        <p:tgtEl>
                                          <p:spTgt spid="22"/>
                                        </p:tgtEl>
                                        <p:attrNameLst>
                                          <p:attrName>r</p:attrName>
                                        </p:attrNameLst>
                                      </p:cBhvr>
                                    </p:animRot>
                                    <p:animRot by="120000">
                                      <p:cBhvr>
                                        <p:cTn id="74" dur="200" fill="hold">
                                          <p:stCondLst>
                                            <p:cond delay="800"/>
                                          </p:stCondLst>
                                        </p:cTn>
                                        <p:tgtEl>
                                          <p:spTgt spid="22"/>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grpId="1" nodeType="clickEffect">
                                  <p:stCondLst>
                                    <p:cond delay="0"/>
                                  </p:stCondLst>
                                  <p:childTnLst>
                                    <p:animRot by="120000">
                                      <p:cBhvr>
                                        <p:cTn id="78" dur="100" fill="hold">
                                          <p:stCondLst>
                                            <p:cond delay="0"/>
                                          </p:stCondLst>
                                        </p:cTn>
                                        <p:tgtEl>
                                          <p:spTgt spid="3"/>
                                        </p:tgtEl>
                                        <p:attrNameLst>
                                          <p:attrName>r</p:attrName>
                                        </p:attrNameLst>
                                      </p:cBhvr>
                                    </p:animRot>
                                    <p:animRot by="-240000">
                                      <p:cBhvr>
                                        <p:cTn id="79" dur="200" fill="hold">
                                          <p:stCondLst>
                                            <p:cond delay="200"/>
                                          </p:stCondLst>
                                        </p:cTn>
                                        <p:tgtEl>
                                          <p:spTgt spid="3"/>
                                        </p:tgtEl>
                                        <p:attrNameLst>
                                          <p:attrName>r</p:attrName>
                                        </p:attrNameLst>
                                      </p:cBhvr>
                                    </p:animRot>
                                    <p:animRot by="240000">
                                      <p:cBhvr>
                                        <p:cTn id="80" dur="200" fill="hold">
                                          <p:stCondLst>
                                            <p:cond delay="400"/>
                                          </p:stCondLst>
                                        </p:cTn>
                                        <p:tgtEl>
                                          <p:spTgt spid="3"/>
                                        </p:tgtEl>
                                        <p:attrNameLst>
                                          <p:attrName>r</p:attrName>
                                        </p:attrNameLst>
                                      </p:cBhvr>
                                    </p:animRot>
                                    <p:animRot by="-240000">
                                      <p:cBhvr>
                                        <p:cTn id="81" dur="200" fill="hold">
                                          <p:stCondLst>
                                            <p:cond delay="600"/>
                                          </p:stCondLst>
                                        </p:cTn>
                                        <p:tgtEl>
                                          <p:spTgt spid="3"/>
                                        </p:tgtEl>
                                        <p:attrNameLst>
                                          <p:attrName>r</p:attrName>
                                        </p:attrNameLst>
                                      </p:cBhvr>
                                    </p:animRot>
                                    <p:animRot by="120000">
                                      <p:cBhvr>
                                        <p:cTn id="8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18" grpId="0"/>
      <p:bldP spid="2" grpId="0"/>
      <p:bldP spid="3" grpId="0" animBg="1"/>
      <p:bldP spid="3" grpId="1" animBg="1"/>
      <p:bldP spid="12" grpId="0"/>
      <p:bldP spid="12" grpId="1"/>
      <p:bldP spid="22" grpId="0"/>
      <p:bldP spid="22" grpId="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person using a computer&#10;&#10;AI-generated content may be incorrect.">
            <a:extLst>
              <a:ext uri="{FF2B5EF4-FFF2-40B4-BE49-F238E27FC236}">
                <a16:creationId xmlns:a16="http://schemas.microsoft.com/office/drawing/2014/main" id="{39FCDE85-3610-707A-DFC6-9F41C2C49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716" y="1402803"/>
            <a:ext cx="2885756" cy="2996747"/>
          </a:xfrm>
          <a:prstGeom prst="rect">
            <a:avLst/>
          </a:prstGeom>
        </p:spPr>
      </p:pic>
      <p:sp>
        <p:nvSpPr>
          <p:cNvPr id="7" name="TextBox 6">
            <a:extLst>
              <a:ext uri="{FF2B5EF4-FFF2-40B4-BE49-F238E27FC236}">
                <a16:creationId xmlns:a16="http://schemas.microsoft.com/office/drawing/2014/main" id="{18F0EC1A-EE10-B553-F186-8DEDD04C13E6}"/>
              </a:ext>
            </a:extLst>
          </p:cNvPr>
          <p:cNvSpPr txBox="1"/>
          <p:nvPr/>
        </p:nvSpPr>
        <p:spPr>
          <a:xfrm>
            <a:off x="1709629" y="694152"/>
            <a:ext cx="1515034" cy="523220"/>
          </a:xfrm>
          <a:prstGeom prst="rect">
            <a:avLst/>
          </a:prstGeom>
          <a:noFill/>
        </p:spPr>
        <p:txBody>
          <a:bodyPr wrap="square" rtlCol="0">
            <a:spAutoFit/>
          </a:bodyPr>
          <a:lstStyle/>
          <a:p>
            <a:r>
              <a:rPr lang="en-CA" sz="2800" i="1" dirty="0"/>
              <a:t>work</a:t>
            </a:r>
          </a:p>
        </p:txBody>
      </p:sp>
      <p:sp>
        <p:nvSpPr>
          <p:cNvPr id="8" name="TextBox 7">
            <a:extLst>
              <a:ext uri="{FF2B5EF4-FFF2-40B4-BE49-F238E27FC236}">
                <a16:creationId xmlns:a16="http://schemas.microsoft.com/office/drawing/2014/main" id="{35D71611-20C4-6D03-AE23-F61B2998E7B2}"/>
              </a:ext>
            </a:extLst>
          </p:cNvPr>
          <p:cNvSpPr txBox="1"/>
          <p:nvPr/>
        </p:nvSpPr>
        <p:spPr>
          <a:xfrm>
            <a:off x="966715" y="4584981"/>
            <a:ext cx="2630923" cy="1569660"/>
          </a:xfrm>
          <a:prstGeom prst="rect">
            <a:avLst/>
          </a:prstGeom>
          <a:noFill/>
        </p:spPr>
        <p:txBody>
          <a:bodyPr wrap="square" rtlCol="0">
            <a:spAutoFit/>
          </a:bodyPr>
          <a:lstStyle/>
          <a:p>
            <a:r>
              <a:rPr lang="en-CA" sz="3200" dirty="0"/>
              <a:t>She worked late last night. </a:t>
            </a:r>
            <a:r>
              <a:rPr lang="en-CA" dirty="0"/>
              <a:t> </a:t>
            </a:r>
          </a:p>
        </p:txBody>
      </p:sp>
      <p:pic>
        <p:nvPicPr>
          <p:cNvPr id="10" name="Picture 9" descr="Cartoon of kids playing football&#10;&#10;AI-generated content may be incorrect.">
            <a:extLst>
              <a:ext uri="{FF2B5EF4-FFF2-40B4-BE49-F238E27FC236}">
                <a16:creationId xmlns:a16="http://schemas.microsoft.com/office/drawing/2014/main" id="{B968BC92-BA5E-874F-2887-5B95869A5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834" y="1402803"/>
            <a:ext cx="2142274" cy="3022661"/>
          </a:xfrm>
          <a:prstGeom prst="rect">
            <a:avLst/>
          </a:prstGeom>
        </p:spPr>
      </p:pic>
      <p:sp>
        <p:nvSpPr>
          <p:cNvPr id="11" name="TextBox 10">
            <a:extLst>
              <a:ext uri="{FF2B5EF4-FFF2-40B4-BE49-F238E27FC236}">
                <a16:creationId xmlns:a16="http://schemas.microsoft.com/office/drawing/2014/main" id="{E3C3F490-66D0-A24E-E7D9-2E98A349622A}"/>
              </a:ext>
            </a:extLst>
          </p:cNvPr>
          <p:cNvSpPr txBox="1"/>
          <p:nvPr/>
        </p:nvSpPr>
        <p:spPr>
          <a:xfrm>
            <a:off x="5338483" y="694152"/>
            <a:ext cx="1515034" cy="523220"/>
          </a:xfrm>
          <a:prstGeom prst="rect">
            <a:avLst/>
          </a:prstGeom>
          <a:noFill/>
        </p:spPr>
        <p:txBody>
          <a:bodyPr wrap="square" rtlCol="0">
            <a:spAutoFit/>
          </a:bodyPr>
          <a:lstStyle/>
          <a:p>
            <a:r>
              <a:rPr lang="en-CA" sz="2800" i="1" dirty="0"/>
              <a:t>play</a:t>
            </a:r>
          </a:p>
        </p:txBody>
      </p:sp>
      <p:sp>
        <p:nvSpPr>
          <p:cNvPr id="12" name="TextBox 11">
            <a:extLst>
              <a:ext uri="{FF2B5EF4-FFF2-40B4-BE49-F238E27FC236}">
                <a16:creationId xmlns:a16="http://schemas.microsoft.com/office/drawing/2014/main" id="{76909832-4FF1-A543-5D3E-CDD645F763EB}"/>
              </a:ext>
            </a:extLst>
          </p:cNvPr>
          <p:cNvSpPr txBox="1"/>
          <p:nvPr/>
        </p:nvSpPr>
        <p:spPr>
          <a:xfrm>
            <a:off x="4956597" y="4662723"/>
            <a:ext cx="2630923" cy="1569660"/>
          </a:xfrm>
          <a:prstGeom prst="rect">
            <a:avLst/>
          </a:prstGeom>
          <a:noFill/>
        </p:spPr>
        <p:txBody>
          <a:bodyPr wrap="square" rtlCol="0">
            <a:spAutoFit/>
          </a:bodyPr>
          <a:lstStyle/>
          <a:p>
            <a:r>
              <a:rPr lang="en-CA" sz="3200" dirty="0"/>
              <a:t>They played soccer after school. </a:t>
            </a:r>
            <a:r>
              <a:rPr lang="en-CA" dirty="0"/>
              <a:t> </a:t>
            </a:r>
          </a:p>
        </p:txBody>
      </p:sp>
      <p:pic>
        <p:nvPicPr>
          <p:cNvPr id="16" name="Picture 15" descr="A cartoon of two people eating popcorn&#10;&#10;AI-generated content may be incorrect.">
            <a:extLst>
              <a:ext uri="{FF2B5EF4-FFF2-40B4-BE49-F238E27FC236}">
                <a16:creationId xmlns:a16="http://schemas.microsoft.com/office/drawing/2014/main" id="{94C41CB1-61B4-836A-8FBA-F46173BEA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6254" y="1402803"/>
            <a:ext cx="2502226" cy="2935512"/>
          </a:xfrm>
          <a:prstGeom prst="rect">
            <a:avLst/>
          </a:prstGeom>
        </p:spPr>
      </p:pic>
      <p:sp>
        <p:nvSpPr>
          <p:cNvPr id="17" name="TextBox 16">
            <a:extLst>
              <a:ext uri="{FF2B5EF4-FFF2-40B4-BE49-F238E27FC236}">
                <a16:creationId xmlns:a16="http://schemas.microsoft.com/office/drawing/2014/main" id="{7B293923-D132-D2E4-13DC-42E76F25A7FE}"/>
              </a:ext>
            </a:extLst>
          </p:cNvPr>
          <p:cNvSpPr txBox="1"/>
          <p:nvPr/>
        </p:nvSpPr>
        <p:spPr>
          <a:xfrm>
            <a:off x="8776192" y="694152"/>
            <a:ext cx="1515034" cy="523220"/>
          </a:xfrm>
          <a:prstGeom prst="rect">
            <a:avLst/>
          </a:prstGeom>
          <a:noFill/>
        </p:spPr>
        <p:txBody>
          <a:bodyPr wrap="square" rtlCol="0">
            <a:spAutoFit/>
          </a:bodyPr>
          <a:lstStyle/>
          <a:p>
            <a:r>
              <a:rPr lang="en-CA" sz="2800" i="1" dirty="0"/>
              <a:t>watch</a:t>
            </a:r>
          </a:p>
        </p:txBody>
      </p:sp>
      <p:sp>
        <p:nvSpPr>
          <p:cNvPr id="18" name="TextBox 17">
            <a:extLst>
              <a:ext uri="{FF2B5EF4-FFF2-40B4-BE49-F238E27FC236}">
                <a16:creationId xmlns:a16="http://schemas.microsoft.com/office/drawing/2014/main" id="{BFAF5D69-0D3E-07D5-8E9B-6B736DDA08BE}"/>
              </a:ext>
            </a:extLst>
          </p:cNvPr>
          <p:cNvSpPr txBox="1"/>
          <p:nvPr/>
        </p:nvSpPr>
        <p:spPr>
          <a:xfrm>
            <a:off x="8218247" y="4584981"/>
            <a:ext cx="2630923" cy="1569660"/>
          </a:xfrm>
          <a:prstGeom prst="rect">
            <a:avLst/>
          </a:prstGeom>
          <a:noFill/>
        </p:spPr>
        <p:txBody>
          <a:bodyPr wrap="square" rtlCol="0">
            <a:spAutoFit/>
          </a:bodyPr>
          <a:lstStyle/>
          <a:p>
            <a:r>
              <a:rPr lang="en-CA" sz="3200" dirty="0"/>
              <a:t>They watched a movie together. </a:t>
            </a:r>
            <a:r>
              <a:rPr lang="en-CA" dirty="0"/>
              <a:t> </a:t>
            </a:r>
          </a:p>
        </p:txBody>
      </p:sp>
      <p:sp>
        <p:nvSpPr>
          <p:cNvPr id="19" name="Rectangle: Rounded Corners 18">
            <a:extLst>
              <a:ext uri="{FF2B5EF4-FFF2-40B4-BE49-F238E27FC236}">
                <a16:creationId xmlns:a16="http://schemas.microsoft.com/office/drawing/2014/main" id="{A307E579-62E3-D15D-619E-5A8DC9CC64B6}"/>
              </a:ext>
            </a:extLst>
          </p:cNvPr>
          <p:cNvSpPr/>
          <p:nvPr/>
        </p:nvSpPr>
        <p:spPr>
          <a:xfrm>
            <a:off x="1757036" y="4662723"/>
            <a:ext cx="1467628"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26CD087F-9FFD-B1EA-1E3A-148B0BAE7ADC}"/>
              </a:ext>
            </a:extLst>
          </p:cNvPr>
          <p:cNvSpPr/>
          <p:nvPr/>
        </p:nvSpPr>
        <p:spPr>
          <a:xfrm>
            <a:off x="5878462" y="4748862"/>
            <a:ext cx="1377103"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AF56CF0F-CBCC-1EA5-C02D-7A621DEF07B5}"/>
              </a:ext>
            </a:extLst>
          </p:cNvPr>
          <p:cNvSpPr/>
          <p:nvPr/>
        </p:nvSpPr>
        <p:spPr>
          <a:xfrm>
            <a:off x="9204758" y="4662722"/>
            <a:ext cx="1549381"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8068988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7" grpId="0"/>
      <p:bldP spid="18" grpId="0"/>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B2EFB-4B5E-6F7A-A917-998BB770ABF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7412627-0581-FC76-5594-EEF5879AE1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84518" y="1402803"/>
            <a:ext cx="2250152" cy="2996747"/>
          </a:xfrm>
          <a:prstGeom prst="rect">
            <a:avLst/>
          </a:prstGeom>
        </p:spPr>
      </p:pic>
      <p:sp>
        <p:nvSpPr>
          <p:cNvPr id="7" name="TextBox 6">
            <a:extLst>
              <a:ext uri="{FF2B5EF4-FFF2-40B4-BE49-F238E27FC236}">
                <a16:creationId xmlns:a16="http://schemas.microsoft.com/office/drawing/2014/main" id="{8F083C15-C8A4-5061-0F69-5A486F510FCA}"/>
              </a:ext>
            </a:extLst>
          </p:cNvPr>
          <p:cNvSpPr txBox="1"/>
          <p:nvPr/>
        </p:nvSpPr>
        <p:spPr>
          <a:xfrm>
            <a:off x="1709629" y="694152"/>
            <a:ext cx="1515034" cy="523220"/>
          </a:xfrm>
          <a:prstGeom prst="rect">
            <a:avLst/>
          </a:prstGeom>
          <a:noFill/>
        </p:spPr>
        <p:txBody>
          <a:bodyPr wrap="square" rtlCol="0">
            <a:spAutoFit/>
          </a:bodyPr>
          <a:lstStyle/>
          <a:p>
            <a:r>
              <a:rPr lang="en-CA" sz="2800" i="1" dirty="0"/>
              <a:t>call</a:t>
            </a:r>
          </a:p>
        </p:txBody>
      </p:sp>
      <p:sp>
        <p:nvSpPr>
          <p:cNvPr id="8" name="TextBox 7">
            <a:extLst>
              <a:ext uri="{FF2B5EF4-FFF2-40B4-BE49-F238E27FC236}">
                <a16:creationId xmlns:a16="http://schemas.microsoft.com/office/drawing/2014/main" id="{D65B4B61-610C-1D23-E929-09FE1D40FA05}"/>
              </a:ext>
            </a:extLst>
          </p:cNvPr>
          <p:cNvSpPr txBox="1"/>
          <p:nvPr/>
        </p:nvSpPr>
        <p:spPr>
          <a:xfrm>
            <a:off x="966715" y="4584981"/>
            <a:ext cx="2630923" cy="1569660"/>
          </a:xfrm>
          <a:prstGeom prst="rect">
            <a:avLst/>
          </a:prstGeom>
          <a:noFill/>
        </p:spPr>
        <p:txBody>
          <a:bodyPr wrap="square" rtlCol="0">
            <a:spAutoFit/>
          </a:bodyPr>
          <a:lstStyle/>
          <a:p>
            <a:r>
              <a:rPr lang="en-CA" sz="3200" dirty="0"/>
              <a:t>He called his friend last week. </a:t>
            </a:r>
            <a:r>
              <a:rPr lang="en-CA" dirty="0"/>
              <a:t> </a:t>
            </a:r>
          </a:p>
        </p:txBody>
      </p:sp>
      <p:pic>
        <p:nvPicPr>
          <p:cNvPr id="10" name="Picture 9">
            <a:extLst>
              <a:ext uri="{FF2B5EF4-FFF2-40B4-BE49-F238E27FC236}">
                <a16:creationId xmlns:a16="http://schemas.microsoft.com/office/drawing/2014/main" id="{7F655B63-C436-7271-1110-E074E798F8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3834" y="1487552"/>
            <a:ext cx="2142274" cy="2853162"/>
          </a:xfrm>
          <a:prstGeom prst="rect">
            <a:avLst/>
          </a:prstGeom>
        </p:spPr>
      </p:pic>
      <p:sp>
        <p:nvSpPr>
          <p:cNvPr id="11" name="TextBox 10">
            <a:extLst>
              <a:ext uri="{FF2B5EF4-FFF2-40B4-BE49-F238E27FC236}">
                <a16:creationId xmlns:a16="http://schemas.microsoft.com/office/drawing/2014/main" id="{31A52F39-41A3-6062-FB88-A8294D1E22DD}"/>
              </a:ext>
            </a:extLst>
          </p:cNvPr>
          <p:cNvSpPr txBox="1"/>
          <p:nvPr/>
        </p:nvSpPr>
        <p:spPr>
          <a:xfrm>
            <a:off x="5338483" y="694152"/>
            <a:ext cx="1515034" cy="523220"/>
          </a:xfrm>
          <a:prstGeom prst="rect">
            <a:avLst/>
          </a:prstGeom>
          <a:noFill/>
        </p:spPr>
        <p:txBody>
          <a:bodyPr wrap="square" rtlCol="0">
            <a:spAutoFit/>
          </a:bodyPr>
          <a:lstStyle/>
          <a:p>
            <a:r>
              <a:rPr lang="en-CA" sz="2800" i="1" dirty="0"/>
              <a:t>talk</a:t>
            </a:r>
          </a:p>
        </p:txBody>
      </p:sp>
      <p:sp>
        <p:nvSpPr>
          <p:cNvPr id="12" name="TextBox 11">
            <a:extLst>
              <a:ext uri="{FF2B5EF4-FFF2-40B4-BE49-F238E27FC236}">
                <a16:creationId xmlns:a16="http://schemas.microsoft.com/office/drawing/2014/main" id="{D9C7B31D-733C-E563-8A36-B988668D7825}"/>
              </a:ext>
            </a:extLst>
          </p:cNvPr>
          <p:cNvSpPr txBox="1"/>
          <p:nvPr/>
        </p:nvSpPr>
        <p:spPr>
          <a:xfrm>
            <a:off x="4956597" y="4662723"/>
            <a:ext cx="2630923" cy="1569660"/>
          </a:xfrm>
          <a:prstGeom prst="rect">
            <a:avLst/>
          </a:prstGeom>
          <a:noFill/>
        </p:spPr>
        <p:txBody>
          <a:bodyPr wrap="square" rtlCol="0">
            <a:spAutoFit/>
          </a:bodyPr>
          <a:lstStyle/>
          <a:p>
            <a:r>
              <a:rPr lang="en-CA" sz="3200" dirty="0"/>
              <a:t>She talked about her vacation. </a:t>
            </a:r>
            <a:r>
              <a:rPr lang="en-CA" dirty="0"/>
              <a:t> </a:t>
            </a:r>
          </a:p>
        </p:txBody>
      </p:sp>
      <p:pic>
        <p:nvPicPr>
          <p:cNvPr id="16" name="Picture 15">
            <a:extLst>
              <a:ext uri="{FF2B5EF4-FFF2-40B4-BE49-F238E27FC236}">
                <a16:creationId xmlns:a16="http://schemas.microsoft.com/office/drawing/2014/main" id="{B6609745-1166-B730-36B2-BC0D763F2AD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70104" y="1402803"/>
            <a:ext cx="2354525" cy="2935512"/>
          </a:xfrm>
          <a:prstGeom prst="rect">
            <a:avLst/>
          </a:prstGeom>
        </p:spPr>
      </p:pic>
      <p:sp>
        <p:nvSpPr>
          <p:cNvPr id="17" name="TextBox 16">
            <a:extLst>
              <a:ext uri="{FF2B5EF4-FFF2-40B4-BE49-F238E27FC236}">
                <a16:creationId xmlns:a16="http://schemas.microsoft.com/office/drawing/2014/main" id="{316E686B-02A3-15E1-77AB-0D68DFFB3DB5}"/>
              </a:ext>
            </a:extLst>
          </p:cNvPr>
          <p:cNvSpPr txBox="1"/>
          <p:nvPr/>
        </p:nvSpPr>
        <p:spPr>
          <a:xfrm>
            <a:off x="8776192" y="694152"/>
            <a:ext cx="1515034" cy="523220"/>
          </a:xfrm>
          <a:prstGeom prst="rect">
            <a:avLst/>
          </a:prstGeom>
          <a:noFill/>
        </p:spPr>
        <p:txBody>
          <a:bodyPr wrap="square" rtlCol="0">
            <a:spAutoFit/>
          </a:bodyPr>
          <a:lstStyle/>
          <a:p>
            <a:r>
              <a:rPr lang="en-CA" sz="2800" i="1" dirty="0"/>
              <a:t>live</a:t>
            </a:r>
          </a:p>
        </p:txBody>
      </p:sp>
      <p:sp>
        <p:nvSpPr>
          <p:cNvPr id="18" name="TextBox 17">
            <a:extLst>
              <a:ext uri="{FF2B5EF4-FFF2-40B4-BE49-F238E27FC236}">
                <a16:creationId xmlns:a16="http://schemas.microsoft.com/office/drawing/2014/main" id="{E67FE713-5BD1-654C-9D9F-14787A6AB066}"/>
              </a:ext>
            </a:extLst>
          </p:cNvPr>
          <p:cNvSpPr txBox="1"/>
          <p:nvPr/>
        </p:nvSpPr>
        <p:spPr>
          <a:xfrm>
            <a:off x="8218247" y="4584981"/>
            <a:ext cx="2630923" cy="1569660"/>
          </a:xfrm>
          <a:prstGeom prst="rect">
            <a:avLst/>
          </a:prstGeom>
          <a:noFill/>
        </p:spPr>
        <p:txBody>
          <a:bodyPr wrap="square" rtlCol="0">
            <a:spAutoFit/>
          </a:bodyPr>
          <a:lstStyle/>
          <a:p>
            <a:r>
              <a:rPr lang="en-CA" sz="3200" dirty="0"/>
              <a:t>They lived in Canada for five years. </a:t>
            </a:r>
            <a:r>
              <a:rPr lang="en-CA" dirty="0"/>
              <a:t> </a:t>
            </a:r>
          </a:p>
        </p:txBody>
      </p:sp>
      <p:sp>
        <p:nvSpPr>
          <p:cNvPr id="19" name="Rectangle: Rounded Corners 18">
            <a:extLst>
              <a:ext uri="{FF2B5EF4-FFF2-40B4-BE49-F238E27FC236}">
                <a16:creationId xmlns:a16="http://schemas.microsoft.com/office/drawing/2014/main" id="{2FBBCF96-F24A-B011-D68A-B38D0970266C}"/>
              </a:ext>
            </a:extLst>
          </p:cNvPr>
          <p:cNvSpPr/>
          <p:nvPr/>
        </p:nvSpPr>
        <p:spPr>
          <a:xfrm>
            <a:off x="1562174" y="4662722"/>
            <a:ext cx="1228091"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6FC76507-5D8B-67EA-726B-33F1F77687F1}"/>
              </a:ext>
            </a:extLst>
          </p:cNvPr>
          <p:cNvSpPr/>
          <p:nvPr/>
        </p:nvSpPr>
        <p:spPr>
          <a:xfrm>
            <a:off x="5743992" y="4742139"/>
            <a:ext cx="1241756"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0FE65C81-CBB4-DB10-8E82-418870A7DDB8}"/>
              </a:ext>
            </a:extLst>
          </p:cNvPr>
          <p:cNvSpPr/>
          <p:nvPr/>
        </p:nvSpPr>
        <p:spPr>
          <a:xfrm>
            <a:off x="9157694" y="4662722"/>
            <a:ext cx="887260"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529591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7" grpId="0"/>
      <p:bldP spid="18" grpId="0"/>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631EE-86DB-74D3-1F70-87DEDAAF669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7F22128-34BD-E5FD-02C3-DA37C31637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84518" y="1404516"/>
            <a:ext cx="2250152" cy="2993321"/>
          </a:xfrm>
          <a:prstGeom prst="rect">
            <a:avLst/>
          </a:prstGeom>
        </p:spPr>
      </p:pic>
      <p:sp>
        <p:nvSpPr>
          <p:cNvPr id="7" name="TextBox 6">
            <a:extLst>
              <a:ext uri="{FF2B5EF4-FFF2-40B4-BE49-F238E27FC236}">
                <a16:creationId xmlns:a16="http://schemas.microsoft.com/office/drawing/2014/main" id="{CC8484A6-26F6-4B1F-6DA3-2FC137F055F9}"/>
              </a:ext>
            </a:extLst>
          </p:cNvPr>
          <p:cNvSpPr txBox="1"/>
          <p:nvPr/>
        </p:nvSpPr>
        <p:spPr>
          <a:xfrm>
            <a:off x="1709629" y="694152"/>
            <a:ext cx="1515034" cy="523220"/>
          </a:xfrm>
          <a:prstGeom prst="rect">
            <a:avLst/>
          </a:prstGeom>
          <a:noFill/>
        </p:spPr>
        <p:txBody>
          <a:bodyPr wrap="square" rtlCol="0">
            <a:spAutoFit/>
          </a:bodyPr>
          <a:lstStyle/>
          <a:p>
            <a:r>
              <a:rPr lang="en-CA" sz="2800" i="1" dirty="0"/>
              <a:t>like</a:t>
            </a:r>
          </a:p>
        </p:txBody>
      </p:sp>
      <p:sp>
        <p:nvSpPr>
          <p:cNvPr id="8" name="TextBox 7">
            <a:extLst>
              <a:ext uri="{FF2B5EF4-FFF2-40B4-BE49-F238E27FC236}">
                <a16:creationId xmlns:a16="http://schemas.microsoft.com/office/drawing/2014/main" id="{B487F3D9-1894-A8A9-E5C9-DA4B5D1521CA}"/>
              </a:ext>
            </a:extLst>
          </p:cNvPr>
          <p:cNvSpPr txBox="1"/>
          <p:nvPr/>
        </p:nvSpPr>
        <p:spPr>
          <a:xfrm>
            <a:off x="966715" y="4584981"/>
            <a:ext cx="2630923" cy="1077218"/>
          </a:xfrm>
          <a:prstGeom prst="rect">
            <a:avLst/>
          </a:prstGeom>
          <a:noFill/>
        </p:spPr>
        <p:txBody>
          <a:bodyPr wrap="square" rtlCol="0">
            <a:spAutoFit/>
          </a:bodyPr>
          <a:lstStyle/>
          <a:p>
            <a:r>
              <a:rPr lang="en-CA" sz="3200" dirty="0"/>
              <a:t>He liked the cake. </a:t>
            </a:r>
            <a:r>
              <a:rPr lang="en-CA" dirty="0"/>
              <a:t> </a:t>
            </a:r>
          </a:p>
        </p:txBody>
      </p:sp>
      <p:pic>
        <p:nvPicPr>
          <p:cNvPr id="10" name="Picture 9">
            <a:extLst>
              <a:ext uri="{FF2B5EF4-FFF2-40B4-BE49-F238E27FC236}">
                <a16:creationId xmlns:a16="http://schemas.microsoft.com/office/drawing/2014/main" id="{39217EA4-699D-1B83-F0BF-BFEBD3AD50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3834" y="1554255"/>
            <a:ext cx="2142274" cy="2719756"/>
          </a:xfrm>
          <a:prstGeom prst="rect">
            <a:avLst/>
          </a:prstGeom>
        </p:spPr>
      </p:pic>
      <p:sp>
        <p:nvSpPr>
          <p:cNvPr id="11" name="TextBox 10">
            <a:extLst>
              <a:ext uri="{FF2B5EF4-FFF2-40B4-BE49-F238E27FC236}">
                <a16:creationId xmlns:a16="http://schemas.microsoft.com/office/drawing/2014/main" id="{28B83799-1291-A324-ED38-1454A06EF66E}"/>
              </a:ext>
            </a:extLst>
          </p:cNvPr>
          <p:cNvSpPr txBox="1"/>
          <p:nvPr/>
        </p:nvSpPr>
        <p:spPr>
          <a:xfrm>
            <a:off x="5338483" y="694152"/>
            <a:ext cx="1515034" cy="523220"/>
          </a:xfrm>
          <a:prstGeom prst="rect">
            <a:avLst/>
          </a:prstGeom>
          <a:noFill/>
        </p:spPr>
        <p:txBody>
          <a:bodyPr wrap="square" rtlCol="0">
            <a:spAutoFit/>
          </a:bodyPr>
          <a:lstStyle/>
          <a:p>
            <a:r>
              <a:rPr lang="en-CA" sz="2800" i="1" dirty="0"/>
              <a:t>open</a:t>
            </a:r>
          </a:p>
        </p:txBody>
      </p:sp>
      <p:sp>
        <p:nvSpPr>
          <p:cNvPr id="12" name="TextBox 11">
            <a:extLst>
              <a:ext uri="{FF2B5EF4-FFF2-40B4-BE49-F238E27FC236}">
                <a16:creationId xmlns:a16="http://schemas.microsoft.com/office/drawing/2014/main" id="{1A0B1986-4AE8-E49E-A64B-CA03FEF302A0}"/>
              </a:ext>
            </a:extLst>
          </p:cNvPr>
          <p:cNvSpPr txBox="1"/>
          <p:nvPr/>
        </p:nvSpPr>
        <p:spPr>
          <a:xfrm>
            <a:off x="4956597" y="4662723"/>
            <a:ext cx="2630923" cy="1077218"/>
          </a:xfrm>
          <a:prstGeom prst="rect">
            <a:avLst/>
          </a:prstGeom>
          <a:noFill/>
        </p:spPr>
        <p:txBody>
          <a:bodyPr wrap="square" rtlCol="0">
            <a:spAutoFit/>
          </a:bodyPr>
          <a:lstStyle/>
          <a:p>
            <a:r>
              <a:rPr lang="en-CA" sz="3200" dirty="0"/>
              <a:t>I opened the window. </a:t>
            </a:r>
            <a:r>
              <a:rPr lang="en-CA" dirty="0"/>
              <a:t> </a:t>
            </a:r>
          </a:p>
        </p:txBody>
      </p:sp>
      <p:pic>
        <p:nvPicPr>
          <p:cNvPr id="16" name="Picture 15">
            <a:extLst>
              <a:ext uri="{FF2B5EF4-FFF2-40B4-BE49-F238E27FC236}">
                <a16:creationId xmlns:a16="http://schemas.microsoft.com/office/drawing/2014/main" id="{794014A8-0B62-DFBF-52F2-8BBC440837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99571" y="1402803"/>
            <a:ext cx="2295591" cy="2935512"/>
          </a:xfrm>
          <a:prstGeom prst="rect">
            <a:avLst/>
          </a:prstGeom>
        </p:spPr>
      </p:pic>
      <p:sp>
        <p:nvSpPr>
          <p:cNvPr id="17" name="TextBox 16">
            <a:extLst>
              <a:ext uri="{FF2B5EF4-FFF2-40B4-BE49-F238E27FC236}">
                <a16:creationId xmlns:a16="http://schemas.microsoft.com/office/drawing/2014/main" id="{82C62DB7-FF0D-F4C4-3891-A91E4387ACFC}"/>
              </a:ext>
            </a:extLst>
          </p:cNvPr>
          <p:cNvSpPr txBox="1"/>
          <p:nvPr/>
        </p:nvSpPr>
        <p:spPr>
          <a:xfrm>
            <a:off x="8776192" y="694152"/>
            <a:ext cx="1515034" cy="523220"/>
          </a:xfrm>
          <a:prstGeom prst="rect">
            <a:avLst/>
          </a:prstGeom>
          <a:noFill/>
        </p:spPr>
        <p:txBody>
          <a:bodyPr wrap="square" rtlCol="0">
            <a:spAutoFit/>
          </a:bodyPr>
          <a:lstStyle/>
          <a:p>
            <a:r>
              <a:rPr lang="en-CA" sz="2800" i="1" dirty="0"/>
              <a:t>clean</a:t>
            </a:r>
          </a:p>
        </p:txBody>
      </p:sp>
      <p:sp>
        <p:nvSpPr>
          <p:cNvPr id="18" name="TextBox 17">
            <a:extLst>
              <a:ext uri="{FF2B5EF4-FFF2-40B4-BE49-F238E27FC236}">
                <a16:creationId xmlns:a16="http://schemas.microsoft.com/office/drawing/2014/main" id="{02F860BC-124D-5584-E35B-69019C1B8F38}"/>
              </a:ext>
            </a:extLst>
          </p:cNvPr>
          <p:cNvSpPr txBox="1"/>
          <p:nvPr/>
        </p:nvSpPr>
        <p:spPr>
          <a:xfrm>
            <a:off x="8218247" y="4584981"/>
            <a:ext cx="2630923" cy="1569660"/>
          </a:xfrm>
          <a:prstGeom prst="rect">
            <a:avLst/>
          </a:prstGeom>
          <a:noFill/>
        </p:spPr>
        <p:txBody>
          <a:bodyPr wrap="square" rtlCol="0">
            <a:spAutoFit/>
          </a:bodyPr>
          <a:lstStyle/>
          <a:p>
            <a:r>
              <a:rPr lang="en-CA" sz="3200" dirty="0"/>
              <a:t>We cleaned the house last Saturday. </a:t>
            </a:r>
            <a:r>
              <a:rPr lang="en-CA" dirty="0"/>
              <a:t> </a:t>
            </a:r>
          </a:p>
        </p:txBody>
      </p:sp>
      <p:sp>
        <p:nvSpPr>
          <p:cNvPr id="19" name="Rectangle: Rounded Corners 18">
            <a:extLst>
              <a:ext uri="{FF2B5EF4-FFF2-40B4-BE49-F238E27FC236}">
                <a16:creationId xmlns:a16="http://schemas.microsoft.com/office/drawing/2014/main" id="{204DF9B4-2A2F-3A3D-7D8E-77728624DE84}"/>
              </a:ext>
            </a:extLst>
          </p:cNvPr>
          <p:cNvSpPr/>
          <p:nvPr/>
        </p:nvSpPr>
        <p:spPr>
          <a:xfrm>
            <a:off x="1562175" y="4662722"/>
            <a:ext cx="945702"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0EA43251-B92A-DAFB-CEC6-9CB8FF6E76D2}"/>
              </a:ext>
            </a:extLst>
          </p:cNvPr>
          <p:cNvSpPr/>
          <p:nvPr/>
        </p:nvSpPr>
        <p:spPr>
          <a:xfrm>
            <a:off x="5192662" y="4717289"/>
            <a:ext cx="1403119"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2B8FD696-1CF4-4D8A-2BF7-7B294CC62C97}"/>
              </a:ext>
            </a:extLst>
          </p:cNvPr>
          <p:cNvSpPr/>
          <p:nvPr/>
        </p:nvSpPr>
        <p:spPr>
          <a:xfrm>
            <a:off x="8946479" y="4662721"/>
            <a:ext cx="1474992"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114181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7" grpId="0"/>
      <p:bldP spid="18" grpId="0"/>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D07FEE-21C3-9DC8-3695-092E38E0F470}"/>
              </a:ext>
            </a:extLst>
          </p:cNvPr>
          <p:cNvSpPr txBox="1"/>
          <p:nvPr/>
        </p:nvSpPr>
        <p:spPr>
          <a:xfrm>
            <a:off x="3703319" y="698863"/>
            <a:ext cx="4474029" cy="584775"/>
          </a:xfrm>
          <a:prstGeom prst="rect">
            <a:avLst/>
          </a:prstGeom>
          <a:noFill/>
        </p:spPr>
        <p:txBody>
          <a:bodyPr wrap="square" rtlCol="0">
            <a:spAutoFit/>
          </a:bodyPr>
          <a:lstStyle/>
          <a:p>
            <a:pPr algn="ctr"/>
            <a:r>
              <a:rPr lang="en-CA" sz="3200" dirty="0"/>
              <a:t>More Time Expressions</a:t>
            </a:r>
          </a:p>
        </p:txBody>
      </p:sp>
      <p:sp>
        <p:nvSpPr>
          <p:cNvPr id="3" name="TextBox 2">
            <a:extLst>
              <a:ext uri="{FF2B5EF4-FFF2-40B4-BE49-F238E27FC236}">
                <a16:creationId xmlns:a16="http://schemas.microsoft.com/office/drawing/2014/main" id="{41A653BF-7012-7965-BCE2-A953CABCD754}"/>
              </a:ext>
            </a:extLst>
          </p:cNvPr>
          <p:cNvSpPr txBox="1"/>
          <p:nvPr/>
        </p:nvSpPr>
        <p:spPr>
          <a:xfrm>
            <a:off x="224245" y="1586486"/>
            <a:ext cx="2969623" cy="584775"/>
          </a:xfrm>
          <a:prstGeom prst="rect">
            <a:avLst/>
          </a:prstGeom>
          <a:noFill/>
        </p:spPr>
        <p:txBody>
          <a:bodyPr wrap="square" rtlCol="0">
            <a:spAutoFit/>
          </a:bodyPr>
          <a:lstStyle/>
          <a:p>
            <a:pPr algn="ctr"/>
            <a:r>
              <a:rPr lang="en-CA" sz="3200" i="1" dirty="0"/>
              <a:t>Yesterday</a:t>
            </a:r>
          </a:p>
        </p:txBody>
      </p:sp>
      <p:sp>
        <p:nvSpPr>
          <p:cNvPr id="4" name="TextBox 3">
            <a:extLst>
              <a:ext uri="{FF2B5EF4-FFF2-40B4-BE49-F238E27FC236}">
                <a16:creationId xmlns:a16="http://schemas.microsoft.com/office/drawing/2014/main" id="{5E91A81F-B5AE-B5EC-90AB-209A7C0028D8}"/>
              </a:ext>
            </a:extLst>
          </p:cNvPr>
          <p:cNvSpPr txBox="1"/>
          <p:nvPr/>
        </p:nvSpPr>
        <p:spPr>
          <a:xfrm>
            <a:off x="413656" y="2435999"/>
            <a:ext cx="3668487" cy="584775"/>
          </a:xfrm>
          <a:prstGeom prst="rect">
            <a:avLst/>
          </a:prstGeom>
          <a:noFill/>
        </p:spPr>
        <p:txBody>
          <a:bodyPr wrap="square" rtlCol="0">
            <a:spAutoFit/>
          </a:bodyPr>
          <a:lstStyle/>
          <a:p>
            <a:r>
              <a:rPr lang="en-CA" sz="3200" dirty="0"/>
              <a:t>yesterday morning</a:t>
            </a:r>
          </a:p>
        </p:txBody>
      </p:sp>
      <p:sp>
        <p:nvSpPr>
          <p:cNvPr id="5" name="TextBox 4">
            <a:extLst>
              <a:ext uri="{FF2B5EF4-FFF2-40B4-BE49-F238E27FC236}">
                <a16:creationId xmlns:a16="http://schemas.microsoft.com/office/drawing/2014/main" id="{86FC66C8-C4C2-EC61-FC28-78840C5DE203}"/>
              </a:ext>
            </a:extLst>
          </p:cNvPr>
          <p:cNvSpPr txBox="1"/>
          <p:nvPr/>
        </p:nvSpPr>
        <p:spPr>
          <a:xfrm>
            <a:off x="413656" y="3205854"/>
            <a:ext cx="4125687" cy="584775"/>
          </a:xfrm>
          <a:prstGeom prst="rect">
            <a:avLst/>
          </a:prstGeom>
          <a:noFill/>
        </p:spPr>
        <p:txBody>
          <a:bodyPr wrap="square" rtlCol="0">
            <a:spAutoFit/>
          </a:bodyPr>
          <a:lstStyle/>
          <a:p>
            <a:r>
              <a:rPr lang="en-CA" sz="3200" dirty="0"/>
              <a:t>yesterday afternoon</a:t>
            </a:r>
          </a:p>
        </p:txBody>
      </p:sp>
      <p:sp>
        <p:nvSpPr>
          <p:cNvPr id="6" name="TextBox 5">
            <a:extLst>
              <a:ext uri="{FF2B5EF4-FFF2-40B4-BE49-F238E27FC236}">
                <a16:creationId xmlns:a16="http://schemas.microsoft.com/office/drawing/2014/main" id="{96546FA2-8A9A-B996-8434-A257E178656F}"/>
              </a:ext>
            </a:extLst>
          </p:cNvPr>
          <p:cNvSpPr txBox="1"/>
          <p:nvPr/>
        </p:nvSpPr>
        <p:spPr>
          <a:xfrm>
            <a:off x="408212" y="3975709"/>
            <a:ext cx="3668487" cy="584775"/>
          </a:xfrm>
          <a:prstGeom prst="rect">
            <a:avLst/>
          </a:prstGeom>
          <a:noFill/>
        </p:spPr>
        <p:txBody>
          <a:bodyPr wrap="square" rtlCol="0">
            <a:spAutoFit/>
          </a:bodyPr>
          <a:lstStyle/>
          <a:p>
            <a:r>
              <a:rPr lang="en-CA" sz="3200" dirty="0"/>
              <a:t>yesterday evening</a:t>
            </a:r>
          </a:p>
        </p:txBody>
      </p:sp>
      <p:pic>
        <p:nvPicPr>
          <p:cNvPr id="8" name="Graphic 7" descr="Sunrise outline">
            <a:extLst>
              <a:ext uri="{FF2B5EF4-FFF2-40B4-BE49-F238E27FC236}">
                <a16:creationId xmlns:a16="http://schemas.microsoft.com/office/drawing/2014/main" id="{8BD55CF3-AC97-45FE-8A56-3889A7818A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4511" y="635704"/>
            <a:ext cx="598714" cy="598714"/>
          </a:xfrm>
          <a:prstGeom prst="rect">
            <a:avLst/>
          </a:prstGeom>
        </p:spPr>
      </p:pic>
      <p:pic>
        <p:nvPicPr>
          <p:cNvPr id="10" name="Graphic 9" descr="Evening Moon outline">
            <a:extLst>
              <a:ext uri="{FF2B5EF4-FFF2-40B4-BE49-F238E27FC236}">
                <a16:creationId xmlns:a16="http://schemas.microsoft.com/office/drawing/2014/main" id="{8D4BA896-9A89-0EF3-8023-A80CD2918C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41280" y="560402"/>
            <a:ext cx="644435" cy="644435"/>
          </a:xfrm>
          <a:prstGeom prst="rect">
            <a:avLst/>
          </a:prstGeom>
        </p:spPr>
      </p:pic>
      <p:sp>
        <p:nvSpPr>
          <p:cNvPr id="11" name="TextBox 10">
            <a:extLst>
              <a:ext uri="{FF2B5EF4-FFF2-40B4-BE49-F238E27FC236}">
                <a16:creationId xmlns:a16="http://schemas.microsoft.com/office/drawing/2014/main" id="{6C87B676-241D-0376-DB4B-3DFF29EE7369}"/>
              </a:ext>
            </a:extLst>
          </p:cNvPr>
          <p:cNvSpPr txBox="1"/>
          <p:nvPr/>
        </p:nvSpPr>
        <p:spPr>
          <a:xfrm>
            <a:off x="4322716" y="1567431"/>
            <a:ext cx="2969623" cy="584775"/>
          </a:xfrm>
          <a:prstGeom prst="rect">
            <a:avLst/>
          </a:prstGeom>
          <a:noFill/>
        </p:spPr>
        <p:txBody>
          <a:bodyPr wrap="square" rtlCol="0">
            <a:spAutoFit/>
          </a:bodyPr>
          <a:lstStyle/>
          <a:p>
            <a:pPr algn="ctr"/>
            <a:r>
              <a:rPr lang="en-CA" sz="3200" i="1" dirty="0"/>
              <a:t>Last </a:t>
            </a:r>
          </a:p>
        </p:txBody>
      </p:sp>
      <p:sp>
        <p:nvSpPr>
          <p:cNvPr id="12" name="TextBox 11">
            <a:extLst>
              <a:ext uri="{FF2B5EF4-FFF2-40B4-BE49-F238E27FC236}">
                <a16:creationId xmlns:a16="http://schemas.microsoft.com/office/drawing/2014/main" id="{7BAA1CFE-E52E-497E-A218-E5D094A6B5B9}"/>
              </a:ext>
            </a:extLst>
          </p:cNvPr>
          <p:cNvSpPr txBox="1"/>
          <p:nvPr/>
        </p:nvSpPr>
        <p:spPr>
          <a:xfrm>
            <a:off x="5216434" y="2394857"/>
            <a:ext cx="1974669" cy="584775"/>
          </a:xfrm>
          <a:prstGeom prst="rect">
            <a:avLst/>
          </a:prstGeom>
          <a:noFill/>
        </p:spPr>
        <p:txBody>
          <a:bodyPr wrap="square" rtlCol="0">
            <a:spAutoFit/>
          </a:bodyPr>
          <a:lstStyle/>
          <a:p>
            <a:r>
              <a:rPr lang="en-CA" sz="3200" dirty="0"/>
              <a:t>last night</a:t>
            </a:r>
          </a:p>
        </p:txBody>
      </p:sp>
      <p:sp>
        <p:nvSpPr>
          <p:cNvPr id="13" name="TextBox 12">
            <a:extLst>
              <a:ext uri="{FF2B5EF4-FFF2-40B4-BE49-F238E27FC236}">
                <a16:creationId xmlns:a16="http://schemas.microsoft.com/office/drawing/2014/main" id="{99B03470-E181-25DE-854A-7BADF2A4E2EC}"/>
              </a:ext>
            </a:extLst>
          </p:cNvPr>
          <p:cNvSpPr txBox="1"/>
          <p:nvPr/>
        </p:nvSpPr>
        <p:spPr>
          <a:xfrm>
            <a:off x="5210993" y="3169748"/>
            <a:ext cx="1914797" cy="584775"/>
          </a:xfrm>
          <a:prstGeom prst="rect">
            <a:avLst/>
          </a:prstGeom>
          <a:noFill/>
        </p:spPr>
        <p:txBody>
          <a:bodyPr wrap="square" rtlCol="0">
            <a:spAutoFit/>
          </a:bodyPr>
          <a:lstStyle/>
          <a:p>
            <a:r>
              <a:rPr lang="en-CA" sz="3200" dirty="0"/>
              <a:t>last week</a:t>
            </a:r>
          </a:p>
        </p:txBody>
      </p:sp>
      <p:sp>
        <p:nvSpPr>
          <p:cNvPr id="14" name="TextBox 13">
            <a:extLst>
              <a:ext uri="{FF2B5EF4-FFF2-40B4-BE49-F238E27FC236}">
                <a16:creationId xmlns:a16="http://schemas.microsoft.com/office/drawing/2014/main" id="{989BC24E-DB45-BC49-577F-0AD6649EA258}"/>
              </a:ext>
            </a:extLst>
          </p:cNvPr>
          <p:cNvSpPr txBox="1"/>
          <p:nvPr/>
        </p:nvSpPr>
        <p:spPr>
          <a:xfrm>
            <a:off x="5232765" y="3822410"/>
            <a:ext cx="2238103" cy="584775"/>
          </a:xfrm>
          <a:prstGeom prst="rect">
            <a:avLst/>
          </a:prstGeom>
          <a:noFill/>
        </p:spPr>
        <p:txBody>
          <a:bodyPr wrap="square" rtlCol="0">
            <a:spAutoFit/>
          </a:bodyPr>
          <a:lstStyle/>
          <a:p>
            <a:r>
              <a:rPr lang="en-CA" sz="3200" dirty="0"/>
              <a:t>last month</a:t>
            </a:r>
          </a:p>
        </p:txBody>
      </p:sp>
      <p:sp>
        <p:nvSpPr>
          <p:cNvPr id="15" name="TextBox 14">
            <a:extLst>
              <a:ext uri="{FF2B5EF4-FFF2-40B4-BE49-F238E27FC236}">
                <a16:creationId xmlns:a16="http://schemas.microsoft.com/office/drawing/2014/main" id="{153097FC-FE4D-3DBA-543F-47AEC1F22DCE}"/>
              </a:ext>
            </a:extLst>
          </p:cNvPr>
          <p:cNvSpPr txBox="1"/>
          <p:nvPr/>
        </p:nvSpPr>
        <p:spPr>
          <a:xfrm>
            <a:off x="5275219" y="4522803"/>
            <a:ext cx="2195649" cy="584775"/>
          </a:xfrm>
          <a:prstGeom prst="rect">
            <a:avLst/>
          </a:prstGeom>
          <a:noFill/>
        </p:spPr>
        <p:txBody>
          <a:bodyPr wrap="square" rtlCol="0">
            <a:spAutoFit/>
          </a:bodyPr>
          <a:lstStyle/>
          <a:p>
            <a:r>
              <a:rPr lang="en-CA" sz="3200" dirty="0"/>
              <a:t>last spring</a:t>
            </a:r>
          </a:p>
        </p:txBody>
      </p:sp>
      <p:sp>
        <p:nvSpPr>
          <p:cNvPr id="16" name="TextBox 15">
            <a:extLst>
              <a:ext uri="{FF2B5EF4-FFF2-40B4-BE49-F238E27FC236}">
                <a16:creationId xmlns:a16="http://schemas.microsoft.com/office/drawing/2014/main" id="{1304DE6F-959A-BD41-9479-CB76B45EE19E}"/>
              </a:ext>
            </a:extLst>
          </p:cNvPr>
          <p:cNvSpPr txBox="1"/>
          <p:nvPr/>
        </p:nvSpPr>
        <p:spPr>
          <a:xfrm>
            <a:off x="5291547" y="5226016"/>
            <a:ext cx="3668487" cy="584775"/>
          </a:xfrm>
          <a:prstGeom prst="rect">
            <a:avLst/>
          </a:prstGeom>
          <a:noFill/>
        </p:spPr>
        <p:txBody>
          <a:bodyPr wrap="square" rtlCol="0">
            <a:spAutoFit/>
          </a:bodyPr>
          <a:lstStyle/>
          <a:p>
            <a:r>
              <a:rPr lang="en-CA" sz="3200" dirty="0"/>
              <a:t>last Tuesday</a:t>
            </a:r>
          </a:p>
        </p:txBody>
      </p:sp>
      <p:sp>
        <p:nvSpPr>
          <p:cNvPr id="17" name="TextBox 16">
            <a:extLst>
              <a:ext uri="{FF2B5EF4-FFF2-40B4-BE49-F238E27FC236}">
                <a16:creationId xmlns:a16="http://schemas.microsoft.com/office/drawing/2014/main" id="{D0E20981-D94B-1FD1-4E7B-78C79F3E1DF8}"/>
              </a:ext>
            </a:extLst>
          </p:cNvPr>
          <p:cNvSpPr txBox="1"/>
          <p:nvPr/>
        </p:nvSpPr>
        <p:spPr>
          <a:xfrm>
            <a:off x="7475222" y="1581169"/>
            <a:ext cx="2969623" cy="584775"/>
          </a:xfrm>
          <a:prstGeom prst="rect">
            <a:avLst/>
          </a:prstGeom>
          <a:noFill/>
        </p:spPr>
        <p:txBody>
          <a:bodyPr wrap="square" rtlCol="0">
            <a:spAutoFit/>
          </a:bodyPr>
          <a:lstStyle/>
          <a:p>
            <a:pPr algn="ctr"/>
            <a:r>
              <a:rPr lang="en-CA" sz="3200" i="1" dirty="0"/>
              <a:t>Ago </a:t>
            </a:r>
          </a:p>
        </p:txBody>
      </p:sp>
      <p:sp>
        <p:nvSpPr>
          <p:cNvPr id="18" name="TextBox 17">
            <a:extLst>
              <a:ext uri="{FF2B5EF4-FFF2-40B4-BE49-F238E27FC236}">
                <a16:creationId xmlns:a16="http://schemas.microsoft.com/office/drawing/2014/main" id="{F3A7F3EB-C84B-80A6-9FC4-DD13C401D299}"/>
              </a:ext>
            </a:extLst>
          </p:cNvPr>
          <p:cNvSpPr txBox="1"/>
          <p:nvPr/>
        </p:nvSpPr>
        <p:spPr>
          <a:xfrm>
            <a:off x="8242663" y="2377665"/>
            <a:ext cx="3259183" cy="584775"/>
          </a:xfrm>
          <a:prstGeom prst="rect">
            <a:avLst/>
          </a:prstGeom>
          <a:noFill/>
        </p:spPr>
        <p:txBody>
          <a:bodyPr wrap="square" rtlCol="0">
            <a:spAutoFit/>
          </a:bodyPr>
          <a:lstStyle/>
          <a:p>
            <a:r>
              <a:rPr lang="en-CA" sz="3200" dirty="0"/>
              <a:t>five minutes ago</a:t>
            </a:r>
          </a:p>
        </p:txBody>
      </p:sp>
      <p:sp>
        <p:nvSpPr>
          <p:cNvPr id="19" name="TextBox 18">
            <a:extLst>
              <a:ext uri="{FF2B5EF4-FFF2-40B4-BE49-F238E27FC236}">
                <a16:creationId xmlns:a16="http://schemas.microsoft.com/office/drawing/2014/main" id="{72ABB893-3525-D249-C385-5FD15E76BC1A}"/>
              </a:ext>
            </a:extLst>
          </p:cNvPr>
          <p:cNvSpPr txBox="1"/>
          <p:nvPr/>
        </p:nvSpPr>
        <p:spPr>
          <a:xfrm>
            <a:off x="8242663" y="3037172"/>
            <a:ext cx="2926080" cy="584775"/>
          </a:xfrm>
          <a:prstGeom prst="rect">
            <a:avLst/>
          </a:prstGeom>
          <a:noFill/>
        </p:spPr>
        <p:txBody>
          <a:bodyPr wrap="square" rtlCol="0">
            <a:spAutoFit/>
          </a:bodyPr>
          <a:lstStyle/>
          <a:p>
            <a:r>
              <a:rPr lang="en-CA" sz="3200" dirty="0"/>
              <a:t>two hours ago</a:t>
            </a:r>
          </a:p>
        </p:txBody>
      </p:sp>
      <p:sp>
        <p:nvSpPr>
          <p:cNvPr id="20" name="TextBox 19">
            <a:extLst>
              <a:ext uri="{FF2B5EF4-FFF2-40B4-BE49-F238E27FC236}">
                <a16:creationId xmlns:a16="http://schemas.microsoft.com/office/drawing/2014/main" id="{A36B1792-B358-E870-BA17-BCC98933C4A2}"/>
              </a:ext>
            </a:extLst>
          </p:cNvPr>
          <p:cNvSpPr txBox="1"/>
          <p:nvPr/>
        </p:nvSpPr>
        <p:spPr>
          <a:xfrm>
            <a:off x="8242663" y="3740385"/>
            <a:ext cx="2926080" cy="584775"/>
          </a:xfrm>
          <a:prstGeom prst="rect">
            <a:avLst/>
          </a:prstGeom>
          <a:noFill/>
        </p:spPr>
        <p:txBody>
          <a:bodyPr wrap="square" rtlCol="0">
            <a:spAutoFit/>
          </a:bodyPr>
          <a:lstStyle/>
          <a:p>
            <a:r>
              <a:rPr lang="en-CA" sz="3200" dirty="0"/>
              <a:t>six months ago</a:t>
            </a:r>
          </a:p>
        </p:txBody>
      </p:sp>
      <p:pic>
        <p:nvPicPr>
          <p:cNvPr id="22" name="Graphic 21" descr="Watch outline">
            <a:extLst>
              <a:ext uri="{FF2B5EF4-FFF2-40B4-BE49-F238E27FC236}">
                <a16:creationId xmlns:a16="http://schemas.microsoft.com/office/drawing/2014/main" id="{5FCEC4E6-DDC4-D00B-C754-9EE7171423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55826" y="560402"/>
            <a:ext cx="708660" cy="708660"/>
          </a:xfrm>
          <a:prstGeom prst="rect">
            <a:avLst/>
          </a:prstGeom>
        </p:spPr>
      </p:pic>
      <p:pic>
        <p:nvPicPr>
          <p:cNvPr id="24" name="Graphic 23" descr="Clock outline">
            <a:extLst>
              <a:ext uri="{FF2B5EF4-FFF2-40B4-BE49-F238E27FC236}">
                <a16:creationId xmlns:a16="http://schemas.microsoft.com/office/drawing/2014/main" id="{B17BEBF4-53C8-05D1-67BF-36EA0BA42C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83224" y="574978"/>
            <a:ext cx="708660" cy="708660"/>
          </a:xfrm>
          <a:prstGeom prst="rect">
            <a:avLst/>
          </a:prstGeom>
        </p:spPr>
      </p:pic>
      <p:pic>
        <p:nvPicPr>
          <p:cNvPr id="26" name="Graphic 25" descr="Monthly calendar outline">
            <a:extLst>
              <a:ext uri="{FF2B5EF4-FFF2-40B4-BE49-F238E27FC236}">
                <a16:creationId xmlns:a16="http://schemas.microsoft.com/office/drawing/2014/main" id="{9F40BBBA-D0BB-66D9-6815-9C7BC00D74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85764" y="534050"/>
            <a:ext cx="914400" cy="914400"/>
          </a:xfrm>
          <a:prstGeom prst="rect">
            <a:avLst/>
          </a:prstGeom>
        </p:spPr>
      </p:pic>
      <p:pic>
        <p:nvPicPr>
          <p:cNvPr id="28" name="Graphic 27" descr="Daily calendar outline">
            <a:extLst>
              <a:ext uri="{FF2B5EF4-FFF2-40B4-BE49-F238E27FC236}">
                <a16:creationId xmlns:a16="http://schemas.microsoft.com/office/drawing/2014/main" id="{7C59E2F0-421E-F6AC-3FB0-023710D7ABF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9939" y="496052"/>
            <a:ext cx="914400" cy="914400"/>
          </a:xfrm>
          <a:prstGeom prst="rect">
            <a:avLst/>
          </a:prstGeom>
        </p:spPr>
      </p:pic>
    </p:spTree>
    <p:custDataLst>
      <p:tags r:id="rId1"/>
    </p:custDataLst>
    <p:extLst>
      <p:ext uri="{BB962C8B-B14F-4D97-AF65-F5344CB8AC3E}">
        <p14:creationId xmlns:p14="http://schemas.microsoft.com/office/powerpoint/2010/main" val="3652897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par>
                                <p:cTn id="12" presetID="22" presetClass="entr" presetSubtype="4"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par>
                          <p:cTn id="69" fill="hold">
                            <p:stCondLst>
                              <p:cond delay="500"/>
                            </p:stCondLst>
                            <p:childTnLst>
                              <p:par>
                                <p:cTn id="70" presetID="1" presetClass="entr" presetSubtype="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1" grpId="0"/>
      <p:bldP spid="12" grpId="0"/>
      <p:bldP spid="13" grpId="0"/>
      <p:bldP spid="14" grpId="0"/>
      <p:bldP spid="15" grpId="0"/>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5DBB73-636F-45E0-24F8-A45FDA4D26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271228"/>
            <a:ext cx="1219631" cy="426720"/>
          </a:xfrm>
          <a:prstGeom prst="rect">
            <a:avLst/>
          </a:prstGeom>
          <a:noFill/>
          <a:ln>
            <a:noFill/>
          </a:ln>
        </p:spPr>
      </p:pic>
      <p:pic>
        <p:nvPicPr>
          <p:cNvPr id="6" name="Picture 5" descr="A collage of people smiling&#10;&#10;AI-generated content may be incorrect.">
            <a:extLst>
              <a:ext uri="{FF2B5EF4-FFF2-40B4-BE49-F238E27FC236}">
                <a16:creationId xmlns:a16="http://schemas.microsoft.com/office/drawing/2014/main" id="{54DDD985-2D66-4542-975E-E3914F7B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92" y="1107377"/>
            <a:ext cx="5497588" cy="30667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59B0D28-4F1A-DD8E-554B-27EE22A906C0}"/>
              </a:ext>
            </a:extLst>
          </p:cNvPr>
          <p:cNvSpPr txBox="1"/>
          <p:nvPr/>
        </p:nvSpPr>
        <p:spPr>
          <a:xfrm>
            <a:off x="315685" y="5347898"/>
            <a:ext cx="11560629" cy="923330"/>
          </a:xfrm>
          <a:prstGeom prst="rect">
            <a:avLst/>
          </a:prstGeom>
          <a:noFill/>
        </p:spPr>
        <p:txBody>
          <a:bodyPr wrap="square" rtlCol="0">
            <a:spAutoFit/>
          </a:bodyPr>
          <a:lstStyle/>
          <a:p>
            <a:pPr lvl="0" algn="ctr">
              <a:defRPr/>
            </a:pPr>
            <a:r>
              <a:rPr lang="en-US" b="1" kern="100" dirty="0">
                <a:latin typeface="+mj-lt"/>
              </a:rPr>
              <a:t>Simple Past – Regular Verbs Presentation  © 2025 by Tiffany Kearns is licensed under CC BY-NC-SA 4.0. </a:t>
            </a:r>
          </a:p>
          <a:p>
            <a:pPr lvl="0" algn="ctr">
              <a:defRPr/>
            </a:pPr>
            <a:r>
              <a:rPr lang="en-US" b="1" kern="100" dirty="0">
                <a:latin typeface="+mj-lt"/>
              </a:rPr>
              <a:t>To view a copy of this license, visit https://creativecommons.org/licenses/by-nc-sa/4.0/</a:t>
            </a:r>
          </a:p>
          <a:p>
            <a:endParaRPr lang="en-CA" dirty="0"/>
          </a:p>
        </p:txBody>
      </p:sp>
      <p:sp>
        <p:nvSpPr>
          <p:cNvPr id="2" name="TextBox 1">
            <a:extLst>
              <a:ext uri="{FF2B5EF4-FFF2-40B4-BE49-F238E27FC236}">
                <a16:creationId xmlns:a16="http://schemas.microsoft.com/office/drawing/2014/main" id="{BF4AB4F7-062F-B090-14F5-DC1FA2F26218}"/>
              </a:ext>
            </a:extLst>
          </p:cNvPr>
          <p:cNvSpPr txBox="1"/>
          <p:nvPr/>
        </p:nvSpPr>
        <p:spPr>
          <a:xfrm>
            <a:off x="5834742" y="1301938"/>
            <a:ext cx="4296229" cy="2677656"/>
          </a:xfrm>
          <a:prstGeom prst="rect">
            <a:avLst/>
          </a:prstGeom>
          <a:noFill/>
        </p:spPr>
        <p:txBody>
          <a:bodyPr wrap="square" rtlCol="0">
            <a:spAutoFit/>
          </a:bodyPr>
          <a:lstStyle/>
          <a:p>
            <a:r>
              <a:rPr lang="en-CA" sz="2400" dirty="0"/>
              <a:t>What did you do yesterday afternoon?</a:t>
            </a:r>
          </a:p>
          <a:p>
            <a:endParaRPr lang="en-CA" sz="2400" dirty="0"/>
          </a:p>
          <a:p>
            <a:r>
              <a:rPr lang="en-CA" sz="2400" dirty="0"/>
              <a:t>What did you do last week?</a:t>
            </a:r>
          </a:p>
          <a:p>
            <a:endParaRPr lang="en-CA" sz="2400" dirty="0"/>
          </a:p>
          <a:p>
            <a:r>
              <a:rPr lang="en-CA" sz="2400" dirty="0"/>
              <a:t>What did you do six months ago?</a:t>
            </a:r>
          </a:p>
        </p:txBody>
      </p:sp>
      <mc:AlternateContent xmlns:mc="http://schemas.openxmlformats.org/markup-compatibility/2006">
        <mc:Choice xmlns:am3d="http://schemas.microsoft.com/office/drawing/2017/model3d" Requires="am3d">
          <p:graphicFrame>
            <p:nvGraphicFramePr>
              <p:cNvPr id="3" name="3D Model 2" descr="Cuckoo clock">
                <a:extLst>
                  <a:ext uri="{FF2B5EF4-FFF2-40B4-BE49-F238E27FC236}">
                    <a16:creationId xmlns:a16="http://schemas.microsoft.com/office/drawing/2014/main" id="{2377997A-A136-8D8E-7B36-E3A1A803B23A}"/>
                  </a:ext>
                </a:extLst>
              </p:cNvPr>
              <p:cNvGraphicFramePr/>
              <p:nvPr>
                <p:extLst>
                  <p:ext uri="{D42A27DB-BD31-4B8C-83A1-F6EECF244321}">
                    <p14:modId xmlns:p14="http://schemas.microsoft.com/office/powerpoint/2010/main" val="1256097940"/>
                  </p:ext>
                </p:extLst>
              </p:nvPr>
            </p:nvGraphicFramePr>
            <p:xfrm>
              <a:off x="6204857" y="-704777"/>
              <a:ext cx="8491379" cy="5233234"/>
            </p:xfrm>
            <a:graphic>
              <a:graphicData uri="http://schemas.microsoft.com/office/drawing/2017/model3d">
                <am3d:model3d r:embed="rId6">
                  <am3d:spPr>
                    <a:xfrm>
                      <a:off x="0" y="0"/>
                      <a:ext cx="8491379" cy="5233234"/>
                    </a:xfrm>
                    <a:prstGeom prst="rect">
                      <a:avLst/>
                    </a:prstGeom>
                  </am3d:spPr>
                  <am3d:camera>
                    <am3d:pos x="0" y="0" z="53156674"/>
                    <am3d:up dx="0" dy="36000000" dz="0"/>
                    <am3d:lookAt x="0" y="0" z="0"/>
                    <am3d:perspective fov="2700000"/>
                  </am3d:camera>
                  <am3d:trans>
                    <am3d:meterPerModelUnit n="468609" d="1000000"/>
                    <am3d:preTrans dx="16611" dy="-4799618" dz="-18001291"/>
                    <am3d:scale>
                      <am3d:sx n="1000000" d="1000000"/>
                      <am3d:sy n="1000000" d="1000000"/>
                      <am3d:sz n="1000000" d="1000000"/>
                    </am3d:scale>
                    <am3d:rot/>
                    <am3d:postTrans dx="0" dy="0" dz="0"/>
                  </am3d:trans>
                  <am3d:raster rName="Office3DRenderer" rVer="16.0.8326">
                    <am3d:blip r:embed="rId7"/>
                  </am3d:raster>
                  <am3d:extLst>
                    <a:ext uri="{9A65AA19-BECB-4387-8358-8AD5134E1D82}">
                      <a3danim:embedAnim xmlns:a3danim="http://schemas.microsoft.com/office/drawing/2018/animation/model3d" animId="0">
                        <a3danim:animPr length="13266" count="indefinite"/>
                      </a3danim:embedAnim>
                    </a:ext>
                    <a:ext uri="{E9DE012E-A134-456F-84FE-255F9AAD75C6}">
                      <a3danim:posterFrame xmlns:a3danim="http://schemas.microsoft.com/office/drawing/2018/animation/model3d" animId="0"/>
                    </a:ext>
                  </am3d:extLst>
                  <am3d:objViewport viewportSz="151331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Cuckoo clock">
                <a:extLst>
                  <a:ext uri="{FF2B5EF4-FFF2-40B4-BE49-F238E27FC236}">
                    <a16:creationId xmlns:a16="http://schemas.microsoft.com/office/drawing/2014/main" id="{2377997A-A136-8D8E-7B36-E3A1A803B23A}"/>
                  </a:ext>
                </a:extLst>
              </p:cNvPr>
              <p:cNvPicPr>
                <a:picLocks noGrp="1" noRot="1" noChangeAspect="1" noMove="1" noResize="1" noEditPoints="1" noAdjustHandles="1" noChangeArrowheads="1" noChangeShapeType="1" noCrop="1"/>
              </p:cNvPicPr>
              <p:nvPr/>
            </p:nvPicPr>
            <p:blipFill>
              <a:blip r:embed="rId7"/>
              <a:stretch>
                <a:fillRect/>
              </a:stretch>
            </p:blipFill>
            <p:spPr>
              <a:xfrm>
                <a:off x="6204857" y="-704777"/>
                <a:ext cx="8491379" cy="5233234"/>
              </a:xfrm>
              <a:prstGeom prst="rect">
                <a:avLst/>
              </a:prstGeom>
            </p:spPr>
          </p:pic>
        </mc:Fallback>
      </mc:AlternateContent>
    </p:spTree>
    <p:custDataLst>
      <p:tags r:id="rId1"/>
    </p:custDataLst>
    <p:extLst>
      <p:ext uri="{BB962C8B-B14F-4D97-AF65-F5344CB8AC3E}">
        <p14:creationId xmlns:p14="http://schemas.microsoft.com/office/powerpoint/2010/main" val="3164898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0" presetClass="emph" presetSubtype="1" repeatCount="437" fill="hold" nodeType="withEffect">
                                  <p:stCondLst>
                                    <p:cond delay="0"/>
                                  </p:stCondLst>
                                  <p:childTnLst>
                                    <p:anim calcmode="lin" valueType="num">
                                      <p:cBhvr>
                                        <p:cTn id="10" dur="5000" fill="hold"/>
                                        <p:tgtEl>
                                          <p:spTgt spid="3"/>
                                        </p:tgtEl>
                                        <p:attrNameLst>
                                          <p:attrName>embedded1</p:attrName>
                                        </p:attrNameLst>
                                      </p:cBhvr>
                                      <p:tavLst>
                                        <p:tav tm="0">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1|3.3|5.1|7.8|4.1|6.8|4.9|3.4"/>
</p:tagLst>
</file>

<file path=ppt/tags/tag3.xml><?xml version="1.0" encoding="utf-8"?>
<p:tagLst xmlns:a="http://schemas.openxmlformats.org/drawingml/2006/main" xmlns:r="http://schemas.openxmlformats.org/officeDocument/2006/relationships" xmlns:p="http://schemas.openxmlformats.org/presentationml/2006/main">
  <p:tag name="TIMING" val="|2.9|1.4|1|1.8|1.7|1.1|1.8|1.6|1"/>
</p:tagLst>
</file>

<file path=ppt/tags/tag4.xml><?xml version="1.0" encoding="utf-8"?>
<p:tagLst xmlns:a="http://schemas.openxmlformats.org/drawingml/2006/main" xmlns:r="http://schemas.openxmlformats.org/officeDocument/2006/relationships" xmlns:p="http://schemas.openxmlformats.org/presentationml/2006/main">
  <p:tag name="TIMING" val="|0.2|1.3|1.2|1.7|1.8|1.4|1.4|1.5|1.1"/>
</p:tagLst>
</file>

<file path=ppt/tags/tag5.xml><?xml version="1.0" encoding="utf-8"?>
<p:tagLst xmlns:a="http://schemas.openxmlformats.org/drawingml/2006/main" xmlns:r="http://schemas.openxmlformats.org/officeDocument/2006/relationships" xmlns:p="http://schemas.openxmlformats.org/presentationml/2006/main">
  <p:tag name="TIMING" val="|0.5|1.3|2.2|1.5|1.7|1.1|1.6|1.5|1"/>
</p:tagLst>
</file>

<file path=ppt/tags/tag6.xml><?xml version="1.0" encoding="utf-8"?>
<p:tagLst xmlns:a="http://schemas.openxmlformats.org/drawingml/2006/main" xmlns:r="http://schemas.openxmlformats.org/officeDocument/2006/relationships" xmlns:p="http://schemas.openxmlformats.org/presentationml/2006/main">
  <p:tag name="TIMING" val="|1.1|10.6|9.6|12.5"/>
</p:tagLst>
</file>

<file path=ppt/tags/tag7.xml><?xml version="1.0" encoding="utf-8"?>
<p:tagLst xmlns:a="http://schemas.openxmlformats.org/drawingml/2006/main" xmlns:r="http://schemas.openxmlformats.org/officeDocument/2006/relationships" xmlns:p="http://schemas.openxmlformats.org/presentationml/2006/main">
  <p:tag name="TIMING" val="|0.3|9.3"/>
</p:tagLst>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16531</TotalTime>
  <Words>603</Words>
  <Application>Microsoft Office PowerPoint</Application>
  <PresentationFormat>Widescreen</PresentationFormat>
  <Paragraphs>67</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Kearns</dc:creator>
  <cp:lastModifiedBy>tiffany kearns</cp:lastModifiedBy>
  <cp:revision>9</cp:revision>
  <dcterms:created xsi:type="dcterms:W3CDTF">2025-06-02T03:29:03Z</dcterms:created>
  <dcterms:modified xsi:type="dcterms:W3CDTF">2025-07-10T23:47:22Z</dcterms:modified>
</cp:coreProperties>
</file>