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6" r:id="rId2"/>
    <p:sldId id="264" r:id="rId3"/>
    <p:sldId id="265" r:id="rId4"/>
    <p:sldId id="269" r:id="rId5"/>
    <p:sldId id="270" r:id="rId6"/>
    <p:sldId id="271" r:id="rId7"/>
    <p:sldId id="272" r:id="rId8"/>
    <p:sldId id="273" r:id="rId9"/>
    <p:sldId id="26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39B804-7D5D-47FB-B603-9597D7F4D1CB}" v="45" dt="2025-07-10T23:46:15.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81694" autoAdjust="0"/>
  </p:normalViewPr>
  <p:slideViewPr>
    <p:cSldViewPr snapToGrid="0">
      <p:cViewPr varScale="1">
        <p:scale>
          <a:sx n="73" d="100"/>
          <a:sy n="73" d="100"/>
        </p:scale>
        <p:origin x="549"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kearns" userId="973043175cfcc9b8" providerId="LiveId" clId="{A139B804-7D5D-47FB-B603-9597D7F4D1CB}"/>
    <pc:docChg chg="custSel modSld">
      <pc:chgData name="tiffany kearns" userId="973043175cfcc9b8" providerId="LiveId" clId="{A139B804-7D5D-47FB-B603-9597D7F4D1CB}" dt="2025-07-10T23:46:15.857" v="130" actId="20577"/>
      <pc:docMkLst>
        <pc:docMk/>
      </pc:docMkLst>
      <pc:sldChg chg="delSp modSp mod modTransition delAnim">
        <pc:chgData name="tiffany kearns" userId="973043175cfcc9b8" providerId="LiveId" clId="{A139B804-7D5D-47FB-B603-9597D7F4D1CB}" dt="2025-07-10T23:45:50.685" v="126" actId="20577"/>
        <pc:sldMkLst>
          <pc:docMk/>
          <pc:sldMk cId="2513737593" sldId="256"/>
        </pc:sldMkLst>
        <pc:spChg chg="mod">
          <ac:chgData name="tiffany kearns" userId="973043175cfcc9b8" providerId="LiveId" clId="{A139B804-7D5D-47FB-B603-9597D7F4D1CB}" dt="2025-07-10T23:45:50.685" v="126" actId="20577"/>
          <ac:spMkLst>
            <pc:docMk/>
            <pc:sldMk cId="2513737593" sldId="256"/>
            <ac:spMk id="18" creationId="{319141AB-D9F2-C47E-AFAF-A62B58087290}"/>
          </ac:spMkLst>
        </pc:spChg>
        <pc:picChg chg="del">
          <ac:chgData name="tiffany kearns" userId="973043175cfcc9b8" providerId="LiveId" clId="{A139B804-7D5D-47FB-B603-9597D7F4D1CB}" dt="2025-07-09T22:47:47.739" v="18" actId="21"/>
          <ac:picMkLst>
            <pc:docMk/>
            <pc:sldMk cId="2513737593" sldId="256"/>
            <ac:picMk id="7" creationId="{73D2C40E-9E4F-7CA2-3355-3F2FB6D26C03}"/>
          </ac:picMkLst>
        </pc:picChg>
        <pc:picChg chg="mod">
          <ac:chgData name="tiffany kearns" userId="973043175cfcc9b8" providerId="LiveId" clId="{A139B804-7D5D-47FB-B603-9597D7F4D1CB}" dt="2025-07-09T22:47:43.181" v="17" actId="14826"/>
          <ac:picMkLst>
            <pc:docMk/>
            <pc:sldMk cId="2513737593" sldId="256"/>
            <ac:picMk id="19" creationId="{3AF39085-CA22-F56C-853F-7CE14904B6C9}"/>
          </ac:picMkLst>
        </pc:picChg>
      </pc:sldChg>
      <pc:sldChg chg="delSp modSp mod delAnim">
        <pc:chgData name="tiffany kearns" userId="973043175cfcc9b8" providerId="LiveId" clId="{A139B804-7D5D-47FB-B603-9597D7F4D1CB}" dt="2025-07-10T23:46:15.857" v="130" actId="20577"/>
        <pc:sldMkLst>
          <pc:docMk/>
          <pc:sldMk cId="3164898122" sldId="261"/>
        </pc:sldMkLst>
        <pc:spChg chg="mod">
          <ac:chgData name="tiffany kearns" userId="973043175cfcc9b8" providerId="LiveId" clId="{A139B804-7D5D-47FB-B603-9597D7F4D1CB}" dt="2025-07-10T23:46:15.857" v="130" actId="20577"/>
          <ac:spMkLst>
            <pc:docMk/>
            <pc:sldMk cId="3164898122" sldId="261"/>
            <ac:spMk id="5" creationId="{759B0D28-4F1A-DD8E-554B-27EE22A906C0}"/>
          </ac:spMkLst>
        </pc:spChg>
        <pc:picChg chg="mod">
          <ac:chgData name="tiffany kearns" userId="973043175cfcc9b8" providerId="LiveId" clId="{A139B804-7D5D-47FB-B603-9597D7F4D1CB}" dt="2025-07-09T22:50:23.170" v="121" actId="14826"/>
          <ac:picMkLst>
            <pc:docMk/>
            <pc:sldMk cId="3164898122" sldId="261"/>
            <ac:picMk id="9" creationId="{B35DBB73-636F-45E0-24F8-A45FDA4D26F4}"/>
          </ac:picMkLst>
        </pc:picChg>
        <pc:picChg chg="del">
          <ac:chgData name="tiffany kearns" userId="973043175cfcc9b8" providerId="LiveId" clId="{A139B804-7D5D-47FB-B603-9597D7F4D1CB}" dt="2025-07-09T22:49:56.811" v="103" actId="21"/>
          <ac:picMkLst>
            <pc:docMk/>
            <pc:sldMk cId="3164898122" sldId="261"/>
            <ac:picMk id="26" creationId="{A0A5A409-BB0D-FFC2-749E-74BCDDDD5D3E}"/>
          </ac:picMkLst>
        </pc:picChg>
      </pc:sldChg>
      <pc:sldChg chg="delSp mod delAnim">
        <pc:chgData name="tiffany kearns" userId="973043175cfcc9b8" providerId="LiveId" clId="{A139B804-7D5D-47FB-B603-9597D7F4D1CB}" dt="2025-07-09T22:47:53.935" v="19" actId="21"/>
        <pc:sldMkLst>
          <pc:docMk/>
          <pc:sldMk cId="3675160526" sldId="264"/>
        </pc:sldMkLst>
        <pc:picChg chg="del">
          <ac:chgData name="tiffany kearns" userId="973043175cfcc9b8" providerId="LiveId" clId="{A139B804-7D5D-47FB-B603-9597D7F4D1CB}" dt="2025-07-09T22:47:53.935" v="19" actId="21"/>
          <ac:picMkLst>
            <pc:docMk/>
            <pc:sldMk cId="3675160526" sldId="264"/>
            <ac:picMk id="37" creationId="{E06A59AA-8317-A496-1F5E-D02C6ED20E8C}"/>
          </ac:picMkLst>
        </pc:picChg>
      </pc:sldChg>
      <pc:sldChg chg="delSp mod delAnim modNotesTx">
        <pc:chgData name="tiffany kearns" userId="973043175cfcc9b8" providerId="LiveId" clId="{A139B804-7D5D-47FB-B603-9597D7F4D1CB}" dt="2025-07-09T22:48:19.486" v="38" actId="20577"/>
        <pc:sldMkLst>
          <pc:docMk/>
          <pc:sldMk cId="2806898899" sldId="265"/>
        </pc:sldMkLst>
        <pc:picChg chg="del">
          <ac:chgData name="tiffany kearns" userId="973043175cfcc9b8" providerId="LiveId" clId="{A139B804-7D5D-47FB-B603-9597D7F4D1CB}" dt="2025-07-09T22:48:05.636" v="20" actId="21"/>
          <ac:picMkLst>
            <pc:docMk/>
            <pc:sldMk cId="2806898899" sldId="265"/>
            <ac:picMk id="40" creationId="{139457C2-2D77-15ED-A65B-1BD7B4705733}"/>
          </ac:picMkLst>
        </pc:picChg>
      </pc:sldChg>
      <pc:sldChg chg="delSp mod delAnim">
        <pc:chgData name="tiffany kearns" userId="973043175cfcc9b8" providerId="LiveId" clId="{A139B804-7D5D-47FB-B603-9597D7F4D1CB}" dt="2025-07-09T22:48:29.184" v="39" actId="21"/>
        <pc:sldMkLst>
          <pc:docMk/>
          <pc:sldMk cId="700062824" sldId="269"/>
        </pc:sldMkLst>
        <pc:picChg chg="del">
          <ac:chgData name="tiffany kearns" userId="973043175cfcc9b8" providerId="LiveId" clId="{A139B804-7D5D-47FB-B603-9597D7F4D1CB}" dt="2025-07-09T22:48:29.184" v="39" actId="21"/>
          <ac:picMkLst>
            <pc:docMk/>
            <pc:sldMk cId="700062824" sldId="269"/>
            <ac:picMk id="36" creationId="{23CC740E-3EAF-5AC1-3DC5-B0E0F23CD90D}"/>
          </ac:picMkLst>
        </pc:picChg>
      </pc:sldChg>
      <pc:sldChg chg="delSp mod delAnim modNotesTx">
        <pc:chgData name="tiffany kearns" userId="973043175cfcc9b8" providerId="LiveId" clId="{A139B804-7D5D-47FB-B603-9597D7F4D1CB}" dt="2025-07-09T22:49:18.345" v="76" actId="21"/>
        <pc:sldMkLst>
          <pc:docMk/>
          <pc:sldMk cId="2047001492" sldId="271"/>
        </pc:sldMkLst>
        <pc:picChg chg="del">
          <ac:chgData name="tiffany kearns" userId="973043175cfcc9b8" providerId="LiveId" clId="{A139B804-7D5D-47FB-B603-9597D7F4D1CB}" dt="2025-07-09T22:49:18.345" v="76" actId="21"/>
          <ac:picMkLst>
            <pc:docMk/>
            <pc:sldMk cId="2047001492" sldId="271"/>
            <ac:picMk id="33" creationId="{3F4EF6EC-13C9-FE14-9CAF-E0BA4C9D2537}"/>
          </ac:picMkLst>
        </pc:picChg>
      </pc:sldChg>
      <pc:sldChg chg="delSp mod delAnim modNotesTx">
        <pc:chgData name="tiffany kearns" userId="973043175cfcc9b8" providerId="LiveId" clId="{A139B804-7D5D-47FB-B603-9597D7F4D1CB}" dt="2025-07-09T22:49:43.863" v="101" actId="20577"/>
        <pc:sldMkLst>
          <pc:docMk/>
          <pc:sldMk cId="2189516368" sldId="272"/>
        </pc:sldMkLst>
        <pc:picChg chg="del">
          <ac:chgData name="tiffany kearns" userId="973043175cfcc9b8" providerId="LiveId" clId="{A139B804-7D5D-47FB-B603-9597D7F4D1CB}" dt="2025-07-09T22:49:23.396" v="77" actId="21"/>
          <ac:picMkLst>
            <pc:docMk/>
            <pc:sldMk cId="2189516368" sldId="272"/>
            <ac:picMk id="38" creationId="{8BDBC1AC-8468-F813-542C-C9F6A642EB64}"/>
          </ac:picMkLst>
        </pc:picChg>
      </pc:sldChg>
      <pc:sldChg chg="delSp mod delAnim">
        <pc:chgData name="tiffany kearns" userId="973043175cfcc9b8" providerId="LiveId" clId="{A139B804-7D5D-47FB-B603-9597D7F4D1CB}" dt="2025-07-09T22:49:50.663" v="102" actId="21"/>
        <pc:sldMkLst>
          <pc:docMk/>
          <pc:sldMk cId="2589981835" sldId="273"/>
        </pc:sldMkLst>
        <pc:picChg chg="del">
          <ac:chgData name="tiffany kearns" userId="973043175cfcc9b8" providerId="LiveId" clId="{A139B804-7D5D-47FB-B603-9597D7F4D1CB}" dt="2025-07-09T22:49:50.663" v="102" actId="21"/>
          <ac:picMkLst>
            <pc:docMk/>
            <pc:sldMk cId="2589981835" sldId="273"/>
            <ac:picMk id="42" creationId="{32F8177D-2A76-54D2-4EE0-012D84E6718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DA55F-B74E-4D1D-8E7B-B2A51E45968F}" type="datetimeFigureOut">
              <a:rPr lang="en-CA" smtClean="0"/>
              <a:t>2025-07-10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BA948-66E2-4F07-8B16-F6C861A89542}" type="slidenum">
              <a:rPr lang="en-CA" smtClean="0"/>
              <a:t>‹#›</a:t>
            </a:fld>
            <a:endParaRPr lang="en-CA"/>
          </a:p>
        </p:txBody>
      </p:sp>
    </p:spTree>
    <p:extLst>
      <p:ext uri="{BB962C8B-B14F-4D97-AF65-F5344CB8AC3E}">
        <p14:creationId xmlns:p14="http://schemas.microsoft.com/office/powerpoint/2010/main" val="2370740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Aptos" panose="020B0004020202020204" pitchFamily="34" charset="0"/>
                <a:ea typeface="Yu Mincho" panose="02020400000000000000" pitchFamily="18" charset="-128"/>
                <a:cs typeface="Times New Roman" panose="02020603050405020304" pitchFamily="18" charset="0"/>
              </a:rPr>
              <a:t>This video will review the negative and question forms for simple past</a:t>
            </a:r>
            <a:endParaRPr lang="en-CA" sz="1800" kern="100" dirty="0">
              <a:effectLst/>
              <a:latin typeface="Aptos" panose="020B0004020202020204" pitchFamily="34" charset="0"/>
              <a:ea typeface="Yu Mincho" panose="02020400000000000000" pitchFamily="18" charset="-128"/>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1</a:t>
            </a:fld>
            <a:endParaRPr lang="en-CA"/>
          </a:p>
        </p:txBody>
      </p:sp>
    </p:spTree>
    <p:extLst>
      <p:ext uri="{BB962C8B-B14F-4D97-AF65-F5344CB8AC3E}">
        <p14:creationId xmlns:p14="http://schemas.microsoft.com/office/powerpoint/2010/main" val="289431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-to form the negative with simple past regular -ed verbs and irregular verbs, we start with the subject, plus did not or (didn’t) and then the main verb in base form. For example, I didn’t eat lunch. He didn’t do homework. We didn’t make a cake. </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2</a:t>
            </a:fld>
            <a:endParaRPr lang="en-CA"/>
          </a:p>
        </p:txBody>
      </p:sp>
    </p:spTree>
    <p:extLst>
      <p:ext uri="{BB962C8B-B14F-4D97-AF65-F5344CB8AC3E}">
        <p14:creationId xmlns:p14="http://schemas.microsoft.com/office/powerpoint/2010/main" val="1864063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Here are a few more: She didn’t see a bear. She saw a bird.  We didn’t work late. We left early. They didn’t play soccer. They sat on the bench.  Notice that when you make a negative sentence in simple past, didn’t is the word that shows we are talking about the past. The main verb is in base form.  In positive sentences, the main verb shows the past form.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3</a:t>
            </a:fld>
            <a:endParaRPr lang="en-CA"/>
          </a:p>
        </p:txBody>
      </p:sp>
    </p:spTree>
    <p:extLst>
      <p:ext uri="{BB962C8B-B14F-4D97-AF65-F5344CB8AC3E}">
        <p14:creationId xmlns:p14="http://schemas.microsoft.com/office/powerpoint/2010/main" val="1827908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6B72A-56E0-4263-2486-767A12EAA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159E0-4DB1-5BDE-6C8E-0E0307E31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564F3-0412-30EB-D17D-1AF4E3B8AA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00" dirty="0">
                <a:effectLst/>
                <a:latin typeface="Aptos" panose="020B0004020202020204" pitchFamily="34" charset="0"/>
                <a:ea typeface="Yu Mincho" panose="02020400000000000000" pitchFamily="18" charset="-128"/>
                <a:cs typeface="Times New Roman" panose="02020603050405020304" pitchFamily="18" charset="0"/>
              </a:rPr>
              <a:t>-One exception to this is with the verb ‘be’. With be we form the negative with its past form. For example: She was not or wasn’t at school yesterday. We do not say or write </a:t>
            </a:r>
            <a:r>
              <a:rPr lang="en-CA" sz="1200" strike="sngStrike" kern="100" dirty="0">
                <a:effectLst/>
                <a:latin typeface="Aptos" panose="020B0004020202020204" pitchFamily="34" charset="0"/>
                <a:ea typeface="Yu Mincho" panose="02020400000000000000" pitchFamily="18" charset="-128"/>
                <a:cs typeface="Times New Roman" panose="02020603050405020304" pitchFamily="18" charset="0"/>
              </a:rPr>
              <a:t>She didn’t be at school  yesterday.</a:t>
            </a:r>
            <a:r>
              <a:rPr lang="en-CA" sz="1200" kern="100" dirty="0">
                <a:effectLst/>
                <a:latin typeface="Aptos" panose="020B0004020202020204" pitchFamily="34" charset="0"/>
                <a:ea typeface="Yu Mincho" panose="02020400000000000000" pitchFamily="18" charset="-128"/>
                <a:cs typeface="Times New Roman" panose="02020603050405020304" pitchFamily="18" charset="0"/>
              </a:rPr>
              <a:t> </a:t>
            </a:r>
          </a:p>
          <a:p>
            <a:endParaRPr lang="en-CA" dirty="0"/>
          </a:p>
        </p:txBody>
      </p:sp>
      <p:sp>
        <p:nvSpPr>
          <p:cNvPr id="4" name="Slide Number Placeholder 3">
            <a:extLst>
              <a:ext uri="{FF2B5EF4-FFF2-40B4-BE49-F238E27FC236}">
                <a16:creationId xmlns:a16="http://schemas.microsoft.com/office/drawing/2014/main" id="{1A1E8560-7A1C-06DD-95C2-A5AAE434A493}"/>
              </a:ext>
            </a:extLst>
          </p:cNvPr>
          <p:cNvSpPr>
            <a:spLocks noGrp="1"/>
          </p:cNvSpPr>
          <p:nvPr>
            <p:ph type="sldNum" sz="quarter" idx="5"/>
          </p:nvPr>
        </p:nvSpPr>
        <p:spPr/>
        <p:txBody>
          <a:bodyPr/>
          <a:lstStyle/>
          <a:p>
            <a:fld id="{F21BA948-66E2-4F07-8B16-F6C861A89542}" type="slidenum">
              <a:rPr lang="en-CA" smtClean="0"/>
              <a:t>4</a:t>
            </a:fld>
            <a:endParaRPr lang="en-CA"/>
          </a:p>
        </p:txBody>
      </p:sp>
    </p:spTree>
    <p:extLst>
      <p:ext uri="{BB962C8B-B14F-4D97-AF65-F5344CB8AC3E}">
        <p14:creationId xmlns:p14="http://schemas.microsoft.com/office/powerpoint/2010/main" val="270475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F1AD-8B34-C956-BC20-BCFEF021E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1B2D5-7301-1447-DCD9-A4B97B908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FE4F7-EF4B-F9D1-6141-C40F979D04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-When we make yes/no questions in the simple past, we begin with the past form did plus the subject and then the main verb. For example, Did she see a bear? No, she didn’t. She saw a bird.  Did they leave early? Yes, they did. </a:t>
            </a:r>
          </a:p>
          <a:p>
            <a:endParaRPr lang="en-CA" dirty="0"/>
          </a:p>
        </p:txBody>
      </p:sp>
      <p:sp>
        <p:nvSpPr>
          <p:cNvPr id="4" name="Slide Number Placeholder 3">
            <a:extLst>
              <a:ext uri="{FF2B5EF4-FFF2-40B4-BE49-F238E27FC236}">
                <a16:creationId xmlns:a16="http://schemas.microsoft.com/office/drawing/2014/main" id="{DB17CC5C-5EE5-D93D-FBE2-FD4DCAB40281}"/>
              </a:ext>
            </a:extLst>
          </p:cNvPr>
          <p:cNvSpPr>
            <a:spLocks noGrp="1"/>
          </p:cNvSpPr>
          <p:nvPr>
            <p:ph type="sldNum" sz="quarter" idx="5"/>
          </p:nvPr>
        </p:nvSpPr>
        <p:spPr/>
        <p:txBody>
          <a:bodyPr/>
          <a:lstStyle/>
          <a:p>
            <a:fld id="{F21BA948-66E2-4F07-8B16-F6C861A89542}" type="slidenum">
              <a:rPr lang="en-CA" smtClean="0"/>
              <a:t>5</a:t>
            </a:fld>
            <a:endParaRPr lang="en-CA"/>
          </a:p>
        </p:txBody>
      </p:sp>
    </p:spTree>
    <p:extLst>
      <p:ext uri="{BB962C8B-B14F-4D97-AF65-F5344CB8AC3E}">
        <p14:creationId xmlns:p14="http://schemas.microsoft.com/office/powerpoint/2010/main" val="3777311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2A094-B0FD-B78B-AA0C-AB432A284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393EE-12D8-B219-393D-596F0685B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7DDBB-E937-6D66-ED10-9D93C8F255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-When we form information questions in the simple past, we begin with the question word plus did, then the subject, then the main verb in base form. For example: where did you have lunch? I had lunch at home. Notice that in the question the main verb is in base form. We know the question is asking about the past because  did is in the past. In the answer, the main verb is back in simple past form</a:t>
            </a:r>
            <a:endParaRPr lang="en-CA" dirty="0"/>
          </a:p>
        </p:txBody>
      </p:sp>
      <p:sp>
        <p:nvSpPr>
          <p:cNvPr id="4" name="Slide Number Placeholder 3">
            <a:extLst>
              <a:ext uri="{FF2B5EF4-FFF2-40B4-BE49-F238E27FC236}">
                <a16:creationId xmlns:a16="http://schemas.microsoft.com/office/drawing/2014/main" id="{D6871EFB-1B3A-259F-828B-9B3BD7E7C091}"/>
              </a:ext>
            </a:extLst>
          </p:cNvPr>
          <p:cNvSpPr>
            <a:spLocks noGrp="1"/>
          </p:cNvSpPr>
          <p:nvPr>
            <p:ph type="sldNum" sz="quarter" idx="5"/>
          </p:nvPr>
        </p:nvSpPr>
        <p:spPr/>
        <p:txBody>
          <a:bodyPr/>
          <a:lstStyle/>
          <a:p>
            <a:fld id="{F21BA948-66E2-4F07-8B16-F6C861A89542}" type="slidenum">
              <a:rPr lang="en-CA" smtClean="0"/>
              <a:t>6</a:t>
            </a:fld>
            <a:endParaRPr lang="en-CA"/>
          </a:p>
        </p:txBody>
      </p:sp>
    </p:spTree>
    <p:extLst>
      <p:ext uri="{BB962C8B-B14F-4D97-AF65-F5344CB8AC3E}">
        <p14:creationId xmlns:p14="http://schemas.microsoft.com/office/powerpoint/2010/main" val="2820357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61672-4289-7A18-94A3-D6E5EC3EE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98041-8A74-A66F-211D-38DB54566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07B36-A5BB-DCB8-1E14-5AFE252FD9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When did he do homework? He did homework yesterday. Again notice that the main verb in a simple past question is in base form. Did in the question shows us that it is past. In the answer, the main verb is back in simple past form. </a:t>
            </a:r>
          </a:p>
          <a:p>
            <a:endParaRPr lang="en-CA" dirty="0"/>
          </a:p>
        </p:txBody>
      </p:sp>
      <p:sp>
        <p:nvSpPr>
          <p:cNvPr id="4" name="Slide Number Placeholder 3">
            <a:extLst>
              <a:ext uri="{FF2B5EF4-FFF2-40B4-BE49-F238E27FC236}">
                <a16:creationId xmlns:a16="http://schemas.microsoft.com/office/drawing/2014/main" id="{008E27A9-2FF0-552E-E16D-62B96A4E9219}"/>
              </a:ext>
            </a:extLst>
          </p:cNvPr>
          <p:cNvSpPr>
            <a:spLocks noGrp="1"/>
          </p:cNvSpPr>
          <p:nvPr>
            <p:ph type="sldNum" sz="quarter" idx="5"/>
          </p:nvPr>
        </p:nvSpPr>
        <p:spPr/>
        <p:txBody>
          <a:bodyPr/>
          <a:lstStyle/>
          <a:p>
            <a:fld id="{F21BA948-66E2-4F07-8B16-F6C861A89542}" type="slidenum">
              <a:rPr lang="en-CA" smtClean="0"/>
              <a:t>7</a:t>
            </a:fld>
            <a:endParaRPr lang="en-CA"/>
          </a:p>
        </p:txBody>
      </p:sp>
    </p:spTree>
    <p:extLst>
      <p:ext uri="{BB962C8B-B14F-4D97-AF65-F5344CB8AC3E}">
        <p14:creationId xmlns:p14="http://schemas.microsoft.com/office/powerpoint/2010/main" val="2234435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7216D-926F-6201-8F0D-F903DA42A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B94DA-9901-D5C0-C3EB-4B183BC07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11D5E-036F-FC92-7332-FBB28A4475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Why did you make a cake? We made a cake for the birthday party. Again, notice the verb forms. </a:t>
            </a:r>
          </a:p>
          <a:p>
            <a:endParaRPr lang="en-CA" dirty="0"/>
          </a:p>
        </p:txBody>
      </p:sp>
      <p:sp>
        <p:nvSpPr>
          <p:cNvPr id="4" name="Slide Number Placeholder 3">
            <a:extLst>
              <a:ext uri="{FF2B5EF4-FFF2-40B4-BE49-F238E27FC236}">
                <a16:creationId xmlns:a16="http://schemas.microsoft.com/office/drawing/2014/main" id="{40F4B542-4B5E-4B55-2B9F-486894B79539}"/>
              </a:ext>
            </a:extLst>
          </p:cNvPr>
          <p:cNvSpPr>
            <a:spLocks noGrp="1"/>
          </p:cNvSpPr>
          <p:nvPr>
            <p:ph type="sldNum" sz="quarter" idx="5"/>
          </p:nvPr>
        </p:nvSpPr>
        <p:spPr/>
        <p:txBody>
          <a:bodyPr/>
          <a:lstStyle/>
          <a:p>
            <a:fld id="{F21BA948-66E2-4F07-8B16-F6C861A89542}" type="slidenum">
              <a:rPr lang="en-CA" smtClean="0"/>
              <a:t>8</a:t>
            </a:fld>
            <a:endParaRPr lang="en-CA"/>
          </a:p>
        </p:txBody>
      </p:sp>
    </p:spTree>
    <p:extLst>
      <p:ext uri="{BB962C8B-B14F-4D97-AF65-F5344CB8AC3E}">
        <p14:creationId xmlns:p14="http://schemas.microsoft.com/office/powerpoint/2010/main" val="24901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So, ask your friend what they did and didn’t do this past week. And don’t forget the question mark when </a:t>
            </a:r>
            <a:r>
              <a:rPr lang="en-CA" sz="1800" kern="100">
                <a:effectLst/>
                <a:latin typeface="Aptos" panose="020B0004020202020204" pitchFamily="34" charset="0"/>
                <a:ea typeface="Yu Mincho" panose="02020400000000000000" pitchFamily="18" charset="-128"/>
                <a:cs typeface="Times New Roman" panose="02020603050405020304" pitchFamily="18" charset="0"/>
              </a:rPr>
              <a:t>you write! </a:t>
            </a:r>
            <a:r>
              <a:rPr lang="en-CA" sz="1800" kern="100" dirty="0">
                <a:effectLst/>
                <a:latin typeface="Aptos" panose="020B0004020202020204" pitchFamily="34" charset="0"/>
                <a:ea typeface="Yu Mincho" panose="02020400000000000000" pitchFamily="18" charset="-128"/>
                <a:cs typeface="Times New Roman" panose="02020603050405020304" pitchFamily="18" charset="0"/>
              </a:rPr>
              <a:t>Thanks for watching!</a:t>
            </a:r>
          </a:p>
          <a:p>
            <a:endParaRPr lang="en-CA" dirty="0"/>
          </a:p>
        </p:txBody>
      </p:sp>
      <p:sp>
        <p:nvSpPr>
          <p:cNvPr id="4" name="Slide Number Placeholder 3"/>
          <p:cNvSpPr>
            <a:spLocks noGrp="1"/>
          </p:cNvSpPr>
          <p:nvPr>
            <p:ph type="sldNum" sz="quarter" idx="5"/>
          </p:nvPr>
        </p:nvSpPr>
        <p:spPr/>
        <p:txBody>
          <a:bodyPr/>
          <a:lstStyle/>
          <a:p>
            <a:fld id="{F21BA948-66E2-4F07-8B16-F6C861A89542}" type="slidenum">
              <a:rPr lang="en-CA" smtClean="0"/>
              <a:t>9</a:t>
            </a:fld>
            <a:endParaRPr lang="en-CA"/>
          </a:p>
        </p:txBody>
      </p:sp>
    </p:spTree>
    <p:extLst>
      <p:ext uri="{BB962C8B-B14F-4D97-AF65-F5344CB8AC3E}">
        <p14:creationId xmlns:p14="http://schemas.microsoft.com/office/powerpoint/2010/main" val="216785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35402336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70180073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73740155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5515686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3BC8A6-D8AF-4662-9234-F460743E2E49}" type="datetimeFigureOut">
              <a:rPr lang="en-CA" smtClean="0"/>
              <a:t>2025-07-10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9166602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369569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3BC8A6-D8AF-4662-9234-F460743E2E49}" type="datetimeFigureOut">
              <a:rPr lang="en-CA" smtClean="0"/>
              <a:t>2025-07-10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403344758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3BC8A6-D8AF-4662-9234-F460743E2E49}" type="datetimeFigureOut">
              <a:rPr lang="en-CA" smtClean="0"/>
              <a:t>2025-07-10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77527080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BC8A6-D8AF-4662-9234-F460743E2E49}" type="datetimeFigureOut">
              <a:rPr lang="en-CA" smtClean="0"/>
              <a:t>2025-07-10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131626630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36898911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3BC8A6-D8AF-4662-9234-F460743E2E49}" type="datetimeFigureOut">
              <a:rPr lang="en-CA" smtClean="0"/>
              <a:t>2025-07-10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F57E25A-822B-4DEC-8C6A-A6DA7BFB020E}" type="slidenum">
              <a:rPr lang="en-CA" smtClean="0"/>
              <a:t>‹#›</a:t>
            </a:fld>
            <a:endParaRPr lang="en-CA"/>
          </a:p>
        </p:txBody>
      </p:sp>
    </p:spTree>
    <p:extLst>
      <p:ext uri="{BB962C8B-B14F-4D97-AF65-F5344CB8AC3E}">
        <p14:creationId xmlns:p14="http://schemas.microsoft.com/office/powerpoint/2010/main" val="201007500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273BC8A6-D8AF-4662-9234-F460743E2E49}" type="datetimeFigureOut">
              <a:rPr lang="en-CA" smtClean="0"/>
              <a:t>2025-07-10</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1F57E25A-822B-4DEC-8C6A-A6DA7BFB020E}" type="slidenum">
              <a:rPr lang="en-CA" smtClean="0"/>
              <a:t>‹#›</a:t>
            </a:fld>
            <a:endParaRPr lang="en-CA"/>
          </a:p>
        </p:txBody>
      </p:sp>
    </p:spTree>
    <p:extLst>
      <p:ext uri="{BB962C8B-B14F-4D97-AF65-F5344CB8AC3E}">
        <p14:creationId xmlns:p14="http://schemas.microsoft.com/office/powerpoint/2010/main" val="15638916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4.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8.xml"/><Relationship Id="rId6" Type="http://schemas.microsoft.com/office/2017/06/relationships/model3d" Target="../media/model3d2.glb"/><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7C8D222-5E31-76EF-205B-665AB0E76CCE}"/>
              </a:ext>
            </a:extLst>
          </p:cNvPr>
          <p:cNvSpPr>
            <a:spLocks noGrp="1"/>
          </p:cNvSpPr>
          <p:nvPr>
            <p:ph type="subTitle" idx="1"/>
          </p:nvPr>
        </p:nvSpPr>
        <p:spPr>
          <a:xfrm>
            <a:off x="180108" y="2711104"/>
            <a:ext cx="4690640" cy="1089991"/>
          </a:xfrm>
        </p:spPr>
        <p:txBody>
          <a:bodyPr>
            <a:normAutofit/>
          </a:bodyPr>
          <a:lstStyle/>
          <a:p>
            <a:pPr algn="l"/>
            <a:r>
              <a:rPr lang="en-CA" dirty="0"/>
              <a:t>Negative and Question Formation</a:t>
            </a:r>
          </a:p>
        </p:txBody>
      </p:sp>
      <p:sp>
        <p:nvSpPr>
          <p:cNvPr id="18" name="TextBox 17">
            <a:extLst>
              <a:ext uri="{FF2B5EF4-FFF2-40B4-BE49-F238E27FC236}">
                <a16:creationId xmlns:a16="http://schemas.microsoft.com/office/drawing/2014/main" id="{319141AB-D9F2-C47E-AFAF-A62B58087290}"/>
              </a:ext>
            </a:extLst>
          </p:cNvPr>
          <p:cNvSpPr txBox="1"/>
          <p:nvPr/>
        </p:nvSpPr>
        <p:spPr>
          <a:xfrm>
            <a:off x="275771" y="5008447"/>
            <a:ext cx="11560629" cy="1200329"/>
          </a:xfrm>
          <a:prstGeom prst="rect">
            <a:avLst/>
          </a:prstGeom>
          <a:noFill/>
        </p:spPr>
        <p:txBody>
          <a:bodyPr wrap="square" rtlCol="0">
            <a:spAutoFit/>
          </a:bodyPr>
          <a:lstStyle/>
          <a:p>
            <a:pPr lvl="0" algn="ctr">
              <a:defRPr/>
            </a:pPr>
            <a:r>
              <a:rPr lang="en-US" b="1" kern="100" dirty="0">
                <a:latin typeface="+mj-lt"/>
              </a:rPr>
              <a:t>Simple Past – Negative and Question Formation Presentation  © 2025 by Tiffany Kearns is licensed under </a:t>
            </a:r>
          </a:p>
          <a:p>
            <a:pPr lvl="0" algn="ctr">
              <a:defRPr/>
            </a:pPr>
            <a:r>
              <a:rPr lang="en-US" b="1" kern="100" dirty="0">
                <a:latin typeface="+mj-lt"/>
              </a:rPr>
              <a:t>CC BY-NC-SA 4.0. </a:t>
            </a:r>
          </a:p>
          <a:p>
            <a:pPr lvl="0" algn="ctr">
              <a:defRPr/>
            </a:pPr>
            <a:r>
              <a:rPr lang="en-US" b="1" kern="100" dirty="0">
                <a:latin typeface="+mj-lt"/>
              </a:rPr>
              <a:t>To view a copy of this license, visit https://creativecommons.org/licenses/by-nc-sa/4.0/</a:t>
            </a:r>
          </a:p>
          <a:p>
            <a:endParaRPr lang="en-CA" dirty="0"/>
          </a:p>
        </p:txBody>
      </p:sp>
      <p:pic>
        <p:nvPicPr>
          <p:cNvPr id="19" name="Picture 18">
            <a:extLst>
              <a:ext uri="{FF2B5EF4-FFF2-40B4-BE49-F238E27FC236}">
                <a16:creationId xmlns:a16="http://schemas.microsoft.com/office/drawing/2014/main" id="{3AF39085-CA22-F56C-853F-7CE14904B6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116882"/>
            <a:ext cx="1219631" cy="426720"/>
          </a:xfrm>
          <a:prstGeom prst="rect">
            <a:avLst/>
          </a:prstGeom>
          <a:noFill/>
          <a:ln>
            <a:noFill/>
          </a:ln>
        </p:spPr>
      </p:pic>
      <p:pic>
        <p:nvPicPr>
          <p:cNvPr id="4" name="Picture 3" descr="A collage of people smiling&#10;&#10;AI-generated content may be incorrect.">
            <a:extLst>
              <a:ext uri="{FF2B5EF4-FFF2-40B4-BE49-F238E27FC236}">
                <a16:creationId xmlns:a16="http://schemas.microsoft.com/office/drawing/2014/main" id="{EC4EBF61-41C2-69AC-F6CE-118776A34A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3445" y="336782"/>
            <a:ext cx="6520166" cy="363721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TextBox 1">
            <a:extLst>
              <a:ext uri="{FF2B5EF4-FFF2-40B4-BE49-F238E27FC236}">
                <a16:creationId xmlns:a16="http://schemas.microsoft.com/office/drawing/2014/main" id="{6CC89799-8428-B36F-8201-F9C6CE56B20B}"/>
              </a:ext>
            </a:extLst>
          </p:cNvPr>
          <p:cNvSpPr txBox="1"/>
          <p:nvPr/>
        </p:nvSpPr>
        <p:spPr>
          <a:xfrm>
            <a:off x="772772" y="1129535"/>
            <a:ext cx="3505313" cy="830997"/>
          </a:xfrm>
          <a:prstGeom prst="rect">
            <a:avLst/>
          </a:prstGeom>
          <a:noFill/>
        </p:spPr>
        <p:txBody>
          <a:bodyPr wrap="square" rtlCol="0">
            <a:spAutoFit/>
          </a:bodyPr>
          <a:lstStyle/>
          <a:p>
            <a:r>
              <a:rPr lang="en-CA" sz="4800" dirty="0"/>
              <a:t>Simple Past</a:t>
            </a:r>
          </a:p>
        </p:txBody>
      </p:sp>
    </p:spTree>
    <p:custDataLst>
      <p:tags r:id="rId1"/>
    </p:custDataLst>
    <p:extLst>
      <p:ext uri="{BB962C8B-B14F-4D97-AF65-F5344CB8AC3E}">
        <p14:creationId xmlns:p14="http://schemas.microsoft.com/office/powerpoint/2010/main" val="25137375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36CF34-34BA-B17D-7C05-5CC2EAC2BC72}"/>
              </a:ext>
            </a:extLst>
          </p:cNvPr>
          <p:cNvSpPr txBox="1"/>
          <p:nvPr/>
        </p:nvSpPr>
        <p:spPr>
          <a:xfrm>
            <a:off x="1371600" y="623562"/>
            <a:ext cx="6459006" cy="646331"/>
          </a:xfrm>
          <a:prstGeom prst="rect">
            <a:avLst/>
          </a:prstGeom>
          <a:noFill/>
        </p:spPr>
        <p:txBody>
          <a:bodyPr wrap="square" rtlCol="0">
            <a:spAutoFit/>
          </a:bodyPr>
          <a:lstStyle/>
          <a:p>
            <a:r>
              <a:rPr lang="en-CA" sz="3600" dirty="0"/>
              <a:t>Simple Past Negative</a:t>
            </a:r>
          </a:p>
        </p:txBody>
      </p:sp>
      <p:sp>
        <p:nvSpPr>
          <p:cNvPr id="6" name="TextBox 5">
            <a:extLst>
              <a:ext uri="{FF2B5EF4-FFF2-40B4-BE49-F238E27FC236}">
                <a16:creationId xmlns:a16="http://schemas.microsoft.com/office/drawing/2014/main" id="{ACEEE918-1475-76D6-5FF7-6ADD174320A8}"/>
              </a:ext>
            </a:extLst>
          </p:cNvPr>
          <p:cNvSpPr txBox="1"/>
          <p:nvPr/>
        </p:nvSpPr>
        <p:spPr>
          <a:xfrm>
            <a:off x="1066459" y="1853638"/>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A6159B82-B04C-7660-023E-0B1C11F40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6198" y="1822913"/>
            <a:ext cx="533400" cy="533400"/>
          </a:xfrm>
          <a:prstGeom prst="rect">
            <a:avLst/>
          </a:prstGeom>
        </p:spPr>
      </p:pic>
      <p:sp>
        <p:nvSpPr>
          <p:cNvPr id="9" name="TextBox 8">
            <a:extLst>
              <a:ext uri="{FF2B5EF4-FFF2-40B4-BE49-F238E27FC236}">
                <a16:creationId xmlns:a16="http://schemas.microsoft.com/office/drawing/2014/main" id="{CEFC9926-58BE-CC73-5738-C626B96A2107}"/>
              </a:ext>
            </a:extLst>
          </p:cNvPr>
          <p:cNvSpPr txBox="1"/>
          <p:nvPr/>
        </p:nvSpPr>
        <p:spPr>
          <a:xfrm>
            <a:off x="4334436" y="5181181"/>
            <a:ext cx="1385432" cy="584775"/>
          </a:xfrm>
          <a:prstGeom prst="rect">
            <a:avLst/>
          </a:prstGeom>
          <a:noFill/>
        </p:spPr>
        <p:txBody>
          <a:bodyPr wrap="square" rtlCol="0">
            <a:spAutoFit/>
          </a:bodyPr>
          <a:lstStyle/>
          <a:p>
            <a:r>
              <a:rPr lang="en-CA" sz="3200" dirty="0"/>
              <a:t>didn’t </a:t>
            </a:r>
            <a:r>
              <a:rPr lang="en-CA" dirty="0"/>
              <a:t> </a:t>
            </a:r>
          </a:p>
        </p:txBody>
      </p:sp>
      <p:sp>
        <p:nvSpPr>
          <p:cNvPr id="10" name="TextBox 9">
            <a:extLst>
              <a:ext uri="{FF2B5EF4-FFF2-40B4-BE49-F238E27FC236}">
                <a16:creationId xmlns:a16="http://schemas.microsoft.com/office/drawing/2014/main" id="{80BD681B-B30A-DEEF-D691-93D6A5C6E88D}"/>
              </a:ext>
            </a:extLst>
          </p:cNvPr>
          <p:cNvSpPr txBox="1"/>
          <p:nvPr/>
        </p:nvSpPr>
        <p:spPr>
          <a:xfrm>
            <a:off x="4334436" y="2715698"/>
            <a:ext cx="2210056" cy="584775"/>
          </a:xfrm>
          <a:prstGeom prst="rect">
            <a:avLst/>
          </a:prstGeom>
          <a:noFill/>
        </p:spPr>
        <p:txBody>
          <a:bodyPr wrap="square" rtlCol="0">
            <a:spAutoFit/>
          </a:bodyPr>
          <a:lstStyle/>
          <a:p>
            <a:r>
              <a:rPr lang="en-CA" sz="3200" dirty="0"/>
              <a:t>didn’t</a:t>
            </a:r>
            <a:r>
              <a:rPr lang="en-CA" dirty="0"/>
              <a:t> </a:t>
            </a:r>
          </a:p>
        </p:txBody>
      </p:sp>
      <p:sp>
        <p:nvSpPr>
          <p:cNvPr id="11" name="TextBox 10">
            <a:extLst>
              <a:ext uri="{FF2B5EF4-FFF2-40B4-BE49-F238E27FC236}">
                <a16:creationId xmlns:a16="http://schemas.microsoft.com/office/drawing/2014/main" id="{A7A7EB4F-9631-AD9A-713E-E5201AFC54E0}"/>
              </a:ext>
            </a:extLst>
          </p:cNvPr>
          <p:cNvSpPr txBox="1"/>
          <p:nvPr/>
        </p:nvSpPr>
        <p:spPr>
          <a:xfrm>
            <a:off x="6921823" y="2665837"/>
            <a:ext cx="4860874" cy="584775"/>
          </a:xfrm>
          <a:prstGeom prst="rect">
            <a:avLst/>
          </a:prstGeom>
          <a:noFill/>
        </p:spPr>
        <p:txBody>
          <a:bodyPr wrap="square" rtlCol="0">
            <a:spAutoFit/>
          </a:bodyPr>
          <a:lstStyle/>
          <a:p>
            <a:r>
              <a:rPr lang="en-CA" sz="3200" dirty="0"/>
              <a:t>eat lunch.</a:t>
            </a:r>
            <a:r>
              <a:rPr lang="en-CA" dirty="0"/>
              <a:t> </a:t>
            </a:r>
          </a:p>
        </p:txBody>
      </p:sp>
      <p:sp>
        <p:nvSpPr>
          <p:cNvPr id="2" name="TextBox 1">
            <a:extLst>
              <a:ext uri="{FF2B5EF4-FFF2-40B4-BE49-F238E27FC236}">
                <a16:creationId xmlns:a16="http://schemas.microsoft.com/office/drawing/2014/main" id="{686734D9-F495-E532-CB61-784A1D73F370}"/>
              </a:ext>
            </a:extLst>
          </p:cNvPr>
          <p:cNvSpPr txBox="1"/>
          <p:nvPr/>
        </p:nvSpPr>
        <p:spPr>
          <a:xfrm>
            <a:off x="3800717" y="1827206"/>
            <a:ext cx="2743776" cy="523220"/>
          </a:xfrm>
          <a:prstGeom prst="rect">
            <a:avLst/>
          </a:prstGeom>
          <a:noFill/>
        </p:spPr>
        <p:txBody>
          <a:bodyPr wrap="square" rtlCol="0">
            <a:spAutoFit/>
          </a:bodyPr>
          <a:lstStyle/>
          <a:p>
            <a:r>
              <a:rPr lang="en-CA" sz="2800" i="1" dirty="0"/>
              <a:t>did not (didn’t)</a:t>
            </a:r>
          </a:p>
        </p:txBody>
      </p:sp>
      <p:sp>
        <p:nvSpPr>
          <p:cNvPr id="5" name="TextBox 4">
            <a:extLst>
              <a:ext uri="{FF2B5EF4-FFF2-40B4-BE49-F238E27FC236}">
                <a16:creationId xmlns:a16="http://schemas.microsoft.com/office/drawing/2014/main" id="{EE374B17-D9F0-BD5C-2DFB-9644B21FCDD0}"/>
              </a:ext>
            </a:extLst>
          </p:cNvPr>
          <p:cNvSpPr txBox="1"/>
          <p:nvPr/>
        </p:nvSpPr>
        <p:spPr>
          <a:xfrm>
            <a:off x="1500734" y="3978153"/>
            <a:ext cx="1385432" cy="584775"/>
          </a:xfrm>
          <a:prstGeom prst="rect">
            <a:avLst/>
          </a:prstGeom>
          <a:noFill/>
        </p:spPr>
        <p:txBody>
          <a:bodyPr wrap="square" rtlCol="0">
            <a:spAutoFit/>
          </a:bodyPr>
          <a:lstStyle/>
          <a:p>
            <a:r>
              <a:rPr lang="en-CA" sz="3200" dirty="0"/>
              <a:t>He</a:t>
            </a:r>
            <a:endParaRPr lang="en-CA" dirty="0"/>
          </a:p>
        </p:txBody>
      </p:sp>
      <p:sp>
        <p:nvSpPr>
          <p:cNvPr id="7" name="TextBox 6">
            <a:extLst>
              <a:ext uri="{FF2B5EF4-FFF2-40B4-BE49-F238E27FC236}">
                <a16:creationId xmlns:a16="http://schemas.microsoft.com/office/drawing/2014/main" id="{06D80D54-8DD9-B479-0E68-3631838AA43E}"/>
              </a:ext>
            </a:extLst>
          </p:cNvPr>
          <p:cNvSpPr txBox="1"/>
          <p:nvPr/>
        </p:nvSpPr>
        <p:spPr>
          <a:xfrm>
            <a:off x="1749290" y="2715698"/>
            <a:ext cx="1385432" cy="584775"/>
          </a:xfrm>
          <a:prstGeom prst="rect">
            <a:avLst/>
          </a:prstGeom>
          <a:noFill/>
        </p:spPr>
        <p:txBody>
          <a:bodyPr wrap="square" rtlCol="0">
            <a:spAutoFit/>
          </a:bodyPr>
          <a:lstStyle/>
          <a:p>
            <a:r>
              <a:rPr lang="en-CA" sz="3200" dirty="0"/>
              <a:t>I</a:t>
            </a:r>
            <a:r>
              <a:rPr lang="en-CA" dirty="0"/>
              <a:t> </a:t>
            </a:r>
          </a:p>
        </p:txBody>
      </p:sp>
      <p:sp>
        <p:nvSpPr>
          <p:cNvPr id="13" name="TextBox 12">
            <a:extLst>
              <a:ext uri="{FF2B5EF4-FFF2-40B4-BE49-F238E27FC236}">
                <a16:creationId xmlns:a16="http://schemas.microsoft.com/office/drawing/2014/main" id="{FF5A5BEA-A329-0D10-ADBF-6E0DFCF684A1}"/>
              </a:ext>
            </a:extLst>
          </p:cNvPr>
          <p:cNvSpPr txBox="1"/>
          <p:nvPr/>
        </p:nvSpPr>
        <p:spPr>
          <a:xfrm>
            <a:off x="6921823" y="3899042"/>
            <a:ext cx="3636166" cy="584775"/>
          </a:xfrm>
          <a:prstGeom prst="rect">
            <a:avLst/>
          </a:prstGeom>
          <a:noFill/>
        </p:spPr>
        <p:txBody>
          <a:bodyPr wrap="square" rtlCol="0">
            <a:spAutoFit/>
          </a:bodyPr>
          <a:lstStyle/>
          <a:p>
            <a:r>
              <a:rPr lang="en-CA" sz="3200" dirty="0"/>
              <a:t>do homework.</a:t>
            </a:r>
            <a:r>
              <a:rPr lang="en-CA" dirty="0"/>
              <a:t> </a:t>
            </a:r>
          </a:p>
        </p:txBody>
      </p:sp>
      <p:sp>
        <p:nvSpPr>
          <p:cNvPr id="16" name="TextBox 15">
            <a:extLst>
              <a:ext uri="{FF2B5EF4-FFF2-40B4-BE49-F238E27FC236}">
                <a16:creationId xmlns:a16="http://schemas.microsoft.com/office/drawing/2014/main" id="{82581890-0514-8B09-6898-0B31CE11F426}"/>
              </a:ext>
            </a:extLst>
          </p:cNvPr>
          <p:cNvSpPr txBox="1"/>
          <p:nvPr/>
        </p:nvSpPr>
        <p:spPr>
          <a:xfrm>
            <a:off x="8036649" y="439631"/>
            <a:ext cx="1515034" cy="923330"/>
          </a:xfrm>
          <a:prstGeom prst="rect">
            <a:avLst/>
          </a:prstGeom>
          <a:noFill/>
        </p:spPr>
        <p:txBody>
          <a:bodyPr wrap="square" rtlCol="0">
            <a:spAutoFit/>
          </a:bodyPr>
          <a:lstStyle/>
          <a:p>
            <a:r>
              <a:rPr lang="en-CA" i="1" dirty="0"/>
              <a:t>Regular</a:t>
            </a:r>
          </a:p>
          <a:p>
            <a:r>
              <a:rPr lang="en-CA" i="1" dirty="0"/>
              <a:t>And </a:t>
            </a:r>
          </a:p>
          <a:p>
            <a:r>
              <a:rPr lang="en-CA" i="1" dirty="0"/>
              <a:t>Irregular</a:t>
            </a:r>
          </a:p>
        </p:txBody>
      </p:sp>
      <p:pic>
        <p:nvPicPr>
          <p:cNvPr id="17" name="Graphic 16" descr="Add with solid fill">
            <a:extLst>
              <a:ext uri="{FF2B5EF4-FFF2-40B4-BE49-F238E27FC236}">
                <a16:creationId xmlns:a16="http://schemas.microsoft.com/office/drawing/2014/main" id="{2DF85AE7-EC6A-D2DF-2C7A-D6F1E9AE2F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88423" y="1840900"/>
            <a:ext cx="533400" cy="533400"/>
          </a:xfrm>
          <a:prstGeom prst="rect">
            <a:avLst/>
          </a:prstGeom>
        </p:spPr>
      </p:pic>
      <p:sp>
        <p:nvSpPr>
          <p:cNvPr id="19" name="TextBox 18">
            <a:extLst>
              <a:ext uri="{FF2B5EF4-FFF2-40B4-BE49-F238E27FC236}">
                <a16:creationId xmlns:a16="http://schemas.microsoft.com/office/drawing/2014/main" id="{4C11FDCD-5B0C-CBBA-1442-1954532A3D71}"/>
              </a:ext>
            </a:extLst>
          </p:cNvPr>
          <p:cNvSpPr txBox="1"/>
          <p:nvPr/>
        </p:nvSpPr>
        <p:spPr>
          <a:xfrm>
            <a:off x="7120458" y="1866580"/>
            <a:ext cx="3608295" cy="523220"/>
          </a:xfrm>
          <a:prstGeom prst="rect">
            <a:avLst/>
          </a:prstGeom>
          <a:noFill/>
        </p:spPr>
        <p:txBody>
          <a:bodyPr wrap="square" rtlCol="0">
            <a:spAutoFit/>
          </a:bodyPr>
          <a:lstStyle/>
          <a:p>
            <a:r>
              <a:rPr lang="en-CA" sz="2800" i="1" dirty="0"/>
              <a:t>main verb (base form)</a:t>
            </a:r>
          </a:p>
        </p:txBody>
      </p:sp>
      <p:sp>
        <p:nvSpPr>
          <p:cNvPr id="20" name="TextBox 19">
            <a:extLst>
              <a:ext uri="{FF2B5EF4-FFF2-40B4-BE49-F238E27FC236}">
                <a16:creationId xmlns:a16="http://schemas.microsoft.com/office/drawing/2014/main" id="{E70CA6BE-9E9D-3435-D047-18A8960015ED}"/>
              </a:ext>
            </a:extLst>
          </p:cNvPr>
          <p:cNvSpPr txBox="1"/>
          <p:nvPr/>
        </p:nvSpPr>
        <p:spPr>
          <a:xfrm>
            <a:off x="1500734" y="5240608"/>
            <a:ext cx="1385432" cy="584775"/>
          </a:xfrm>
          <a:prstGeom prst="rect">
            <a:avLst/>
          </a:prstGeom>
          <a:noFill/>
        </p:spPr>
        <p:txBody>
          <a:bodyPr wrap="square" rtlCol="0">
            <a:spAutoFit/>
          </a:bodyPr>
          <a:lstStyle/>
          <a:p>
            <a:r>
              <a:rPr lang="en-CA" sz="3200" dirty="0"/>
              <a:t>We</a:t>
            </a:r>
            <a:endParaRPr lang="en-CA" dirty="0"/>
          </a:p>
        </p:txBody>
      </p:sp>
      <p:sp>
        <p:nvSpPr>
          <p:cNvPr id="21" name="TextBox 20">
            <a:extLst>
              <a:ext uri="{FF2B5EF4-FFF2-40B4-BE49-F238E27FC236}">
                <a16:creationId xmlns:a16="http://schemas.microsoft.com/office/drawing/2014/main" id="{177DAECE-C5A1-B6DA-47C2-3437572553C9}"/>
              </a:ext>
            </a:extLst>
          </p:cNvPr>
          <p:cNvSpPr txBox="1"/>
          <p:nvPr/>
        </p:nvSpPr>
        <p:spPr>
          <a:xfrm>
            <a:off x="4229998" y="3980808"/>
            <a:ext cx="1385432" cy="584775"/>
          </a:xfrm>
          <a:prstGeom prst="rect">
            <a:avLst/>
          </a:prstGeom>
          <a:noFill/>
        </p:spPr>
        <p:txBody>
          <a:bodyPr wrap="square" rtlCol="0">
            <a:spAutoFit/>
          </a:bodyPr>
          <a:lstStyle/>
          <a:p>
            <a:r>
              <a:rPr lang="en-CA" sz="3200" dirty="0"/>
              <a:t>didn’t </a:t>
            </a:r>
            <a:r>
              <a:rPr lang="en-CA" dirty="0"/>
              <a:t> </a:t>
            </a:r>
          </a:p>
        </p:txBody>
      </p:sp>
      <p:sp>
        <p:nvSpPr>
          <p:cNvPr id="25" name="TextBox 24">
            <a:extLst>
              <a:ext uri="{FF2B5EF4-FFF2-40B4-BE49-F238E27FC236}">
                <a16:creationId xmlns:a16="http://schemas.microsoft.com/office/drawing/2014/main" id="{42153BE7-877F-24BD-4287-C617C67FE801}"/>
              </a:ext>
            </a:extLst>
          </p:cNvPr>
          <p:cNvSpPr txBox="1"/>
          <p:nvPr/>
        </p:nvSpPr>
        <p:spPr>
          <a:xfrm>
            <a:off x="7055100" y="5181180"/>
            <a:ext cx="3636166" cy="584775"/>
          </a:xfrm>
          <a:prstGeom prst="rect">
            <a:avLst/>
          </a:prstGeom>
          <a:noFill/>
        </p:spPr>
        <p:txBody>
          <a:bodyPr wrap="square" rtlCol="0">
            <a:spAutoFit/>
          </a:bodyPr>
          <a:lstStyle/>
          <a:p>
            <a:r>
              <a:rPr lang="en-CA" sz="3200" dirty="0"/>
              <a:t>make a cake.</a:t>
            </a:r>
            <a:r>
              <a:rPr lang="en-CA" dirty="0"/>
              <a:t> </a:t>
            </a:r>
          </a:p>
        </p:txBody>
      </p:sp>
      <p:pic>
        <p:nvPicPr>
          <p:cNvPr id="27" name="Picture 26" descr="A cartoon of two people&#10;&#10;AI-generated content may be incorrect.">
            <a:extLst>
              <a:ext uri="{FF2B5EF4-FFF2-40B4-BE49-F238E27FC236}">
                <a16:creationId xmlns:a16="http://schemas.microsoft.com/office/drawing/2014/main" id="{E30328B0-EA55-3F53-3D2C-BC3F76DC145C}"/>
              </a:ext>
            </a:extLst>
          </p:cNvPr>
          <p:cNvPicPr>
            <a:picLocks noChangeAspect="1"/>
          </p:cNvPicPr>
          <p:nvPr/>
        </p:nvPicPr>
        <p:blipFill>
          <a:blip r:embed="rId6"/>
          <a:stretch>
            <a:fillRect/>
          </a:stretch>
        </p:blipFill>
        <p:spPr>
          <a:xfrm>
            <a:off x="9766960" y="5132247"/>
            <a:ext cx="1051190" cy="1576785"/>
          </a:xfrm>
          <a:prstGeom prst="rect">
            <a:avLst/>
          </a:prstGeom>
        </p:spPr>
      </p:pic>
      <p:pic>
        <p:nvPicPr>
          <p:cNvPr id="29" name="Picture 28" descr="A cartoon of a child with a book&#10;&#10;AI-generated content may be incorrect.">
            <a:extLst>
              <a:ext uri="{FF2B5EF4-FFF2-40B4-BE49-F238E27FC236}">
                <a16:creationId xmlns:a16="http://schemas.microsoft.com/office/drawing/2014/main" id="{0349D9FE-C0B8-E0D4-C470-592B7D138DF5}"/>
              </a:ext>
            </a:extLst>
          </p:cNvPr>
          <p:cNvPicPr>
            <a:picLocks noChangeAspect="1"/>
          </p:cNvPicPr>
          <p:nvPr/>
        </p:nvPicPr>
        <p:blipFill>
          <a:blip r:embed="rId7"/>
          <a:stretch>
            <a:fillRect/>
          </a:stretch>
        </p:blipFill>
        <p:spPr>
          <a:xfrm>
            <a:off x="10884884" y="3771984"/>
            <a:ext cx="1054591" cy="1581887"/>
          </a:xfrm>
          <a:prstGeom prst="rect">
            <a:avLst/>
          </a:prstGeom>
        </p:spPr>
      </p:pic>
      <p:pic>
        <p:nvPicPr>
          <p:cNvPr id="31" name="Picture 30" descr="A cartoon of a person thinking about food&#10;&#10;AI-generated content may be incorrect.">
            <a:extLst>
              <a:ext uri="{FF2B5EF4-FFF2-40B4-BE49-F238E27FC236}">
                <a16:creationId xmlns:a16="http://schemas.microsoft.com/office/drawing/2014/main" id="{7773DC3E-A3CA-FC42-79A8-02418DFF1315}"/>
              </a:ext>
            </a:extLst>
          </p:cNvPr>
          <p:cNvPicPr>
            <a:picLocks noChangeAspect="1"/>
          </p:cNvPicPr>
          <p:nvPr/>
        </p:nvPicPr>
        <p:blipFill>
          <a:blip r:embed="rId8"/>
          <a:stretch>
            <a:fillRect/>
          </a:stretch>
        </p:blipFill>
        <p:spPr>
          <a:xfrm>
            <a:off x="9352260" y="2499521"/>
            <a:ext cx="1272463" cy="1272463"/>
          </a:xfrm>
          <a:prstGeom prst="rect">
            <a:avLst/>
          </a:prstGeom>
        </p:spPr>
      </p:pic>
    </p:spTree>
    <p:custDataLst>
      <p:tags r:id="rId1"/>
    </p:custDataLst>
    <p:extLst>
      <p:ext uri="{BB962C8B-B14F-4D97-AF65-F5344CB8AC3E}">
        <p14:creationId xmlns:p14="http://schemas.microsoft.com/office/powerpoint/2010/main" val="3675160526"/>
      </p:ext>
    </p:extLst>
  </p:cSld>
  <p:clrMapOvr>
    <a:masterClrMapping/>
  </p:clrMapOvr>
  <p:transition spd="slow" advTm="27787">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16"/>
                                        </p:tgtEl>
                                        <p:attrNameLst>
                                          <p:attrName>r</p:attrName>
                                        </p:attrNameLst>
                                      </p:cBhvr>
                                    </p:animRot>
                                    <p:animRot by="-240000">
                                      <p:cBhvr>
                                        <p:cTn id="15" dur="200" fill="hold">
                                          <p:stCondLst>
                                            <p:cond delay="200"/>
                                          </p:stCondLst>
                                        </p:cTn>
                                        <p:tgtEl>
                                          <p:spTgt spid="16"/>
                                        </p:tgtEl>
                                        <p:attrNameLst>
                                          <p:attrName>r</p:attrName>
                                        </p:attrNameLst>
                                      </p:cBhvr>
                                    </p:animRot>
                                    <p:animRot by="240000">
                                      <p:cBhvr>
                                        <p:cTn id="16" dur="200" fill="hold">
                                          <p:stCondLst>
                                            <p:cond delay="400"/>
                                          </p:stCondLst>
                                        </p:cTn>
                                        <p:tgtEl>
                                          <p:spTgt spid="16"/>
                                        </p:tgtEl>
                                        <p:attrNameLst>
                                          <p:attrName>r</p:attrName>
                                        </p:attrNameLst>
                                      </p:cBhvr>
                                    </p:animRot>
                                    <p:animRot by="-240000">
                                      <p:cBhvr>
                                        <p:cTn id="17" dur="200" fill="hold">
                                          <p:stCondLst>
                                            <p:cond delay="600"/>
                                          </p:stCondLst>
                                        </p:cTn>
                                        <p:tgtEl>
                                          <p:spTgt spid="16"/>
                                        </p:tgtEl>
                                        <p:attrNameLst>
                                          <p:attrName>r</p:attrName>
                                        </p:attrNameLst>
                                      </p:cBhvr>
                                    </p:animRot>
                                    <p:animRot by="120000">
                                      <p:cBhvr>
                                        <p:cTn id="18" dur="200" fill="hold">
                                          <p:stCondLst>
                                            <p:cond delay="800"/>
                                          </p:stCondLst>
                                        </p:cTn>
                                        <p:tgtEl>
                                          <p:spTgt spid="1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par>
                          <p:cTn id="53" fill="hold">
                            <p:stCondLst>
                              <p:cond delay="1500"/>
                            </p:stCondLst>
                            <p:childTnLst>
                              <p:par>
                                <p:cTn id="54" presetID="2" presetClass="entr" presetSubtype="4" fill="hold" nodeType="after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par>
                          <p:cTn id="71" fill="hold">
                            <p:stCondLst>
                              <p:cond delay="1500"/>
                            </p:stCondLst>
                            <p:childTnLst>
                              <p:par>
                                <p:cTn id="72" presetID="2" presetClass="entr" presetSubtype="4"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additive="base">
                                        <p:cTn id="74" dur="500" fill="hold"/>
                                        <p:tgtEl>
                                          <p:spTgt spid="29"/>
                                        </p:tgtEl>
                                        <p:attrNameLst>
                                          <p:attrName>ppt_x</p:attrName>
                                        </p:attrNameLst>
                                      </p:cBhvr>
                                      <p:tavLst>
                                        <p:tav tm="0">
                                          <p:val>
                                            <p:strVal val="#ppt_x"/>
                                          </p:val>
                                        </p:tav>
                                        <p:tav tm="100000">
                                          <p:val>
                                            <p:strVal val="#ppt_x"/>
                                          </p:val>
                                        </p:tav>
                                      </p:tavLst>
                                    </p:anim>
                                    <p:anim calcmode="lin" valueType="num">
                                      <p:cBhvr additive="base">
                                        <p:cTn id="7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par>
                          <p:cTn id="89" fill="hold">
                            <p:stCondLst>
                              <p:cond delay="1500"/>
                            </p:stCondLst>
                            <p:childTnLst>
                              <p:par>
                                <p:cTn id="90" presetID="2" presetClass="entr" presetSubtype="4" fill="hold" nodeType="after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additive="base">
                                        <p:cTn id="92" dur="500" fill="hold"/>
                                        <p:tgtEl>
                                          <p:spTgt spid="27"/>
                                        </p:tgtEl>
                                        <p:attrNameLst>
                                          <p:attrName>ppt_x</p:attrName>
                                        </p:attrNameLst>
                                      </p:cBhvr>
                                      <p:tavLst>
                                        <p:tav tm="0">
                                          <p:val>
                                            <p:strVal val="#ppt_x"/>
                                          </p:val>
                                        </p:tav>
                                        <p:tav tm="100000">
                                          <p:val>
                                            <p:strVal val="#ppt_x"/>
                                          </p:val>
                                        </p:tav>
                                      </p:tavLst>
                                    </p:anim>
                                    <p:anim calcmode="lin" valueType="num">
                                      <p:cBhvr additive="base">
                                        <p:cTn id="9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2" grpId="0"/>
      <p:bldP spid="5" grpId="0"/>
      <p:bldP spid="7" grpId="0"/>
      <p:bldP spid="13" grpId="0"/>
      <p:bldP spid="16" grpId="0"/>
      <p:bldP spid="16" grpId="1"/>
      <p:bldP spid="19" grpId="0"/>
      <p:bldP spid="20" grpId="0"/>
      <p:bldP spid="21"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FCDE85-3610-707A-DFC6-9F41C2C491E2}"/>
              </a:ext>
            </a:extLst>
          </p:cNvPr>
          <p:cNvPicPr>
            <a:picLocks noChangeAspect="1"/>
          </p:cNvPicPr>
          <p:nvPr/>
        </p:nvPicPr>
        <p:blipFill>
          <a:blip r:embed="rId4"/>
          <a:srcRect/>
          <a:stretch/>
        </p:blipFill>
        <p:spPr>
          <a:xfrm>
            <a:off x="295012" y="1124574"/>
            <a:ext cx="3696539" cy="2464359"/>
          </a:xfrm>
          <a:prstGeom prst="rect">
            <a:avLst/>
          </a:prstGeom>
        </p:spPr>
      </p:pic>
      <p:sp>
        <p:nvSpPr>
          <p:cNvPr id="8" name="TextBox 7">
            <a:extLst>
              <a:ext uri="{FF2B5EF4-FFF2-40B4-BE49-F238E27FC236}">
                <a16:creationId xmlns:a16="http://schemas.microsoft.com/office/drawing/2014/main" id="{35D71611-20C4-6D03-AE23-F61B2998E7B2}"/>
              </a:ext>
            </a:extLst>
          </p:cNvPr>
          <p:cNvSpPr txBox="1"/>
          <p:nvPr/>
        </p:nvSpPr>
        <p:spPr>
          <a:xfrm>
            <a:off x="855216" y="3876793"/>
            <a:ext cx="2910713" cy="1569660"/>
          </a:xfrm>
          <a:prstGeom prst="rect">
            <a:avLst/>
          </a:prstGeom>
          <a:noFill/>
        </p:spPr>
        <p:txBody>
          <a:bodyPr wrap="square" rtlCol="0">
            <a:spAutoFit/>
          </a:bodyPr>
          <a:lstStyle/>
          <a:p>
            <a:r>
              <a:rPr lang="en-CA" sz="3200" dirty="0"/>
              <a:t>She didn’t see a bear. She saw a bird.  </a:t>
            </a:r>
            <a:r>
              <a:rPr lang="en-CA" dirty="0"/>
              <a:t> </a:t>
            </a:r>
          </a:p>
        </p:txBody>
      </p:sp>
      <p:pic>
        <p:nvPicPr>
          <p:cNvPr id="10" name="Picture 9">
            <a:extLst>
              <a:ext uri="{FF2B5EF4-FFF2-40B4-BE49-F238E27FC236}">
                <a16:creationId xmlns:a16="http://schemas.microsoft.com/office/drawing/2014/main" id="{B968BC92-BA5E-874F-2887-5B95869A59FB}"/>
              </a:ext>
            </a:extLst>
          </p:cNvPr>
          <p:cNvPicPr>
            <a:picLocks noChangeAspect="1"/>
          </p:cNvPicPr>
          <p:nvPr/>
        </p:nvPicPr>
        <p:blipFill>
          <a:blip r:embed="rId5"/>
          <a:srcRect/>
          <a:stretch/>
        </p:blipFill>
        <p:spPr>
          <a:xfrm>
            <a:off x="4822052" y="566272"/>
            <a:ext cx="2195605" cy="3293408"/>
          </a:xfrm>
          <a:prstGeom prst="rect">
            <a:avLst/>
          </a:prstGeom>
        </p:spPr>
      </p:pic>
      <p:sp>
        <p:nvSpPr>
          <p:cNvPr id="12" name="TextBox 11">
            <a:extLst>
              <a:ext uri="{FF2B5EF4-FFF2-40B4-BE49-F238E27FC236}">
                <a16:creationId xmlns:a16="http://schemas.microsoft.com/office/drawing/2014/main" id="{76909832-4FF1-A543-5D3E-CDD645F763EB}"/>
              </a:ext>
            </a:extLst>
          </p:cNvPr>
          <p:cNvSpPr txBox="1"/>
          <p:nvPr/>
        </p:nvSpPr>
        <p:spPr>
          <a:xfrm>
            <a:off x="4486432" y="4066048"/>
            <a:ext cx="3039225" cy="1569660"/>
          </a:xfrm>
          <a:prstGeom prst="rect">
            <a:avLst/>
          </a:prstGeom>
          <a:noFill/>
        </p:spPr>
        <p:txBody>
          <a:bodyPr wrap="square" rtlCol="0">
            <a:spAutoFit/>
          </a:bodyPr>
          <a:lstStyle/>
          <a:p>
            <a:r>
              <a:rPr lang="en-CA" sz="3200" dirty="0"/>
              <a:t>We didn’t work late. We left early. </a:t>
            </a:r>
            <a:r>
              <a:rPr lang="en-CA" dirty="0"/>
              <a:t> </a:t>
            </a:r>
          </a:p>
        </p:txBody>
      </p:sp>
      <p:pic>
        <p:nvPicPr>
          <p:cNvPr id="16" name="Picture 15">
            <a:extLst>
              <a:ext uri="{FF2B5EF4-FFF2-40B4-BE49-F238E27FC236}">
                <a16:creationId xmlns:a16="http://schemas.microsoft.com/office/drawing/2014/main" id="{94C41CB1-61B4-836A-8FBA-F46173BEA9DD}"/>
              </a:ext>
            </a:extLst>
          </p:cNvPr>
          <p:cNvPicPr>
            <a:picLocks noChangeAspect="1"/>
          </p:cNvPicPr>
          <p:nvPr/>
        </p:nvPicPr>
        <p:blipFill>
          <a:blip r:embed="rId6"/>
          <a:srcRect/>
          <a:stretch/>
        </p:blipFill>
        <p:spPr>
          <a:xfrm>
            <a:off x="8001162" y="566272"/>
            <a:ext cx="2195605" cy="3293408"/>
          </a:xfrm>
          <a:prstGeom prst="rect">
            <a:avLst/>
          </a:prstGeom>
        </p:spPr>
      </p:pic>
      <p:sp>
        <p:nvSpPr>
          <p:cNvPr id="18" name="TextBox 17">
            <a:extLst>
              <a:ext uri="{FF2B5EF4-FFF2-40B4-BE49-F238E27FC236}">
                <a16:creationId xmlns:a16="http://schemas.microsoft.com/office/drawing/2014/main" id="{BFAF5D69-0D3E-07D5-8E9B-6B736DDA08BE}"/>
              </a:ext>
            </a:extLst>
          </p:cNvPr>
          <p:cNvSpPr txBox="1"/>
          <p:nvPr/>
        </p:nvSpPr>
        <p:spPr>
          <a:xfrm>
            <a:off x="8094876" y="4046372"/>
            <a:ext cx="3241908" cy="1569660"/>
          </a:xfrm>
          <a:prstGeom prst="rect">
            <a:avLst/>
          </a:prstGeom>
          <a:noFill/>
        </p:spPr>
        <p:txBody>
          <a:bodyPr wrap="square" rtlCol="0">
            <a:spAutoFit/>
          </a:bodyPr>
          <a:lstStyle/>
          <a:p>
            <a:r>
              <a:rPr lang="en-CA" sz="3200" dirty="0"/>
              <a:t>They didn’t play soccer. They sat on the bench.  </a:t>
            </a:r>
            <a:r>
              <a:rPr lang="en-CA" dirty="0"/>
              <a:t> </a:t>
            </a:r>
          </a:p>
        </p:txBody>
      </p:sp>
      <p:sp>
        <p:nvSpPr>
          <p:cNvPr id="19" name="Rectangle: Rounded Corners 18">
            <a:extLst>
              <a:ext uri="{FF2B5EF4-FFF2-40B4-BE49-F238E27FC236}">
                <a16:creationId xmlns:a16="http://schemas.microsoft.com/office/drawing/2014/main" id="{A307E579-62E3-D15D-619E-5A8DC9CC64B6}"/>
              </a:ext>
            </a:extLst>
          </p:cNvPr>
          <p:cNvSpPr/>
          <p:nvPr/>
        </p:nvSpPr>
        <p:spPr>
          <a:xfrm>
            <a:off x="1699297" y="3952910"/>
            <a:ext cx="1726073"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0" name="Rectangle: Rounded Corners 19">
            <a:extLst>
              <a:ext uri="{FF2B5EF4-FFF2-40B4-BE49-F238E27FC236}">
                <a16:creationId xmlns:a16="http://schemas.microsoft.com/office/drawing/2014/main" id="{26CD087F-9FFD-B1EA-1E3A-148B0BAE7ADC}"/>
              </a:ext>
            </a:extLst>
          </p:cNvPr>
          <p:cNvSpPr/>
          <p:nvPr/>
        </p:nvSpPr>
        <p:spPr>
          <a:xfrm>
            <a:off x="5216657" y="4122085"/>
            <a:ext cx="2040485"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AF56CF0F-CBCC-1EA5-C02D-7A621DEF07B5}"/>
              </a:ext>
            </a:extLst>
          </p:cNvPr>
          <p:cNvSpPr/>
          <p:nvPr/>
        </p:nvSpPr>
        <p:spPr>
          <a:xfrm>
            <a:off x="9048164" y="4122084"/>
            <a:ext cx="2011722" cy="48404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 name="Rectangle: Rounded Corners 1">
            <a:extLst>
              <a:ext uri="{FF2B5EF4-FFF2-40B4-BE49-F238E27FC236}">
                <a16:creationId xmlns:a16="http://schemas.microsoft.com/office/drawing/2014/main" id="{D9F7AF4A-CE5D-93D4-E4C3-B36FA488025D}"/>
              </a:ext>
            </a:extLst>
          </p:cNvPr>
          <p:cNvSpPr/>
          <p:nvPr/>
        </p:nvSpPr>
        <p:spPr>
          <a:xfrm>
            <a:off x="2891181" y="4501246"/>
            <a:ext cx="930193" cy="48404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3" name="Rectangle: Rounded Corners 2">
            <a:extLst>
              <a:ext uri="{FF2B5EF4-FFF2-40B4-BE49-F238E27FC236}">
                <a16:creationId xmlns:a16="http://schemas.microsoft.com/office/drawing/2014/main" id="{7196DBE6-2D1D-D57D-521A-E333F30971BB}"/>
              </a:ext>
            </a:extLst>
          </p:cNvPr>
          <p:cNvSpPr/>
          <p:nvPr/>
        </p:nvSpPr>
        <p:spPr>
          <a:xfrm>
            <a:off x="6006044" y="4636874"/>
            <a:ext cx="930193" cy="48404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5" name="Rectangle: Rounded Corners 4">
            <a:extLst>
              <a:ext uri="{FF2B5EF4-FFF2-40B4-BE49-F238E27FC236}">
                <a16:creationId xmlns:a16="http://schemas.microsoft.com/office/drawing/2014/main" id="{AEF88588-B66E-6DF0-C476-78CB3A1A23B0}"/>
              </a:ext>
            </a:extLst>
          </p:cNvPr>
          <p:cNvSpPr/>
          <p:nvPr/>
        </p:nvSpPr>
        <p:spPr>
          <a:xfrm>
            <a:off x="10406592" y="4646741"/>
            <a:ext cx="791180" cy="484043"/>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806898899"/>
      </p:ext>
    </p:extLst>
  </p:cSld>
  <p:clrMapOvr>
    <a:masterClrMapping/>
  </p:clrMapOvr>
  <p:transition spd="slow" advTm="3048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wd">
                                    <p:tmPct val="10000"/>
                                  </p:iterate>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ntr" presetSubtype="0" fill="hold" grpId="0" nodeType="afterEffect">
                                  <p:stCondLst>
                                    <p:cond delay="0"/>
                                  </p:stCondLst>
                                  <p:iterate type="wd">
                                    <p:tmPct val="10000"/>
                                  </p:iterate>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par>
                          <p:cTn id="39" fill="hold">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1" nodeType="clickEffect">
                                  <p:stCondLst>
                                    <p:cond delay="0"/>
                                  </p:stCondLst>
                                  <p:childTnLst>
                                    <p:animEffect transition="out" filter="fade">
                                      <p:cBhvr>
                                        <p:cTn id="46" dur="500" tmFilter="0, 0; .2, .5; .8, .5; 1, 0"/>
                                        <p:tgtEl>
                                          <p:spTgt spid="19"/>
                                        </p:tgtEl>
                                      </p:cBhvr>
                                    </p:animEffect>
                                    <p:animScale>
                                      <p:cBhvr>
                                        <p:cTn id="47" dur="250" autoRev="1" fill="hold"/>
                                        <p:tgtEl>
                                          <p:spTgt spid="19"/>
                                        </p:tgtEl>
                                      </p:cBhvr>
                                      <p:by x="105000" y="105000"/>
                                    </p:animScale>
                                  </p:childTnLst>
                                </p:cTn>
                              </p:par>
                              <p:par>
                                <p:cTn id="48" presetID="26" presetClass="emph" presetSubtype="0" fill="hold" grpId="1" nodeType="withEffect">
                                  <p:stCondLst>
                                    <p:cond delay="0"/>
                                  </p:stCondLst>
                                  <p:childTnLst>
                                    <p:animEffect transition="out" filter="fade">
                                      <p:cBhvr>
                                        <p:cTn id="49" dur="500" tmFilter="0, 0; .2, .5; .8, .5; 1, 0"/>
                                        <p:tgtEl>
                                          <p:spTgt spid="20"/>
                                        </p:tgtEl>
                                      </p:cBhvr>
                                    </p:animEffect>
                                    <p:animScale>
                                      <p:cBhvr>
                                        <p:cTn id="50" dur="250" autoRev="1" fill="hold"/>
                                        <p:tgtEl>
                                          <p:spTgt spid="20"/>
                                        </p:tgtEl>
                                      </p:cBhvr>
                                      <p:by x="105000" y="105000"/>
                                    </p:animScale>
                                  </p:childTnLst>
                                </p:cTn>
                              </p:par>
                              <p:par>
                                <p:cTn id="51" presetID="26" presetClass="emph" presetSubtype="0" fill="hold" grpId="1" nodeType="withEffect">
                                  <p:stCondLst>
                                    <p:cond delay="0"/>
                                  </p:stCondLst>
                                  <p:childTnLst>
                                    <p:animEffect transition="out" filter="fade">
                                      <p:cBhvr>
                                        <p:cTn id="52" dur="500" tmFilter="0, 0; .2, .5; .8, .5; 1, 0"/>
                                        <p:tgtEl>
                                          <p:spTgt spid="21"/>
                                        </p:tgtEl>
                                      </p:cBhvr>
                                    </p:animEffect>
                                    <p:animScale>
                                      <p:cBhvr>
                                        <p:cTn id="53" dur="250" autoRev="1" fill="hold"/>
                                        <p:tgtEl>
                                          <p:spTgt spid="21"/>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00"/>
                                        <p:tgtEl>
                                          <p:spTgt spid="2"/>
                                        </p:tgtEl>
                                      </p:cBhvr>
                                    </p:animEffect>
                                  </p:childTnLst>
                                </p:cTn>
                              </p:par>
                            </p:childTnLst>
                          </p:cTn>
                        </p:par>
                        <p:par>
                          <p:cTn id="59" fill="hold">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down)">
                                      <p:cBhvr>
                                        <p:cTn id="62" dur="500"/>
                                        <p:tgtEl>
                                          <p:spTgt spid="3"/>
                                        </p:tgtEl>
                                      </p:cBhvr>
                                    </p:animEffect>
                                  </p:childTnLst>
                                </p:cTn>
                              </p:par>
                            </p:childTnLst>
                          </p:cTn>
                        </p:par>
                        <p:par>
                          <p:cTn id="63" fill="hold">
                            <p:stCondLst>
                              <p:cond delay="1000"/>
                            </p:stCondLst>
                            <p:childTnLst>
                              <p:par>
                                <p:cTn id="64" presetID="22" presetClass="entr" presetSubtype="4" fill="hold" grpId="0" nodeType="after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wipe(down)">
                                      <p:cBhvr>
                                        <p:cTn id="6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8" grpId="0"/>
      <p:bldP spid="19" grpId="0" animBg="1"/>
      <p:bldP spid="19" grpId="1" animBg="1"/>
      <p:bldP spid="20" grpId="0" animBg="1"/>
      <p:bldP spid="20" grpId="1" animBg="1"/>
      <p:bldP spid="21" grpId="0" animBg="1"/>
      <p:bldP spid="21" grpId="1" animBg="1"/>
      <p:bldP spid="2" grpId="0" animBg="1"/>
      <p:bldP spid="3"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41F7D-6D70-8F86-3548-EC689A1E34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0C4EE9C-0854-D87E-278D-69942D43CA3C}"/>
              </a:ext>
            </a:extLst>
          </p:cNvPr>
          <p:cNvSpPr txBox="1"/>
          <p:nvPr/>
        </p:nvSpPr>
        <p:spPr>
          <a:xfrm>
            <a:off x="1371600" y="623562"/>
            <a:ext cx="6459006" cy="646331"/>
          </a:xfrm>
          <a:prstGeom prst="rect">
            <a:avLst/>
          </a:prstGeom>
          <a:noFill/>
        </p:spPr>
        <p:txBody>
          <a:bodyPr wrap="square" rtlCol="0">
            <a:spAutoFit/>
          </a:bodyPr>
          <a:lstStyle/>
          <a:p>
            <a:r>
              <a:rPr lang="en-CA" sz="3600" dirty="0"/>
              <a:t>Simple Past Negative</a:t>
            </a:r>
          </a:p>
        </p:txBody>
      </p:sp>
      <p:sp>
        <p:nvSpPr>
          <p:cNvPr id="6" name="TextBox 5">
            <a:extLst>
              <a:ext uri="{FF2B5EF4-FFF2-40B4-BE49-F238E27FC236}">
                <a16:creationId xmlns:a16="http://schemas.microsoft.com/office/drawing/2014/main" id="{9F2D68DE-9C73-075C-07BC-95FC3AB9CD81}"/>
              </a:ext>
            </a:extLst>
          </p:cNvPr>
          <p:cNvSpPr txBox="1"/>
          <p:nvPr/>
        </p:nvSpPr>
        <p:spPr>
          <a:xfrm>
            <a:off x="935830" y="1842188"/>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9F82DEE7-A491-378F-3722-A80C45B44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19048" y="1859765"/>
            <a:ext cx="533400" cy="533400"/>
          </a:xfrm>
          <a:prstGeom prst="rect">
            <a:avLst/>
          </a:prstGeom>
        </p:spPr>
      </p:pic>
      <p:sp>
        <p:nvSpPr>
          <p:cNvPr id="10" name="TextBox 9">
            <a:extLst>
              <a:ext uri="{FF2B5EF4-FFF2-40B4-BE49-F238E27FC236}">
                <a16:creationId xmlns:a16="http://schemas.microsoft.com/office/drawing/2014/main" id="{70F0FEAA-8C52-67E7-76E8-08E34AA0DE36}"/>
              </a:ext>
            </a:extLst>
          </p:cNvPr>
          <p:cNvSpPr txBox="1"/>
          <p:nvPr/>
        </p:nvSpPr>
        <p:spPr>
          <a:xfrm>
            <a:off x="3983255" y="3307022"/>
            <a:ext cx="2210056" cy="584775"/>
          </a:xfrm>
          <a:prstGeom prst="rect">
            <a:avLst/>
          </a:prstGeom>
          <a:noFill/>
        </p:spPr>
        <p:txBody>
          <a:bodyPr wrap="square" rtlCol="0">
            <a:spAutoFit/>
          </a:bodyPr>
          <a:lstStyle/>
          <a:p>
            <a:r>
              <a:rPr lang="en-CA" sz="3200" dirty="0"/>
              <a:t>wasn’t</a:t>
            </a:r>
            <a:r>
              <a:rPr lang="en-CA" dirty="0"/>
              <a:t> </a:t>
            </a:r>
          </a:p>
        </p:txBody>
      </p:sp>
      <p:sp>
        <p:nvSpPr>
          <p:cNvPr id="11" name="TextBox 10">
            <a:extLst>
              <a:ext uri="{FF2B5EF4-FFF2-40B4-BE49-F238E27FC236}">
                <a16:creationId xmlns:a16="http://schemas.microsoft.com/office/drawing/2014/main" id="{A3B48947-4B6E-D295-D84A-22826BDEAAEE}"/>
              </a:ext>
            </a:extLst>
          </p:cNvPr>
          <p:cNvSpPr txBox="1"/>
          <p:nvPr/>
        </p:nvSpPr>
        <p:spPr>
          <a:xfrm>
            <a:off x="6096000" y="3307022"/>
            <a:ext cx="4860874" cy="584775"/>
          </a:xfrm>
          <a:prstGeom prst="rect">
            <a:avLst/>
          </a:prstGeom>
          <a:noFill/>
        </p:spPr>
        <p:txBody>
          <a:bodyPr wrap="square" rtlCol="0">
            <a:spAutoFit/>
          </a:bodyPr>
          <a:lstStyle/>
          <a:p>
            <a:r>
              <a:rPr lang="en-CA" sz="3200" dirty="0"/>
              <a:t>at school yesterday.</a:t>
            </a:r>
            <a:r>
              <a:rPr lang="en-CA" dirty="0"/>
              <a:t> </a:t>
            </a:r>
          </a:p>
        </p:txBody>
      </p:sp>
      <p:sp>
        <p:nvSpPr>
          <p:cNvPr id="2" name="TextBox 1">
            <a:extLst>
              <a:ext uri="{FF2B5EF4-FFF2-40B4-BE49-F238E27FC236}">
                <a16:creationId xmlns:a16="http://schemas.microsoft.com/office/drawing/2014/main" id="{48F85E5C-F4D2-C353-0572-BA977FA1F944}"/>
              </a:ext>
            </a:extLst>
          </p:cNvPr>
          <p:cNvSpPr txBox="1"/>
          <p:nvPr/>
        </p:nvSpPr>
        <p:spPr>
          <a:xfrm>
            <a:off x="3449535" y="1832217"/>
            <a:ext cx="2743776" cy="954107"/>
          </a:xfrm>
          <a:prstGeom prst="rect">
            <a:avLst/>
          </a:prstGeom>
          <a:noFill/>
        </p:spPr>
        <p:txBody>
          <a:bodyPr wrap="square" rtlCol="0">
            <a:spAutoFit/>
          </a:bodyPr>
          <a:lstStyle/>
          <a:p>
            <a:r>
              <a:rPr lang="en-CA" sz="2800" i="1" dirty="0"/>
              <a:t>was/were not (wasn’t/weren’t)</a:t>
            </a:r>
          </a:p>
        </p:txBody>
      </p:sp>
      <p:sp>
        <p:nvSpPr>
          <p:cNvPr id="5" name="TextBox 4">
            <a:extLst>
              <a:ext uri="{FF2B5EF4-FFF2-40B4-BE49-F238E27FC236}">
                <a16:creationId xmlns:a16="http://schemas.microsoft.com/office/drawing/2014/main" id="{39C4B056-FAE6-FC1C-0C7B-64F75D92DBB9}"/>
              </a:ext>
            </a:extLst>
          </p:cNvPr>
          <p:cNvSpPr txBox="1"/>
          <p:nvPr/>
        </p:nvSpPr>
        <p:spPr>
          <a:xfrm>
            <a:off x="2719048" y="4793542"/>
            <a:ext cx="6149181" cy="584775"/>
          </a:xfrm>
          <a:prstGeom prst="rect">
            <a:avLst/>
          </a:prstGeom>
          <a:noFill/>
        </p:spPr>
        <p:txBody>
          <a:bodyPr wrap="square" rtlCol="0">
            <a:spAutoFit/>
          </a:bodyPr>
          <a:lstStyle/>
          <a:p>
            <a:r>
              <a:rPr lang="en-CA" sz="3200" strike="sngStrike" dirty="0"/>
              <a:t>She didn’t be at school yesterday. </a:t>
            </a:r>
            <a:endParaRPr lang="en-CA" strike="sngStrike" dirty="0"/>
          </a:p>
        </p:txBody>
      </p:sp>
      <p:sp>
        <p:nvSpPr>
          <p:cNvPr id="7" name="TextBox 6">
            <a:extLst>
              <a:ext uri="{FF2B5EF4-FFF2-40B4-BE49-F238E27FC236}">
                <a16:creationId xmlns:a16="http://schemas.microsoft.com/office/drawing/2014/main" id="{1D19297A-0807-8751-3EE0-ECF41623D0D6}"/>
              </a:ext>
            </a:extLst>
          </p:cNvPr>
          <p:cNvSpPr txBox="1"/>
          <p:nvPr/>
        </p:nvSpPr>
        <p:spPr>
          <a:xfrm>
            <a:off x="1183232" y="3289379"/>
            <a:ext cx="1385432" cy="584775"/>
          </a:xfrm>
          <a:prstGeom prst="rect">
            <a:avLst/>
          </a:prstGeom>
          <a:noFill/>
        </p:spPr>
        <p:txBody>
          <a:bodyPr wrap="square" rtlCol="0">
            <a:spAutoFit/>
          </a:bodyPr>
          <a:lstStyle/>
          <a:p>
            <a:r>
              <a:rPr lang="en-CA" sz="3200" dirty="0"/>
              <a:t>She</a:t>
            </a:r>
            <a:r>
              <a:rPr lang="en-CA" dirty="0"/>
              <a:t> </a:t>
            </a:r>
          </a:p>
        </p:txBody>
      </p:sp>
      <p:pic>
        <p:nvPicPr>
          <p:cNvPr id="12" name="Picture 11" descr="A yellow and black text&#10;&#10;AI-generated content may be incorrect.">
            <a:extLst>
              <a:ext uri="{FF2B5EF4-FFF2-40B4-BE49-F238E27FC236}">
                <a16:creationId xmlns:a16="http://schemas.microsoft.com/office/drawing/2014/main" id="{291577AC-F9DF-ED02-8FA1-DCDBE1196142}"/>
              </a:ext>
            </a:extLst>
          </p:cNvPr>
          <p:cNvPicPr>
            <a:picLocks noChangeAspect="1"/>
          </p:cNvPicPr>
          <p:nvPr/>
        </p:nvPicPr>
        <p:blipFill>
          <a:blip r:embed="rId6"/>
          <a:stretch>
            <a:fillRect/>
          </a:stretch>
        </p:blipFill>
        <p:spPr>
          <a:xfrm>
            <a:off x="7345521" y="495422"/>
            <a:ext cx="1364343" cy="1364343"/>
          </a:xfrm>
          <a:prstGeom prst="rect">
            <a:avLst/>
          </a:prstGeom>
        </p:spPr>
      </p:pic>
      <p:pic>
        <p:nvPicPr>
          <p:cNvPr id="15" name="Picture 14" descr="A desk and chair in a classroom&#10;&#10;AI-generated content may be incorrect.">
            <a:extLst>
              <a:ext uri="{FF2B5EF4-FFF2-40B4-BE49-F238E27FC236}">
                <a16:creationId xmlns:a16="http://schemas.microsoft.com/office/drawing/2014/main" id="{88CD0F37-7A46-4870-0C10-3FDAC602E8C0}"/>
              </a:ext>
            </a:extLst>
          </p:cNvPr>
          <p:cNvPicPr>
            <a:picLocks noChangeAspect="1"/>
          </p:cNvPicPr>
          <p:nvPr/>
        </p:nvPicPr>
        <p:blipFill>
          <a:blip r:embed="rId7"/>
          <a:stretch>
            <a:fillRect/>
          </a:stretch>
        </p:blipFill>
        <p:spPr>
          <a:xfrm>
            <a:off x="9862074" y="1735349"/>
            <a:ext cx="1827610" cy="2741415"/>
          </a:xfrm>
          <a:prstGeom prst="rect">
            <a:avLst/>
          </a:prstGeom>
        </p:spPr>
      </p:pic>
      <mc:AlternateContent xmlns:mc="http://schemas.openxmlformats.org/markup-compatibility/2006">
        <mc:Choice xmlns:am3d="http://schemas.microsoft.com/office/drawing/2017/model3d" Requires="am3d">
          <p:graphicFrame>
            <p:nvGraphicFramePr>
              <p:cNvPr id="18" name="3D Model 17" descr="Red X">
                <a:extLst>
                  <a:ext uri="{FF2B5EF4-FFF2-40B4-BE49-F238E27FC236}">
                    <a16:creationId xmlns:a16="http://schemas.microsoft.com/office/drawing/2014/main" id="{25CDB7F6-35B6-D912-6679-4406AEEDEFE8}"/>
                  </a:ext>
                </a:extLst>
              </p:cNvPr>
              <p:cNvGraphicFramePr>
                <a:graphicFrameLocks noChangeAspect="1"/>
              </p:cNvGraphicFramePr>
              <p:nvPr>
                <p:extLst>
                  <p:ext uri="{D42A27DB-BD31-4B8C-83A1-F6EECF244321}">
                    <p14:modId xmlns:p14="http://schemas.microsoft.com/office/powerpoint/2010/main" val="3896002051"/>
                  </p:ext>
                </p:extLst>
              </p:nvPr>
            </p:nvGraphicFramePr>
            <p:xfrm>
              <a:off x="8948058" y="4777639"/>
              <a:ext cx="772043" cy="789486"/>
            </p:xfrm>
            <a:graphic>
              <a:graphicData uri="http://schemas.microsoft.com/office/drawing/2017/model3d">
                <am3d:model3d r:embed="rId8">
                  <am3d:spPr>
                    <a:xfrm>
                      <a:off x="0" y="0"/>
                      <a:ext cx="772043" cy="789486"/>
                    </a:xfrm>
                    <a:prstGeom prst="rect">
                      <a:avLst/>
                    </a:prstGeom>
                  </am3d:spPr>
                  <am3d:camera>
                    <am3d:pos x="0" y="0" z="66067292"/>
                    <am3d:up dx="0" dy="36000000" dz="0"/>
                    <am3d:lookAt x="0" y="0" z="0"/>
                    <am3d:perspective fov="2700000"/>
                  </am3d:camera>
                  <am3d:trans>
                    <am3d:meterPerModelUnit n="251450" d="1000000"/>
                    <am3d:preTrans dx="15192" dy="-18000000" dz="0"/>
                    <am3d:scale>
                      <am3d:sx n="1000000" d="1000000"/>
                      <am3d:sy n="1000000" d="1000000"/>
                      <am3d:sz n="1000000" d="1000000"/>
                    </am3d:scale>
                    <am3d:rot/>
                    <am3d:postTrans dx="0" dy="0" dz="0"/>
                  </am3d:trans>
                  <am3d:raster rName="Office3DRenderer" rVer="16.0.8326">
                    <am3d:blip r:embed="rId9"/>
                  </am3d:raster>
                  <am3d:objViewport viewportSz="11581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8" name="3D Model 17" descr="Red X">
                <a:extLst>
                  <a:ext uri="{FF2B5EF4-FFF2-40B4-BE49-F238E27FC236}">
                    <a16:creationId xmlns:a16="http://schemas.microsoft.com/office/drawing/2014/main" id="{25CDB7F6-35B6-D912-6679-4406AEEDEFE8}"/>
                  </a:ext>
                </a:extLst>
              </p:cNvPr>
              <p:cNvPicPr>
                <a:picLocks noGrp="1" noRot="1" noChangeAspect="1" noMove="1" noResize="1" noEditPoints="1" noAdjustHandles="1" noChangeArrowheads="1" noChangeShapeType="1" noCrop="1"/>
              </p:cNvPicPr>
              <p:nvPr/>
            </p:nvPicPr>
            <p:blipFill>
              <a:blip r:embed="rId9"/>
              <a:stretch>
                <a:fillRect/>
              </a:stretch>
            </p:blipFill>
            <p:spPr>
              <a:xfrm>
                <a:off x="8948058" y="4777639"/>
                <a:ext cx="772043" cy="789486"/>
              </a:xfrm>
              <a:prstGeom prst="rect">
                <a:avLst/>
              </a:prstGeom>
            </p:spPr>
          </p:pic>
        </mc:Fallback>
      </mc:AlternateContent>
    </p:spTree>
    <p:custDataLst>
      <p:tags r:id="rId1"/>
    </p:custDataLst>
    <p:extLst>
      <p:ext uri="{BB962C8B-B14F-4D97-AF65-F5344CB8AC3E}">
        <p14:creationId xmlns:p14="http://schemas.microsoft.com/office/powerpoint/2010/main" val="700062824"/>
      </p:ext>
    </p:extLst>
  </p:cSld>
  <p:clrMapOvr>
    <a:masterClrMapping/>
  </p:clrMapOvr>
  <p:transition spd="slow" advTm="21239">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100" fill="hold">
                                          <p:stCondLst>
                                            <p:cond delay="0"/>
                                          </p:stCondLst>
                                        </p:cTn>
                                        <p:tgtEl>
                                          <p:spTgt spid="12"/>
                                        </p:tgtEl>
                                        <p:attrNameLst>
                                          <p:attrName>r</p:attrName>
                                        </p:attrNameLst>
                                      </p:cBhvr>
                                    </p:animRot>
                                    <p:animRot by="-240000">
                                      <p:cBhvr>
                                        <p:cTn id="14" dur="200" fill="hold">
                                          <p:stCondLst>
                                            <p:cond delay="200"/>
                                          </p:stCondLst>
                                        </p:cTn>
                                        <p:tgtEl>
                                          <p:spTgt spid="12"/>
                                        </p:tgtEl>
                                        <p:attrNameLst>
                                          <p:attrName>r</p:attrName>
                                        </p:attrNameLst>
                                      </p:cBhvr>
                                    </p:animRot>
                                    <p:animRot by="240000">
                                      <p:cBhvr>
                                        <p:cTn id="15" dur="200" fill="hold">
                                          <p:stCondLst>
                                            <p:cond delay="400"/>
                                          </p:stCondLst>
                                        </p:cTn>
                                        <p:tgtEl>
                                          <p:spTgt spid="12"/>
                                        </p:tgtEl>
                                        <p:attrNameLst>
                                          <p:attrName>r</p:attrName>
                                        </p:attrNameLst>
                                      </p:cBhvr>
                                    </p:animRot>
                                    <p:animRot by="-240000">
                                      <p:cBhvr>
                                        <p:cTn id="16" dur="200" fill="hold">
                                          <p:stCondLst>
                                            <p:cond delay="600"/>
                                          </p:stCondLst>
                                        </p:cTn>
                                        <p:tgtEl>
                                          <p:spTgt spid="12"/>
                                        </p:tgtEl>
                                        <p:attrNameLst>
                                          <p:attrName>r</p:attrName>
                                        </p:attrNameLst>
                                      </p:cBhvr>
                                    </p:animRot>
                                    <p:animRot by="120000">
                                      <p:cBhvr>
                                        <p:cTn id="17" dur="200" fill="hold">
                                          <p:stCondLst>
                                            <p:cond delay="800"/>
                                          </p:stCondLst>
                                        </p:cTn>
                                        <p:tgtEl>
                                          <p:spTgt spid="1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1500"/>
                            </p:stCondLst>
                            <p:childTnLst>
                              <p:par>
                                <p:cTn id="45" presetID="53" presetClass="entr" presetSubtype="16"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par>
                          <p:cTn id="59" fill="hold">
                            <p:stCondLst>
                              <p:cond delay="0"/>
                            </p:stCondLst>
                            <p:childTnLst>
                              <p:par>
                                <p:cTn id="60" presetID="6" presetClass="emph" presetSubtype="0" fill="hold" nodeType="afterEffect">
                                  <p:stCondLst>
                                    <p:cond delay="0"/>
                                  </p:stCondLst>
                                  <p:childTnLst>
                                    <p:animScale>
                                      <p:cBhvr>
                                        <p:cTn id="61" dur="20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2"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332B7-B253-8279-0AE4-528C094AFF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866AB17-8A15-3F0F-79DD-9C6DC966615E}"/>
              </a:ext>
            </a:extLst>
          </p:cNvPr>
          <p:cNvSpPr txBox="1"/>
          <p:nvPr/>
        </p:nvSpPr>
        <p:spPr>
          <a:xfrm>
            <a:off x="4158343" y="659503"/>
            <a:ext cx="3976914" cy="646331"/>
          </a:xfrm>
          <a:prstGeom prst="rect">
            <a:avLst/>
          </a:prstGeom>
          <a:noFill/>
        </p:spPr>
        <p:txBody>
          <a:bodyPr wrap="square" rtlCol="0">
            <a:spAutoFit/>
          </a:bodyPr>
          <a:lstStyle/>
          <a:p>
            <a:r>
              <a:rPr lang="en-CA" sz="3600" dirty="0"/>
              <a:t>Yes/No Questions</a:t>
            </a:r>
          </a:p>
        </p:txBody>
      </p:sp>
      <p:sp>
        <p:nvSpPr>
          <p:cNvPr id="6" name="TextBox 5">
            <a:extLst>
              <a:ext uri="{FF2B5EF4-FFF2-40B4-BE49-F238E27FC236}">
                <a16:creationId xmlns:a16="http://schemas.microsoft.com/office/drawing/2014/main" id="{21B4C5FA-DF2A-BBDD-96B8-CF1066035F12}"/>
              </a:ext>
            </a:extLst>
          </p:cNvPr>
          <p:cNvSpPr txBox="1"/>
          <p:nvPr/>
        </p:nvSpPr>
        <p:spPr>
          <a:xfrm>
            <a:off x="3221810" y="1884679"/>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3CC32A33-BCBD-9C7D-7602-605CC6AE7A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52766" y="1812275"/>
            <a:ext cx="533400" cy="533400"/>
          </a:xfrm>
          <a:prstGeom prst="rect">
            <a:avLst/>
          </a:prstGeom>
        </p:spPr>
      </p:pic>
      <p:sp>
        <p:nvSpPr>
          <p:cNvPr id="9" name="TextBox 8">
            <a:extLst>
              <a:ext uri="{FF2B5EF4-FFF2-40B4-BE49-F238E27FC236}">
                <a16:creationId xmlns:a16="http://schemas.microsoft.com/office/drawing/2014/main" id="{6824658F-7E70-60C4-5DD8-C001069A60F5}"/>
              </a:ext>
            </a:extLst>
          </p:cNvPr>
          <p:cNvSpPr txBox="1"/>
          <p:nvPr/>
        </p:nvSpPr>
        <p:spPr>
          <a:xfrm>
            <a:off x="2949004" y="5080950"/>
            <a:ext cx="1385432" cy="584775"/>
          </a:xfrm>
          <a:prstGeom prst="rect">
            <a:avLst/>
          </a:prstGeom>
          <a:noFill/>
        </p:spPr>
        <p:txBody>
          <a:bodyPr wrap="square" rtlCol="0">
            <a:spAutoFit/>
          </a:bodyPr>
          <a:lstStyle/>
          <a:p>
            <a:r>
              <a:rPr lang="en-CA" sz="3200" dirty="0"/>
              <a:t>they </a:t>
            </a:r>
            <a:r>
              <a:rPr lang="en-CA" dirty="0"/>
              <a:t> </a:t>
            </a:r>
          </a:p>
        </p:txBody>
      </p:sp>
      <p:sp>
        <p:nvSpPr>
          <p:cNvPr id="10" name="TextBox 9">
            <a:extLst>
              <a:ext uri="{FF2B5EF4-FFF2-40B4-BE49-F238E27FC236}">
                <a16:creationId xmlns:a16="http://schemas.microsoft.com/office/drawing/2014/main" id="{122ACF62-9C54-F2BC-3D5C-D69EA97E3085}"/>
              </a:ext>
            </a:extLst>
          </p:cNvPr>
          <p:cNvSpPr txBox="1"/>
          <p:nvPr/>
        </p:nvSpPr>
        <p:spPr>
          <a:xfrm>
            <a:off x="3229408" y="2919842"/>
            <a:ext cx="1105028" cy="584775"/>
          </a:xfrm>
          <a:prstGeom prst="rect">
            <a:avLst/>
          </a:prstGeom>
          <a:noFill/>
        </p:spPr>
        <p:txBody>
          <a:bodyPr wrap="square" rtlCol="0">
            <a:spAutoFit/>
          </a:bodyPr>
          <a:lstStyle/>
          <a:p>
            <a:r>
              <a:rPr lang="en-CA" sz="3200" dirty="0"/>
              <a:t>she</a:t>
            </a:r>
            <a:r>
              <a:rPr lang="en-CA" dirty="0"/>
              <a:t> </a:t>
            </a:r>
          </a:p>
        </p:txBody>
      </p:sp>
      <p:sp>
        <p:nvSpPr>
          <p:cNvPr id="11" name="TextBox 10">
            <a:extLst>
              <a:ext uri="{FF2B5EF4-FFF2-40B4-BE49-F238E27FC236}">
                <a16:creationId xmlns:a16="http://schemas.microsoft.com/office/drawing/2014/main" id="{07CABEC2-7883-53C9-B3F1-076EBE47A67A}"/>
              </a:ext>
            </a:extLst>
          </p:cNvPr>
          <p:cNvSpPr txBox="1"/>
          <p:nvPr/>
        </p:nvSpPr>
        <p:spPr>
          <a:xfrm>
            <a:off x="6183901" y="2884186"/>
            <a:ext cx="2556005" cy="584775"/>
          </a:xfrm>
          <a:prstGeom prst="rect">
            <a:avLst/>
          </a:prstGeom>
          <a:noFill/>
        </p:spPr>
        <p:txBody>
          <a:bodyPr wrap="square" rtlCol="0">
            <a:spAutoFit/>
          </a:bodyPr>
          <a:lstStyle/>
          <a:p>
            <a:r>
              <a:rPr lang="en-CA" sz="3200" dirty="0"/>
              <a:t>see a bear?</a:t>
            </a:r>
            <a:r>
              <a:rPr lang="en-CA" dirty="0"/>
              <a:t> </a:t>
            </a:r>
          </a:p>
        </p:txBody>
      </p:sp>
      <p:sp>
        <p:nvSpPr>
          <p:cNvPr id="2" name="TextBox 1">
            <a:extLst>
              <a:ext uri="{FF2B5EF4-FFF2-40B4-BE49-F238E27FC236}">
                <a16:creationId xmlns:a16="http://schemas.microsoft.com/office/drawing/2014/main" id="{39D40219-0838-B7A4-AE3D-32893151135E}"/>
              </a:ext>
            </a:extLst>
          </p:cNvPr>
          <p:cNvSpPr txBox="1"/>
          <p:nvPr/>
        </p:nvSpPr>
        <p:spPr>
          <a:xfrm>
            <a:off x="1092815" y="1817365"/>
            <a:ext cx="815814" cy="523220"/>
          </a:xfrm>
          <a:prstGeom prst="rect">
            <a:avLst/>
          </a:prstGeom>
          <a:noFill/>
        </p:spPr>
        <p:txBody>
          <a:bodyPr wrap="square" rtlCol="0">
            <a:spAutoFit/>
          </a:bodyPr>
          <a:lstStyle/>
          <a:p>
            <a:r>
              <a:rPr lang="en-CA" sz="2800" i="1" dirty="0"/>
              <a:t>Did </a:t>
            </a:r>
          </a:p>
        </p:txBody>
      </p:sp>
      <p:sp>
        <p:nvSpPr>
          <p:cNvPr id="7" name="TextBox 6">
            <a:extLst>
              <a:ext uri="{FF2B5EF4-FFF2-40B4-BE49-F238E27FC236}">
                <a16:creationId xmlns:a16="http://schemas.microsoft.com/office/drawing/2014/main" id="{46DF0CC3-A4AC-1C39-044A-10B13EF69801}"/>
              </a:ext>
            </a:extLst>
          </p:cNvPr>
          <p:cNvSpPr txBox="1"/>
          <p:nvPr/>
        </p:nvSpPr>
        <p:spPr>
          <a:xfrm>
            <a:off x="967334" y="2932823"/>
            <a:ext cx="1385432" cy="584775"/>
          </a:xfrm>
          <a:prstGeom prst="rect">
            <a:avLst/>
          </a:prstGeom>
          <a:noFill/>
        </p:spPr>
        <p:txBody>
          <a:bodyPr wrap="square" rtlCol="0">
            <a:spAutoFit/>
          </a:bodyPr>
          <a:lstStyle/>
          <a:p>
            <a:r>
              <a:rPr lang="en-CA" sz="3200" dirty="0"/>
              <a:t>Did</a:t>
            </a:r>
            <a:r>
              <a:rPr lang="en-CA" dirty="0"/>
              <a:t> </a:t>
            </a:r>
          </a:p>
        </p:txBody>
      </p:sp>
      <p:pic>
        <p:nvPicPr>
          <p:cNvPr id="17" name="Graphic 16" descr="Add with solid fill">
            <a:extLst>
              <a:ext uri="{FF2B5EF4-FFF2-40B4-BE49-F238E27FC236}">
                <a16:creationId xmlns:a16="http://schemas.microsoft.com/office/drawing/2014/main" id="{EE9AAED2-F9C8-D1F0-DB64-8374DF03C8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69780" y="1833400"/>
            <a:ext cx="533400" cy="533400"/>
          </a:xfrm>
          <a:prstGeom prst="rect">
            <a:avLst/>
          </a:prstGeom>
        </p:spPr>
      </p:pic>
      <p:sp>
        <p:nvSpPr>
          <p:cNvPr id="19" name="TextBox 18">
            <a:extLst>
              <a:ext uri="{FF2B5EF4-FFF2-40B4-BE49-F238E27FC236}">
                <a16:creationId xmlns:a16="http://schemas.microsoft.com/office/drawing/2014/main" id="{FAFDAA8A-681E-834D-92F7-A4356566A818}"/>
              </a:ext>
            </a:extLst>
          </p:cNvPr>
          <p:cNvSpPr txBox="1"/>
          <p:nvPr/>
        </p:nvSpPr>
        <p:spPr>
          <a:xfrm>
            <a:off x="6230939" y="1833400"/>
            <a:ext cx="3608295" cy="523220"/>
          </a:xfrm>
          <a:prstGeom prst="rect">
            <a:avLst/>
          </a:prstGeom>
          <a:noFill/>
        </p:spPr>
        <p:txBody>
          <a:bodyPr wrap="square" rtlCol="0">
            <a:spAutoFit/>
          </a:bodyPr>
          <a:lstStyle/>
          <a:p>
            <a:r>
              <a:rPr lang="en-CA" sz="2800" i="1" dirty="0"/>
              <a:t>main verb (base form)</a:t>
            </a:r>
          </a:p>
        </p:txBody>
      </p:sp>
      <p:sp>
        <p:nvSpPr>
          <p:cNvPr id="20" name="TextBox 19">
            <a:extLst>
              <a:ext uri="{FF2B5EF4-FFF2-40B4-BE49-F238E27FC236}">
                <a16:creationId xmlns:a16="http://schemas.microsoft.com/office/drawing/2014/main" id="{14D2BCC8-4FC5-6820-072C-708AFC5CF5E6}"/>
              </a:ext>
            </a:extLst>
          </p:cNvPr>
          <p:cNvSpPr txBox="1"/>
          <p:nvPr/>
        </p:nvSpPr>
        <p:spPr>
          <a:xfrm>
            <a:off x="967334" y="5080950"/>
            <a:ext cx="1385432" cy="584775"/>
          </a:xfrm>
          <a:prstGeom prst="rect">
            <a:avLst/>
          </a:prstGeom>
          <a:noFill/>
        </p:spPr>
        <p:txBody>
          <a:bodyPr wrap="square" rtlCol="0">
            <a:spAutoFit/>
          </a:bodyPr>
          <a:lstStyle/>
          <a:p>
            <a:r>
              <a:rPr lang="en-CA" sz="3200" dirty="0"/>
              <a:t>Did</a:t>
            </a:r>
            <a:endParaRPr lang="en-CA" dirty="0"/>
          </a:p>
        </p:txBody>
      </p:sp>
      <p:sp>
        <p:nvSpPr>
          <p:cNvPr id="25" name="TextBox 24">
            <a:extLst>
              <a:ext uri="{FF2B5EF4-FFF2-40B4-BE49-F238E27FC236}">
                <a16:creationId xmlns:a16="http://schemas.microsoft.com/office/drawing/2014/main" id="{D27B989E-7C54-C2F3-4D34-112714C24995}"/>
              </a:ext>
            </a:extLst>
          </p:cNvPr>
          <p:cNvSpPr txBox="1"/>
          <p:nvPr/>
        </p:nvSpPr>
        <p:spPr>
          <a:xfrm>
            <a:off x="6146800" y="5080559"/>
            <a:ext cx="3636166" cy="584775"/>
          </a:xfrm>
          <a:prstGeom prst="rect">
            <a:avLst/>
          </a:prstGeom>
          <a:noFill/>
        </p:spPr>
        <p:txBody>
          <a:bodyPr wrap="square" rtlCol="0">
            <a:spAutoFit/>
          </a:bodyPr>
          <a:lstStyle/>
          <a:p>
            <a:r>
              <a:rPr lang="en-CA" sz="3200" dirty="0"/>
              <a:t>leave early?</a:t>
            </a:r>
            <a:r>
              <a:rPr lang="en-CA" dirty="0"/>
              <a:t> </a:t>
            </a:r>
          </a:p>
        </p:txBody>
      </p:sp>
      <p:pic>
        <p:nvPicPr>
          <p:cNvPr id="12" name="Picture 11" descr="A cartoon of a person with a backpack and a stick&#10;&#10;AI-generated content may be incorrect.">
            <a:extLst>
              <a:ext uri="{FF2B5EF4-FFF2-40B4-BE49-F238E27FC236}">
                <a16:creationId xmlns:a16="http://schemas.microsoft.com/office/drawing/2014/main" id="{120D37B0-81D5-6841-78AE-18AD9273DCFD}"/>
              </a:ext>
            </a:extLst>
          </p:cNvPr>
          <p:cNvPicPr>
            <a:picLocks noChangeAspect="1"/>
          </p:cNvPicPr>
          <p:nvPr/>
        </p:nvPicPr>
        <p:blipFill>
          <a:blip r:embed="rId5"/>
          <a:stretch>
            <a:fillRect/>
          </a:stretch>
        </p:blipFill>
        <p:spPr>
          <a:xfrm>
            <a:off x="8532098" y="2519249"/>
            <a:ext cx="2351600" cy="1567733"/>
          </a:xfrm>
          <a:prstGeom prst="rect">
            <a:avLst/>
          </a:prstGeom>
        </p:spPr>
      </p:pic>
      <p:pic>
        <p:nvPicPr>
          <p:cNvPr id="15" name="Picture 14" descr="A cartoon of people wearing hard hats&#10;&#10;AI-generated content may be incorrect.">
            <a:extLst>
              <a:ext uri="{FF2B5EF4-FFF2-40B4-BE49-F238E27FC236}">
                <a16:creationId xmlns:a16="http://schemas.microsoft.com/office/drawing/2014/main" id="{4081B1EA-3AA2-04F7-611D-A3CD988FEE67}"/>
              </a:ext>
            </a:extLst>
          </p:cNvPr>
          <p:cNvPicPr>
            <a:picLocks noChangeAspect="1"/>
          </p:cNvPicPr>
          <p:nvPr/>
        </p:nvPicPr>
        <p:blipFill>
          <a:blip r:embed="rId6"/>
          <a:stretch>
            <a:fillRect/>
          </a:stretch>
        </p:blipFill>
        <p:spPr>
          <a:xfrm>
            <a:off x="8614229" y="4451919"/>
            <a:ext cx="1515034" cy="2272551"/>
          </a:xfrm>
          <a:prstGeom prst="rect">
            <a:avLst/>
          </a:prstGeom>
        </p:spPr>
      </p:pic>
      <p:sp>
        <p:nvSpPr>
          <p:cNvPr id="18" name="TextBox 17">
            <a:extLst>
              <a:ext uri="{FF2B5EF4-FFF2-40B4-BE49-F238E27FC236}">
                <a16:creationId xmlns:a16="http://schemas.microsoft.com/office/drawing/2014/main" id="{ACAA27E6-AE03-C8E0-249F-A3A15B35D943}"/>
              </a:ext>
            </a:extLst>
          </p:cNvPr>
          <p:cNvSpPr txBox="1"/>
          <p:nvPr/>
        </p:nvSpPr>
        <p:spPr>
          <a:xfrm>
            <a:off x="11088103" y="2425952"/>
            <a:ext cx="892629" cy="1754326"/>
          </a:xfrm>
          <a:prstGeom prst="rect">
            <a:avLst/>
          </a:prstGeom>
          <a:noFill/>
        </p:spPr>
        <p:txBody>
          <a:bodyPr wrap="square" rtlCol="0">
            <a:spAutoFit/>
          </a:bodyPr>
          <a:lstStyle/>
          <a:p>
            <a:r>
              <a:rPr lang="en-CA" dirty="0"/>
              <a:t>No, she didn’t. She saw a bird. </a:t>
            </a:r>
          </a:p>
        </p:txBody>
      </p:sp>
      <p:sp>
        <p:nvSpPr>
          <p:cNvPr id="22" name="TextBox 21">
            <a:extLst>
              <a:ext uri="{FF2B5EF4-FFF2-40B4-BE49-F238E27FC236}">
                <a16:creationId xmlns:a16="http://schemas.microsoft.com/office/drawing/2014/main" id="{6E72C25B-1689-6319-C693-8FFD2BE67949}"/>
              </a:ext>
            </a:extLst>
          </p:cNvPr>
          <p:cNvSpPr txBox="1"/>
          <p:nvPr/>
        </p:nvSpPr>
        <p:spPr>
          <a:xfrm>
            <a:off x="10437383" y="4546583"/>
            <a:ext cx="892629" cy="923330"/>
          </a:xfrm>
          <a:prstGeom prst="rect">
            <a:avLst/>
          </a:prstGeom>
          <a:noFill/>
        </p:spPr>
        <p:txBody>
          <a:bodyPr wrap="square" rtlCol="0">
            <a:spAutoFit/>
          </a:bodyPr>
          <a:lstStyle/>
          <a:p>
            <a:r>
              <a:rPr lang="en-CA" dirty="0"/>
              <a:t>Yes, they did. </a:t>
            </a:r>
          </a:p>
        </p:txBody>
      </p:sp>
    </p:spTree>
    <p:extLst>
      <p:ext uri="{BB962C8B-B14F-4D97-AF65-F5344CB8AC3E}">
        <p14:creationId xmlns:p14="http://schemas.microsoft.com/office/powerpoint/2010/main" val="89052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par>
                          <p:cTn id="64" fill="hold">
                            <p:stCondLst>
                              <p:cond delay="1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11" grpId="0"/>
      <p:bldP spid="2" grpId="0"/>
      <p:bldP spid="7" grpId="0"/>
      <p:bldP spid="19" grpId="0"/>
      <p:bldP spid="20" grpId="0"/>
      <p:bldP spid="25" grpId="0"/>
      <p:bldP spid="18"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6D0EC-022F-2929-7A99-CD658263C3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414DAAD-A0BA-E2A6-F165-E9945715B85B}"/>
              </a:ext>
            </a:extLst>
          </p:cNvPr>
          <p:cNvSpPr txBox="1"/>
          <p:nvPr/>
        </p:nvSpPr>
        <p:spPr>
          <a:xfrm>
            <a:off x="3412683" y="359674"/>
            <a:ext cx="4956628" cy="646331"/>
          </a:xfrm>
          <a:prstGeom prst="rect">
            <a:avLst/>
          </a:prstGeom>
          <a:noFill/>
        </p:spPr>
        <p:txBody>
          <a:bodyPr wrap="square" rtlCol="0">
            <a:spAutoFit/>
          </a:bodyPr>
          <a:lstStyle/>
          <a:p>
            <a:r>
              <a:rPr lang="en-CA" sz="3600" dirty="0"/>
              <a:t>Information Questions</a:t>
            </a:r>
          </a:p>
        </p:txBody>
      </p:sp>
      <p:sp>
        <p:nvSpPr>
          <p:cNvPr id="6" name="TextBox 5">
            <a:extLst>
              <a:ext uri="{FF2B5EF4-FFF2-40B4-BE49-F238E27FC236}">
                <a16:creationId xmlns:a16="http://schemas.microsoft.com/office/drawing/2014/main" id="{9E7036B6-CC42-4A2A-6AF3-7E896C55E49B}"/>
              </a:ext>
            </a:extLst>
          </p:cNvPr>
          <p:cNvSpPr txBox="1"/>
          <p:nvPr/>
        </p:nvSpPr>
        <p:spPr>
          <a:xfrm>
            <a:off x="5133480" y="1171359"/>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F21B02E0-B3E0-3E12-FF36-FBB9D12E7F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2708" y="1167069"/>
            <a:ext cx="533400" cy="533400"/>
          </a:xfrm>
          <a:prstGeom prst="rect">
            <a:avLst/>
          </a:prstGeom>
        </p:spPr>
      </p:pic>
      <p:sp>
        <p:nvSpPr>
          <p:cNvPr id="10" name="TextBox 9">
            <a:extLst>
              <a:ext uri="{FF2B5EF4-FFF2-40B4-BE49-F238E27FC236}">
                <a16:creationId xmlns:a16="http://schemas.microsoft.com/office/drawing/2014/main" id="{55399A1C-F6E2-2B67-B605-84AB6A7D032D}"/>
              </a:ext>
            </a:extLst>
          </p:cNvPr>
          <p:cNvSpPr txBox="1"/>
          <p:nvPr/>
        </p:nvSpPr>
        <p:spPr>
          <a:xfrm>
            <a:off x="5250604" y="2030831"/>
            <a:ext cx="1105028" cy="584775"/>
          </a:xfrm>
          <a:prstGeom prst="rect">
            <a:avLst/>
          </a:prstGeom>
          <a:noFill/>
        </p:spPr>
        <p:txBody>
          <a:bodyPr wrap="square" rtlCol="0">
            <a:spAutoFit/>
          </a:bodyPr>
          <a:lstStyle/>
          <a:p>
            <a:r>
              <a:rPr lang="en-CA" sz="3200" dirty="0"/>
              <a:t>you</a:t>
            </a:r>
            <a:r>
              <a:rPr lang="en-CA" dirty="0"/>
              <a:t> </a:t>
            </a:r>
          </a:p>
        </p:txBody>
      </p:sp>
      <p:sp>
        <p:nvSpPr>
          <p:cNvPr id="11" name="TextBox 10">
            <a:extLst>
              <a:ext uri="{FF2B5EF4-FFF2-40B4-BE49-F238E27FC236}">
                <a16:creationId xmlns:a16="http://schemas.microsoft.com/office/drawing/2014/main" id="{BFCCF6E4-A0E4-8CA7-83E2-AC3ACEFC262B}"/>
              </a:ext>
            </a:extLst>
          </p:cNvPr>
          <p:cNvSpPr txBox="1"/>
          <p:nvPr/>
        </p:nvSpPr>
        <p:spPr>
          <a:xfrm>
            <a:off x="7721717" y="2057768"/>
            <a:ext cx="2556005" cy="584775"/>
          </a:xfrm>
          <a:prstGeom prst="rect">
            <a:avLst/>
          </a:prstGeom>
          <a:noFill/>
        </p:spPr>
        <p:txBody>
          <a:bodyPr wrap="square" rtlCol="0">
            <a:spAutoFit/>
          </a:bodyPr>
          <a:lstStyle/>
          <a:p>
            <a:r>
              <a:rPr lang="en-CA" sz="3200" dirty="0"/>
              <a:t>have lunch?</a:t>
            </a:r>
            <a:r>
              <a:rPr lang="en-CA" dirty="0"/>
              <a:t> </a:t>
            </a:r>
          </a:p>
        </p:txBody>
      </p:sp>
      <p:sp>
        <p:nvSpPr>
          <p:cNvPr id="2" name="TextBox 1">
            <a:extLst>
              <a:ext uri="{FF2B5EF4-FFF2-40B4-BE49-F238E27FC236}">
                <a16:creationId xmlns:a16="http://schemas.microsoft.com/office/drawing/2014/main" id="{F57BDA21-125F-E31F-A01B-6A9C157B734D}"/>
              </a:ext>
            </a:extLst>
          </p:cNvPr>
          <p:cNvSpPr txBox="1"/>
          <p:nvPr/>
        </p:nvSpPr>
        <p:spPr>
          <a:xfrm>
            <a:off x="3640464" y="1162218"/>
            <a:ext cx="815814" cy="523220"/>
          </a:xfrm>
          <a:prstGeom prst="rect">
            <a:avLst/>
          </a:prstGeom>
          <a:noFill/>
        </p:spPr>
        <p:txBody>
          <a:bodyPr wrap="square" rtlCol="0">
            <a:spAutoFit/>
          </a:bodyPr>
          <a:lstStyle/>
          <a:p>
            <a:r>
              <a:rPr lang="en-CA" sz="2800" i="1" dirty="0"/>
              <a:t>did </a:t>
            </a:r>
          </a:p>
        </p:txBody>
      </p:sp>
      <p:sp>
        <p:nvSpPr>
          <p:cNvPr id="7" name="TextBox 6">
            <a:extLst>
              <a:ext uri="{FF2B5EF4-FFF2-40B4-BE49-F238E27FC236}">
                <a16:creationId xmlns:a16="http://schemas.microsoft.com/office/drawing/2014/main" id="{B8AD4D65-3E06-6700-B7F9-3ABFF8AF1B56}"/>
              </a:ext>
            </a:extLst>
          </p:cNvPr>
          <p:cNvSpPr txBox="1"/>
          <p:nvPr/>
        </p:nvSpPr>
        <p:spPr>
          <a:xfrm>
            <a:off x="3557090" y="2057768"/>
            <a:ext cx="1385432" cy="584775"/>
          </a:xfrm>
          <a:prstGeom prst="rect">
            <a:avLst/>
          </a:prstGeom>
          <a:noFill/>
        </p:spPr>
        <p:txBody>
          <a:bodyPr wrap="square" rtlCol="0">
            <a:spAutoFit/>
          </a:bodyPr>
          <a:lstStyle/>
          <a:p>
            <a:r>
              <a:rPr lang="en-CA" sz="3200" dirty="0"/>
              <a:t>did</a:t>
            </a:r>
            <a:r>
              <a:rPr lang="en-CA" dirty="0"/>
              <a:t> </a:t>
            </a:r>
          </a:p>
        </p:txBody>
      </p:sp>
      <p:pic>
        <p:nvPicPr>
          <p:cNvPr id="17" name="Graphic 16" descr="Add with solid fill">
            <a:extLst>
              <a:ext uri="{FF2B5EF4-FFF2-40B4-BE49-F238E27FC236}">
                <a16:creationId xmlns:a16="http://schemas.microsoft.com/office/drawing/2014/main" id="{530B7869-6F62-ABB8-E774-0F071A1C1B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152" y="1198884"/>
            <a:ext cx="533400" cy="533400"/>
          </a:xfrm>
          <a:prstGeom prst="rect">
            <a:avLst/>
          </a:prstGeom>
        </p:spPr>
      </p:pic>
      <p:sp>
        <p:nvSpPr>
          <p:cNvPr id="19" name="TextBox 18">
            <a:extLst>
              <a:ext uri="{FF2B5EF4-FFF2-40B4-BE49-F238E27FC236}">
                <a16:creationId xmlns:a16="http://schemas.microsoft.com/office/drawing/2014/main" id="{5638860E-BE79-3E76-D835-D7DEF1C19802}"/>
              </a:ext>
            </a:extLst>
          </p:cNvPr>
          <p:cNvSpPr txBox="1"/>
          <p:nvPr/>
        </p:nvSpPr>
        <p:spPr>
          <a:xfrm>
            <a:off x="7721717" y="1192666"/>
            <a:ext cx="3608295" cy="523220"/>
          </a:xfrm>
          <a:prstGeom prst="rect">
            <a:avLst/>
          </a:prstGeom>
          <a:noFill/>
        </p:spPr>
        <p:txBody>
          <a:bodyPr wrap="square" rtlCol="0">
            <a:spAutoFit/>
          </a:bodyPr>
          <a:lstStyle/>
          <a:p>
            <a:r>
              <a:rPr lang="en-CA" sz="2800" i="1" dirty="0"/>
              <a:t>main verb (base form)</a:t>
            </a:r>
          </a:p>
        </p:txBody>
      </p:sp>
      <p:pic>
        <p:nvPicPr>
          <p:cNvPr id="12" name="Picture 11">
            <a:extLst>
              <a:ext uri="{FF2B5EF4-FFF2-40B4-BE49-F238E27FC236}">
                <a16:creationId xmlns:a16="http://schemas.microsoft.com/office/drawing/2014/main" id="{AD8488BC-5B48-820C-544C-C5CC7240D82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64795" y="3092515"/>
            <a:ext cx="2683576" cy="2833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9107D103-54F3-DC7A-E368-90ACD07ED052}"/>
              </a:ext>
            </a:extLst>
          </p:cNvPr>
          <p:cNvSpPr txBox="1"/>
          <p:nvPr/>
        </p:nvSpPr>
        <p:spPr>
          <a:xfrm>
            <a:off x="4502501" y="3922789"/>
            <a:ext cx="2594892" cy="954107"/>
          </a:xfrm>
          <a:prstGeom prst="rect">
            <a:avLst/>
          </a:prstGeom>
          <a:noFill/>
        </p:spPr>
        <p:txBody>
          <a:bodyPr wrap="square" rtlCol="0">
            <a:spAutoFit/>
          </a:bodyPr>
          <a:lstStyle/>
          <a:p>
            <a:r>
              <a:rPr lang="en-CA" sz="2800" dirty="0"/>
              <a:t>I had lunch at home. </a:t>
            </a:r>
          </a:p>
        </p:txBody>
      </p:sp>
      <p:sp>
        <p:nvSpPr>
          <p:cNvPr id="3" name="TextBox 2">
            <a:extLst>
              <a:ext uri="{FF2B5EF4-FFF2-40B4-BE49-F238E27FC236}">
                <a16:creationId xmlns:a16="http://schemas.microsoft.com/office/drawing/2014/main" id="{C28A28B0-E7EA-727A-B3F9-D335C9825D05}"/>
              </a:ext>
            </a:extLst>
          </p:cNvPr>
          <p:cNvSpPr txBox="1"/>
          <p:nvPr/>
        </p:nvSpPr>
        <p:spPr>
          <a:xfrm>
            <a:off x="333331" y="1162218"/>
            <a:ext cx="2629377" cy="523220"/>
          </a:xfrm>
          <a:prstGeom prst="rect">
            <a:avLst/>
          </a:prstGeom>
          <a:noFill/>
        </p:spPr>
        <p:txBody>
          <a:bodyPr wrap="square" rtlCol="0">
            <a:spAutoFit/>
          </a:bodyPr>
          <a:lstStyle/>
          <a:p>
            <a:r>
              <a:rPr lang="en-CA" sz="2800" i="1" dirty="0"/>
              <a:t>Question Word </a:t>
            </a:r>
          </a:p>
        </p:txBody>
      </p:sp>
      <p:pic>
        <p:nvPicPr>
          <p:cNvPr id="5" name="Graphic 4" descr="Add with solid fill">
            <a:extLst>
              <a:ext uri="{FF2B5EF4-FFF2-40B4-BE49-F238E27FC236}">
                <a16:creationId xmlns:a16="http://schemas.microsoft.com/office/drawing/2014/main" id="{2B4EC429-8DF6-B94F-CEB3-823066CFE8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5655" y="1162218"/>
            <a:ext cx="533400" cy="533400"/>
          </a:xfrm>
          <a:prstGeom prst="rect">
            <a:avLst/>
          </a:prstGeom>
        </p:spPr>
      </p:pic>
      <p:sp>
        <p:nvSpPr>
          <p:cNvPr id="13" name="TextBox 12">
            <a:extLst>
              <a:ext uri="{FF2B5EF4-FFF2-40B4-BE49-F238E27FC236}">
                <a16:creationId xmlns:a16="http://schemas.microsoft.com/office/drawing/2014/main" id="{D5163817-B269-0DA0-EC9A-348A4B24E235}"/>
              </a:ext>
            </a:extLst>
          </p:cNvPr>
          <p:cNvSpPr txBox="1"/>
          <p:nvPr/>
        </p:nvSpPr>
        <p:spPr>
          <a:xfrm>
            <a:off x="955303" y="2030831"/>
            <a:ext cx="1385432" cy="584775"/>
          </a:xfrm>
          <a:prstGeom prst="rect">
            <a:avLst/>
          </a:prstGeom>
          <a:noFill/>
        </p:spPr>
        <p:txBody>
          <a:bodyPr wrap="square" rtlCol="0">
            <a:spAutoFit/>
          </a:bodyPr>
          <a:lstStyle/>
          <a:p>
            <a:r>
              <a:rPr lang="en-CA" sz="3200" dirty="0"/>
              <a:t>Where</a:t>
            </a:r>
            <a:r>
              <a:rPr lang="en-CA" dirty="0"/>
              <a:t> </a:t>
            </a:r>
          </a:p>
        </p:txBody>
      </p:sp>
      <p:sp>
        <p:nvSpPr>
          <p:cNvPr id="14" name="Rectangle: Rounded Corners 13">
            <a:extLst>
              <a:ext uri="{FF2B5EF4-FFF2-40B4-BE49-F238E27FC236}">
                <a16:creationId xmlns:a16="http://schemas.microsoft.com/office/drawing/2014/main" id="{7E514210-FBC5-7D96-275D-35E3F837513F}"/>
              </a:ext>
            </a:extLst>
          </p:cNvPr>
          <p:cNvSpPr/>
          <p:nvPr/>
        </p:nvSpPr>
        <p:spPr>
          <a:xfrm>
            <a:off x="7721717" y="2119683"/>
            <a:ext cx="1030397" cy="52286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55FB5091-1717-BC92-B1A4-F881EEF4D41A}"/>
              </a:ext>
            </a:extLst>
          </p:cNvPr>
          <p:cNvSpPr/>
          <p:nvPr/>
        </p:nvSpPr>
        <p:spPr>
          <a:xfrm>
            <a:off x="3557090" y="1992856"/>
            <a:ext cx="834571" cy="776514"/>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3309994C-AA9E-9E69-4A01-00DA58357C7B}"/>
              </a:ext>
            </a:extLst>
          </p:cNvPr>
          <p:cNvSpPr/>
          <p:nvPr/>
        </p:nvSpPr>
        <p:spPr>
          <a:xfrm>
            <a:off x="4732355" y="3921750"/>
            <a:ext cx="650366" cy="52013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047001492"/>
      </p:ext>
    </p:extLst>
  </p:cSld>
  <p:clrMapOvr>
    <a:masterClrMapping/>
  </p:clrMapOvr>
  <p:transition spd="slow" advTm="36853">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15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2" grpId="0"/>
      <p:bldP spid="7" grpId="0"/>
      <p:bldP spid="19" grpId="0"/>
      <p:bldP spid="18" grpId="0"/>
      <p:bldP spid="3" grpId="0"/>
      <p:bldP spid="13" grpId="0"/>
      <p:bldP spid="14" grpId="0" animBg="1"/>
      <p:bldP spid="16"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827A7-3BD4-1287-49C7-BD98E746193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898B06-4090-721A-496E-9691FFA046C0}"/>
              </a:ext>
            </a:extLst>
          </p:cNvPr>
          <p:cNvSpPr txBox="1"/>
          <p:nvPr/>
        </p:nvSpPr>
        <p:spPr>
          <a:xfrm>
            <a:off x="3412683" y="359674"/>
            <a:ext cx="4956628" cy="646331"/>
          </a:xfrm>
          <a:prstGeom prst="rect">
            <a:avLst/>
          </a:prstGeom>
          <a:noFill/>
        </p:spPr>
        <p:txBody>
          <a:bodyPr wrap="square" rtlCol="0">
            <a:spAutoFit/>
          </a:bodyPr>
          <a:lstStyle/>
          <a:p>
            <a:r>
              <a:rPr lang="en-CA" sz="3600" dirty="0"/>
              <a:t>Information Questions</a:t>
            </a:r>
          </a:p>
        </p:txBody>
      </p:sp>
      <p:sp>
        <p:nvSpPr>
          <p:cNvPr id="6" name="TextBox 5">
            <a:extLst>
              <a:ext uri="{FF2B5EF4-FFF2-40B4-BE49-F238E27FC236}">
                <a16:creationId xmlns:a16="http://schemas.microsoft.com/office/drawing/2014/main" id="{359CFB0A-B091-AE6F-892B-8967C7100000}"/>
              </a:ext>
            </a:extLst>
          </p:cNvPr>
          <p:cNvSpPr txBox="1"/>
          <p:nvPr/>
        </p:nvSpPr>
        <p:spPr>
          <a:xfrm>
            <a:off x="5133480" y="1171359"/>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90DE6117-88FD-C22A-5DE7-179EE354D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2708" y="1167069"/>
            <a:ext cx="533400" cy="533400"/>
          </a:xfrm>
          <a:prstGeom prst="rect">
            <a:avLst/>
          </a:prstGeom>
        </p:spPr>
      </p:pic>
      <p:sp>
        <p:nvSpPr>
          <p:cNvPr id="10" name="TextBox 9">
            <a:extLst>
              <a:ext uri="{FF2B5EF4-FFF2-40B4-BE49-F238E27FC236}">
                <a16:creationId xmlns:a16="http://schemas.microsoft.com/office/drawing/2014/main" id="{A85BD55E-A37B-C4A7-A945-68133CE15CC5}"/>
              </a:ext>
            </a:extLst>
          </p:cNvPr>
          <p:cNvSpPr txBox="1"/>
          <p:nvPr/>
        </p:nvSpPr>
        <p:spPr>
          <a:xfrm>
            <a:off x="5250604" y="2030831"/>
            <a:ext cx="1105028" cy="584775"/>
          </a:xfrm>
          <a:prstGeom prst="rect">
            <a:avLst/>
          </a:prstGeom>
          <a:noFill/>
        </p:spPr>
        <p:txBody>
          <a:bodyPr wrap="square" rtlCol="0">
            <a:spAutoFit/>
          </a:bodyPr>
          <a:lstStyle/>
          <a:p>
            <a:r>
              <a:rPr lang="en-CA" sz="3200" dirty="0"/>
              <a:t>he</a:t>
            </a:r>
            <a:r>
              <a:rPr lang="en-CA" dirty="0"/>
              <a:t> </a:t>
            </a:r>
          </a:p>
        </p:txBody>
      </p:sp>
      <p:sp>
        <p:nvSpPr>
          <p:cNvPr id="11" name="TextBox 10">
            <a:extLst>
              <a:ext uri="{FF2B5EF4-FFF2-40B4-BE49-F238E27FC236}">
                <a16:creationId xmlns:a16="http://schemas.microsoft.com/office/drawing/2014/main" id="{1D423C82-AAB7-7FCB-37A1-FDD403DC285D}"/>
              </a:ext>
            </a:extLst>
          </p:cNvPr>
          <p:cNvSpPr txBox="1"/>
          <p:nvPr/>
        </p:nvSpPr>
        <p:spPr>
          <a:xfrm>
            <a:off x="7721717" y="2057768"/>
            <a:ext cx="3280112" cy="584775"/>
          </a:xfrm>
          <a:prstGeom prst="rect">
            <a:avLst/>
          </a:prstGeom>
          <a:noFill/>
        </p:spPr>
        <p:txBody>
          <a:bodyPr wrap="square" rtlCol="0">
            <a:spAutoFit/>
          </a:bodyPr>
          <a:lstStyle/>
          <a:p>
            <a:r>
              <a:rPr lang="en-CA" sz="3200" dirty="0"/>
              <a:t>do homework?</a:t>
            </a:r>
            <a:r>
              <a:rPr lang="en-CA" dirty="0"/>
              <a:t> </a:t>
            </a:r>
          </a:p>
        </p:txBody>
      </p:sp>
      <p:sp>
        <p:nvSpPr>
          <p:cNvPr id="2" name="TextBox 1">
            <a:extLst>
              <a:ext uri="{FF2B5EF4-FFF2-40B4-BE49-F238E27FC236}">
                <a16:creationId xmlns:a16="http://schemas.microsoft.com/office/drawing/2014/main" id="{8947AFC9-4314-63F2-F25E-A76939B08212}"/>
              </a:ext>
            </a:extLst>
          </p:cNvPr>
          <p:cNvSpPr txBox="1"/>
          <p:nvPr/>
        </p:nvSpPr>
        <p:spPr>
          <a:xfrm>
            <a:off x="3640464" y="1162218"/>
            <a:ext cx="815814" cy="523220"/>
          </a:xfrm>
          <a:prstGeom prst="rect">
            <a:avLst/>
          </a:prstGeom>
          <a:noFill/>
        </p:spPr>
        <p:txBody>
          <a:bodyPr wrap="square" rtlCol="0">
            <a:spAutoFit/>
          </a:bodyPr>
          <a:lstStyle/>
          <a:p>
            <a:r>
              <a:rPr lang="en-CA" sz="2800" i="1" dirty="0"/>
              <a:t>did </a:t>
            </a:r>
          </a:p>
        </p:txBody>
      </p:sp>
      <p:sp>
        <p:nvSpPr>
          <p:cNvPr id="7" name="TextBox 6">
            <a:extLst>
              <a:ext uri="{FF2B5EF4-FFF2-40B4-BE49-F238E27FC236}">
                <a16:creationId xmlns:a16="http://schemas.microsoft.com/office/drawing/2014/main" id="{0BE203AF-B582-98DB-6933-C7F69C3E4008}"/>
              </a:ext>
            </a:extLst>
          </p:cNvPr>
          <p:cNvSpPr txBox="1"/>
          <p:nvPr/>
        </p:nvSpPr>
        <p:spPr>
          <a:xfrm>
            <a:off x="3557090" y="2057768"/>
            <a:ext cx="1385432" cy="584775"/>
          </a:xfrm>
          <a:prstGeom prst="rect">
            <a:avLst/>
          </a:prstGeom>
          <a:noFill/>
        </p:spPr>
        <p:txBody>
          <a:bodyPr wrap="square" rtlCol="0">
            <a:spAutoFit/>
          </a:bodyPr>
          <a:lstStyle/>
          <a:p>
            <a:r>
              <a:rPr lang="en-CA" sz="3200" dirty="0"/>
              <a:t>did</a:t>
            </a:r>
            <a:r>
              <a:rPr lang="en-CA" dirty="0"/>
              <a:t> </a:t>
            </a:r>
          </a:p>
        </p:txBody>
      </p:sp>
      <p:pic>
        <p:nvPicPr>
          <p:cNvPr id="17" name="Graphic 16" descr="Add with solid fill">
            <a:extLst>
              <a:ext uri="{FF2B5EF4-FFF2-40B4-BE49-F238E27FC236}">
                <a16:creationId xmlns:a16="http://schemas.microsoft.com/office/drawing/2014/main" id="{45E13CA2-149B-02CA-8B76-65ADC34A62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152" y="1198884"/>
            <a:ext cx="533400" cy="533400"/>
          </a:xfrm>
          <a:prstGeom prst="rect">
            <a:avLst/>
          </a:prstGeom>
        </p:spPr>
      </p:pic>
      <p:sp>
        <p:nvSpPr>
          <p:cNvPr id="19" name="TextBox 18">
            <a:extLst>
              <a:ext uri="{FF2B5EF4-FFF2-40B4-BE49-F238E27FC236}">
                <a16:creationId xmlns:a16="http://schemas.microsoft.com/office/drawing/2014/main" id="{4A8F40BA-F0C8-F895-4F71-1D5E644D8242}"/>
              </a:ext>
            </a:extLst>
          </p:cNvPr>
          <p:cNvSpPr txBox="1"/>
          <p:nvPr/>
        </p:nvSpPr>
        <p:spPr>
          <a:xfrm>
            <a:off x="7721717" y="1192666"/>
            <a:ext cx="3608295" cy="523220"/>
          </a:xfrm>
          <a:prstGeom prst="rect">
            <a:avLst/>
          </a:prstGeom>
          <a:noFill/>
        </p:spPr>
        <p:txBody>
          <a:bodyPr wrap="square" rtlCol="0">
            <a:spAutoFit/>
          </a:bodyPr>
          <a:lstStyle/>
          <a:p>
            <a:r>
              <a:rPr lang="en-CA" sz="2800" i="1" dirty="0"/>
              <a:t>main verb (base form)</a:t>
            </a:r>
          </a:p>
        </p:txBody>
      </p:sp>
      <p:pic>
        <p:nvPicPr>
          <p:cNvPr id="12" name="Picture 11">
            <a:extLst>
              <a:ext uri="{FF2B5EF4-FFF2-40B4-BE49-F238E27FC236}">
                <a16:creationId xmlns:a16="http://schemas.microsoft.com/office/drawing/2014/main" id="{093F415E-A879-D68B-3C7A-54C9E0C94485}"/>
              </a:ext>
            </a:extLst>
          </p:cNvPr>
          <p:cNvPicPr>
            <a:picLocks noChangeAspect="1"/>
          </p:cNvPicPr>
          <p:nvPr/>
        </p:nvPicPr>
        <p:blipFill>
          <a:blip r:embed="rId6">
            <a:extLst>
              <a:ext uri="{28A0092B-C50C-407E-A947-70E740481C1C}">
                <a14:useLocalDpi xmlns:a14="http://schemas.microsoft.com/office/drawing/2010/main" val="0"/>
              </a:ext>
            </a:extLst>
          </a:blip>
          <a:srcRect l="1975" r="1975"/>
          <a:stretch/>
        </p:blipFill>
        <p:spPr>
          <a:xfrm>
            <a:off x="1364795" y="3092515"/>
            <a:ext cx="2683576" cy="2833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E77F469A-2615-FFCC-F1D1-4F826D4DFA62}"/>
              </a:ext>
            </a:extLst>
          </p:cNvPr>
          <p:cNvSpPr txBox="1"/>
          <p:nvPr/>
        </p:nvSpPr>
        <p:spPr>
          <a:xfrm>
            <a:off x="4502501" y="3922789"/>
            <a:ext cx="2594892" cy="1384995"/>
          </a:xfrm>
          <a:prstGeom prst="rect">
            <a:avLst/>
          </a:prstGeom>
          <a:noFill/>
        </p:spPr>
        <p:txBody>
          <a:bodyPr wrap="square" rtlCol="0">
            <a:spAutoFit/>
          </a:bodyPr>
          <a:lstStyle/>
          <a:p>
            <a:r>
              <a:rPr lang="en-CA" sz="2800" dirty="0"/>
              <a:t>He did homework yesterday. </a:t>
            </a:r>
          </a:p>
        </p:txBody>
      </p:sp>
      <p:sp>
        <p:nvSpPr>
          <p:cNvPr id="3" name="TextBox 2">
            <a:extLst>
              <a:ext uri="{FF2B5EF4-FFF2-40B4-BE49-F238E27FC236}">
                <a16:creationId xmlns:a16="http://schemas.microsoft.com/office/drawing/2014/main" id="{7AE1BC4E-90C8-0E49-234B-381D624351AD}"/>
              </a:ext>
            </a:extLst>
          </p:cNvPr>
          <p:cNvSpPr txBox="1"/>
          <p:nvPr/>
        </p:nvSpPr>
        <p:spPr>
          <a:xfrm>
            <a:off x="333331" y="1162218"/>
            <a:ext cx="2629377" cy="523220"/>
          </a:xfrm>
          <a:prstGeom prst="rect">
            <a:avLst/>
          </a:prstGeom>
          <a:noFill/>
        </p:spPr>
        <p:txBody>
          <a:bodyPr wrap="square" rtlCol="0">
            <a:spAutoFit/>
          </a:bodyPr>
          <a:lstStyle/>
          <a:p>
            <a:r>
              <a:rPr lang="en-CA" sz="2800" i="1" dirty="0"/>
              <a:t>Question Word </a:t>
            </a:r>
          </a:p>
        </p:txBody>
      </p:sp>
      <p:pic>
        <p:nvPicPr>
          <p:cNvPr id="5" name="Graphic 4" descr="Add with solid fill">
            <a:extLst>
              <a:ext uri="{FF2B5EF4-FFF2-40B4-BE49-F238E27FC236}">
                <a16:creationId xmlns:a16="http://schemas.microsoft.com/office/drawing/2014/main" id="{0B65BCA4-5895-93F0-4283-7F560054E9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5655" y="1162218"/>
            <a:ext cx="533400" cy="533400"/>
          </a:xfrm>
          <a:prstGeom prst="rect">
            <a:avLst/>
          </a:prstGeom>
        </p:spPr>
      </p:pic>
      <p:sp>
        <p:nvSpPr>
          <p:cNvPr id="13" name="TextBox 12">
            <a:extLst>
              <a:ext uri="{FF2B5EF4-FFF2-40B4-BE49-F238E27FC236}">
                <a16:creationId xmlns:a16="http://schemas.microsoft.com/office/drawing/2014/main" id="{57F0C508-9E71-74A9-193A-E96A4AC764F1}"/>
              </a:ext>
            </a:extLst>
          </p:cNvPr>
          <p:cNvSpPr txBox="1"/>
          <p:nvPr/>
        </p:nvSpPr>
        <p:spPr>
          <a:xfrm>
            <a:off x="955303" y="2030831"/>
            <a:ext cx="1385432" cy="584775"/>
          </a:xfrm>
          <a:prstGeom prst="rect">
            <a:avLst/>
          </a:prstGeom>
          <a:noFill/>
        </p:spPr>
        <p:txBody>
          <a:bodyPr wrap="square" rtlCol="0">
            <a:spAutoFit/>
          </a:bodyPr>
          <a:lstStyle/>
          <a:p>
            <a:r>
              <a:rPr lang="en-CA" sz="3200" dirty="0"/>
              <a:t>When</a:t>
            </a:r>
            <a:r>
              <a:rPr lang="en-CA" dirty="0"/>
              <a:t> </a:t>
            </a:r>
          </a:p>
        </p:txBody>
      </p:sp>
      <p:sp>
        <p:nvSpPr>
          <p:cNvPr id="14" name="Rectangle: Rounded Corners 13">
            <a:extLst>
              <a:ext uri="{FF2B5EF4-FFF2-40B4-BE49-F238E27FC236}">
                <a16:creationId xmlns:a16="http://schemas.microsoft.com/office/drawing/2014/main" id="{E0FC2C00-F0F0-50AF-C663-AA5313F529D8}"/>
              </a:ext>
            </a:extLst>
          </p:cNvPr>
          <p:cNvSpPr/>
          <p:nvPr/>
        </p:nvSpPr>
        <p:spPr>
          <a:xfrm>
            <a:off x="7721717" y="2119683"/>
            <a:ext cx="647594" cy="52286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0BFAC56C-D370-9747-C7EB-F99F5F4BE33B}"/>
              </a:ext>
            </a:extLst>
          </p:cNvPr>
          <p:cNvSpPr/>
          <p:nvPr/>
        </p:nvSpPr>
        <p:spPr>
          <a:xfrm>
            <a:off x="3557090" y="1992856"/>
            <a:ext cx="834571" cy="776514"/>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55E23387-D6F2-84DF-9663-AF0314557AD7}"/>
              </a:ext>
            </a:extLst>
          </p:cNvPr>
          <p:cNvSpPr/>
          <p:nvPr/>
        </p:nvSpPr>
        <p:spPr>
          <a:xfrm>
            <a:off x="5030764" y="3921750"/>
            <a:ext cx="650366" cy="52013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189516368"/>
      </p:ext>
    </p:extLst>
  </p:cSld>
  <p:clrMapOvr>
    <a:masterClrMapping/>
  </p:clrMapOvr>
  <p:transition spd="slow" advTm="24831">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2" grpId="0"/>
      <p:bldP spid="7" grpId="0"/>
      <p:bldP spid="19" grpId="0"/>
      <p:bldP spid="18" grpId="0"/>
      <p:bldP spid="3" grpId="0"/>
      <p:bldP spid="13" grpId="0"/>
      <p:bldP spid="14" grpId="0" animBg="1"/>
      <p:bldP spid="16"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31029-64DB-F77E-922B-C555630D2D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2904053-AC6F-5C50-0CBE-A5E9F7057EEC}"/>
              </a:ext>
            </a:extLst>
          </p:cNvPr>
          <p:cNvSpPr txBox="1"/>
          <p:nvPr/>
        </p:nvSpPr>
        <p:spPr>
          <a:xfrm>
            <a:off x="3412683" y="359674"/>
            <a:ext cx="4956628" cy="646331"/>
          </a:xfrm>
          <a:prstGeom prst="rect">
            <a:avLst/>
          </a:prstGeom>
          <a:noFill/>
        </p:spPr>
        <p:txBody>
          <a:bodyPr wrap="square" rtlCol="0">
            <a:spAutoFit/>
          </a:bodyPr>
          <a:lstStyle/>
          <a:p>
            <a:r>
              <a:rPr lang="en-CA" sz="3600" dirty="0"/>
              <a:t>Information Questions</a:t>
            </a:r>
          </a:p>
        </p:txBody>
      </p:sp>
      <p:sp>
        <p:nvSpPr>
          <p:cNvPr id="6" name="TextBox 5">
            <a:extLst>
              <a:ext uri="{FF2B5EF4-FFF2-40B4-BE49-F238E27FC236}">
                <a16:creationId xmlns:a16="http://schemas.microsoft.com/office/drawing/2014/main" id="{078DC80E-EB64-3808-6643-403DA1B72D1F}"/>
              </a:ext>
            </a:extLst>
          </p:cNvPr>
          <p:cNvSpPr txBox="1"/>
          <p:nvPr/>
        </p:nvSpPr>
        <p:spPr>
          <a:xfrm>
            <a:off x="5133480" y="1171359"/>
            <a:ext cx="1515034" cy="523220"/>
          </a:xfrm>
          <a:prstGeom prst="rect">
            <a:avLst/>
          </a:prstGeom>
          <a:noFill/>
        </p:spPr>
        <p:txBody>
          <a:bodyPr wrap="square" rtlCol="0">
            <a:spAutoFit/>
          </a:bodyPr>
          <a:lstStyle/>
          <a:p>
            <a:r>
              <a:rPr lang="en-CA" sz="2800" i="1" dirty="0"/>
              <a:t>subject</a:t>
            </a:r>
          </a:p>
        </p:txBody>
      </p:sp>
      <p:pic>
        <p:nvPicPr>
          <p:cNvPr id="8" name="Graphic 7" descr="Add with solid fill">
            <a:extLst>
              <a:ext uri="{FF2B5EF4-FFF2-40B4-BE49-F238E27FC236}">
                <a16:creationId xmlns:a16="http://schemas.microsoft.com/office/drawing/2014/main" id="{992EE462-02A1-10DE-11AB-208AFD849B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2708" y="1167069"/>
            <a:ext cx="533400" cy="533400"/>
          </a:xfrm>
          <a:prstGeom prst="rect">
            <a:avLst/>
          </a:prstGeom>
        </p:spPr>
      </p:pic>
      <p:sp>
        <p:nvSpPr>
          <p:cNvPr id="10" name="TextBox 9">
            <a:extLst>
              <a:ext uri="{FF2B5EF4-FFF2-40B4-BE49-F238E27FC236}">
                <a16:creationId xmlns:a16="http://schemas.microsoft.com/office/drawing/2014/main" id="{E18CE17B-DB11-4049-1461-4A886CA2A350}"/>
              </a:ext>
            </a:extLst>
          </p:cNvPr>
          <p:cNvSpPr txBox="1"/>
          <p:nvPr/>
        </p:nvSpPr>
        <p:spPr>
          <a:xfrm>
            <a:off x="5250604" y="2030831"/>
            <a:ext cx="1105028" cy="584775"/>
          </a:xfrm>
          <a:prstGeom prst="rect">
            <a:avLst/>
          </a:prstGeom>
          <a:noFill/>
        </p:spPr>
        <p:txBody>
          <a:bodyPr wrap="square" rtlCol="0">
            <a:spAutoFit/>
          </a:bodyPr>
          <a:lstStyle/>
          <a:p>
            <a:r>
              <a:rPr lang="en-CA" sz="3200" dirty="0"/>
              <a:t>you</a:t>
            </a:r>
            <a:r>
              <a:rPr lang="en-CA" dirty="0"/>
              <a:t> </a:t>
            </a:r>
          </a:p>
        </p:txBody>
      </p:sp>
      <p:sp>
        <p:nvSpPr>
          <p:cNvPr id="11" name="TextBox 10">
            <a:extLst>
              <a:ext uri="{FF2B5EF4-FFF2-40B4-BE49-F238E27FC236}">
                <a16:creationId xmlns:a16="http://schemas.microsoft.com/office/drawing/2014/main" id="{3E638FA1-D4DF-59D4-8DBD-850776F387E3}"/>
              </a:ext>
            </a:extLst>
          </p:cNvPr>
          <p:cNvSpPr txBox="1"/>
          <p:nvPr/>
        </p:nvSpPr>
        <p:spPr>
          <a:xfrm>
            <a:off x="7721717" y="2057768"/>
            <a:ext cx="3280112" cy="584775"/>
          </a:xfrm>
          <a:prstGeom prst="rect">
            <a:avLst/>
          </a:prstGeom>
          <a:noFill/>
        </p:spPr>
        <p:txBody>
          <a:bodyPr wrap="square" rtlCol="0">
            <a:spAutoFit/>
          </a:bodyPr>
          <a:lstStyle/>
          <a:p>
            <a:r>
              <a:rPr lang="en-CA" sz="3200" dirty="0"/>
              <a:t>make a cake?</a:t>
            </a:r>
            <a:r>
              <a:rPr lang="en-CA" dirty="0"/>
              <a:t> </a:t>
            </a:r>
          </a:p>
        </p:txBody>
      </p:sp>
      <p:sp>
        <p:nvSpPr>
          <p:cNvPr id="2" name="TextBox 1">
            <a:extLst>
              <a:ext uri="{FF2B5EF4-FFF2-40B4-BE49-F238E27FC236}">
                <a16:creationId xmlns:a16="http://schemas.microsoft.com/office/drawing/2014/main" id="{57DE5B39-E59C-7B74-D5A5-622797064776}"/>
              </a:ext>
            </a:extLst>
          </p:cNvPr>
          <p:cNvSpPr txBox="1"/>
          <p:nvPr/>
        </p:nvSpPr>
        <p:spPr>
          <a:xfrm>
            <a:off x="3640464" y="1162218"/>
            <a:ext cx="815814" cy="523220"/>
          </a:xfrm>
          <a:prstGeom prst="rect">
            <a:avLst/>
          </a:prstGeom>
          <a:noFill/>
        </p:spPr>
        <p:txBody>
          <a:bodyPr wrap="square" rtlCol="0">
            <a:spAutoFit/>
          </a:bodyPr>
          <a:lstStyle/>
          <a:p>
            <a:r>
              <a:rPr lang="en-CA" sz="2800" i="1" dirty="0"/>
              <a:t>did </a:t>
            </a:r>
          </a:p>
        </p:txBody>
      </p:sp>
      <p:sp>
        <p:nvSpPr>
          <p:cNvPr id="7" name="TextBox 6">
            <a:extLst>
              <a:ext uri="{FF2B5EF4-FFF2-40B4-BE49-F238E27FC236}">
                <a16:creationId xmlns:a16="http://schemas.microsoft.com/office/drawing/2014/main" id="{C23C738B-DA33-E0FB-4F46-682886A658C0}"/>
              </a:ext>
            </a:extLst>
          </p:cNvPr>
          <p:cNvSpPr txBox="1"/>
          <p:nvPr/>
        </p:nvSpPr>
        <p:spPr>
          <a:xfrm>
            <a:off x="3557090" y="2057768"/>
            <a:ext cx="1385432" cy="584775"/>
          </a:xfrm>
          <a:prstGeom prst="rect">
            <a:avLst/>
          </a:prstGeom>
          <a:noFill/>
        </p:spPr>
        <p:txBody>
          <a:bodyPr wrap="square" rtlCol="0">
            <a:spAutoFit/>
          </a:bodyPr>
          <a:lstStyle/>
          <a:p>
            <a:r>
              <a:rPr lang="en-CA" sz="3200" dirty="0"/>
              <a:t>did</a:t>
            </a:r>
            <a:r>
              <a:rPr lang="en-CA" dirty="0"/>
              <a:t> </a:t>
            </a:r>
          </a:p>
        </p:txBody>
      </p:sp>
      <p:pic>
        <p:nvPicPr>
          <p:cNvPr id="17" name="Graphic 16" descr="Add with solid fill">
            <a:extLst>
              <a:ext uri="{FF2B5EF4-FFF2-40B4-BE49-F238E27FC236}">
                <a16:creationId xmlns:a16="http://schemas.microsoft.com/office/drawing/2014/main" id="{C82E11F9-2F0B-FCBA-C372-B59E941307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152" y="1198884"/>
            <a:ext cx="533400" cy="533400"/>
          </a:xfrm>
          <a:prstGeom prst="rect">
            <a:avLst/>
          </a:prstGeom>
        </p:spPr>
      </p:pic>
      <p:sp>
        <p:nvSpPr>
          <p:cNvPr id="19" name="TextBox 18">
            <a:extLst>
              <a:ext uri="{FF2B5EF4-FFF2-40B4-BE49-F238E27FC236}">
                <a16:creationId xmlns:a16="http://schemas.microsoft.com/office/drawing/2014/main" id="{767826D6-0BC1-A729-2224-DF10F716059E}"/>
              </a:ext>
            </a:extLst>
          </p:cNvPr>
          <p:cNvSpPr txBox="1"/>
          <p:nvPr/>
        </p:nvSpPr>
        <p:spPr>
          <a:xfrm>
            <a:off x="7721717" y="1192666"/>
            <a:ext cx="3608295" cy="523220"/>
          </a:xfrm>
          <a:prstGeom prst="rect">
            <a:avLst/>
          </a:prstGeom>
          <a:noFill/>
        </p:spPr>
        <p:txBody>
          <a:bodyPr wrap="square" rtlCol="0">
            <a:spAutoFit/>
          </a:bodyPr>
          <a:lstStyle/>
          <a:p>
            <a:r>
              <a:rPr lang="en-CA" sz="2800" i="1" dirty="0"/>
              <a:t>main verb (base form)</a:t>
            </a:r>
          </a:p>
        </p:txBody>
      </p:sp>
      <p:pic>
        <p:nvPicPr>
          <p:cNvPr id="12" name="Picture 11">
            <a:extLst>
              <a:ext uri="{FF2B5EF4-FFF2-40B4-BE49-F238E27FC236}">
                <a16:creationId xmlns:a16="http://schemas.microsoft.com/office/drawing/2014/main" id="{9146A782-AE69-A1A7-AEE0-02E1303A3559}"/>
              </a:ext>
            </a:extLst>
          </p:cNvPr>
          <p:cNvPicPr>
            <a:picLocks noChangeAspect="1"/>
          </p:cNvPicPr>
          <p:nvPr/>
        </p:nvPicPr>
        <p:blipFill>
          <a:blip r:embed="rId6">
            <a:extLst>
              <a:ext uri="{28A0092B-C50C-407E-A947-70E740481C1C}">
                <a14:useLocalDpi xmlns:a14="http://schemas.microsoft.com/office/drawing/2010/main" val="0"/>
              </a:ext>
            </a:extLst>
          </a:blip>
          <a:srcRect l="4390" r="4390"/>
          <a:stretch/>
        </p:blipFill>
        <p:spPr>
          <a:xfrm>
            <a:off x="1364795" y="3092515"/>
            <a:ext cx="2683576" cy="2833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908A3122-49BC-CA89-A211-26C03511C228}"/>
              </a:ext>
            </a:extLst>
          </p:cNvPr>
          <p:cNvSpPr txBox="1"/>
          <p:nvPr/>
        </p:nvSpPr>
        <p:spPr>
          <a:xfrm>
            <a:off x="4502501" y="3922789"/>
            <a:ext cx="2594892" cy="1384995"/>
          </a:xfrm>
          <a:prstGeom prst="rect">
            <a:avLst/>
          </a:prstGeom>
          <a:noFill/>
        </p:spPr>
        <p:txBody>
          <a:bodyPr wrap="square" rtlCol="0">
            <a:spAutoFit/>
          </a:bodyPr>
          <a:lstStyle/>
          <a:p>
            <a:r>
              <a:rPr lang="en-CA" sz="2800" dirty="0"/>
              <a:t>We made the cake for the birthday party. </a:t>
            </a:r>
          </a:p>
        </p:txBody>
      </p:sp>
      <p:sp>
        <p:nvSpPr>
          <p:cNvPr id="3" name="TextBox 2">
            <a:extLst>
              <a:ext uri="{FF2B5EF4-FFF2-40B4-BE49-F238E27FC236}">
                <a16:creationId xmlns:a16="http://schemas.microsoft.com/office/drawing/2014/main" id="{7EC71C84-946B-FE2A-09D0-9BCB9DA67D66}"/>
              </a:ext>
            </a:extLst>
          </p:cNvPr>
          <p:cNvSpPr txBox="1"/>
          <p:nvPr/>
        </p:nvSpPr>
        <p:spPr>
          <a:xfrm>
            <a:off x="333331" y="1162218"/>
            <a:ext cx="2629377" cy="523220"/>
          </a:xfrm>
          <a:prstGeom prst="rect">
            <a:avLst/>
          </a:prstGeom>
          <a:noFill/>
        </p:spPr>
        <p:txBody>
          <a:bodyPr wrap="square" rtlCol="0">
            <a:spAutoFit/>
          </a:bodyPr>
          <a:lstStyle/>
          <a:p>
            <a:r>
              <a:rPr lang="en-CA" sz="2800" i="1" dirty="0"/>
              <a:t>Question Word </a:t>
            </a:r>
          </a:p>
        </p:txBody>
      </p:sp>
      <p:pic>
        <p:nvPicPr>
          <p:cNvPr id="5" name="Graphic 4" descr="Add with solid fill">
            <a:extLst>
              <a:ext uri="{FF2B5EF4-FFF2-40B4-BE49-F238E27FC236}">
                <a16:creationId xmlns:a16="http://schemas.microsoft.com/office/drawing/2014/main" id="{AD40CF1B-44A1-8DB5-0B8E-24F2586D8A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5655" y="1162218"/>
            <a:ext cx="533400" cy="533400"/>
          </a:xfrm>
          <a:prstGeom prst="rect">
            <a:avLst/>
          </a:prstGeom>
        </p:spPr>
      </p:pic>
      <p:sp>
        <p:nvSpPr>
          <p:cNvPr id="13" name="TextBox 12">
            <a:extLst>
              <a:ext uri="{FF2B5EF4-FFF2-40B4-BE49-F238E27FC236}">
                <a16:creationId xmlns:a16="http://schemas.microsoft.com/office/drawing/2014/main" id="{D38FE526-329D-46BC-83FA-43C797878E2C}"/>
              </a:ext>
            </a:extLst>
          </p:cNvPr>
          <p:cNvSpPr txBox="1"/>
          <p:nvPr/>
        </p:nvSpPr>
        <p:spPr>
          <a:xfrm>
            <a:off x="955303" y="2030831"/>
            <a:ext cx="1385432" cy="584775"/>
          </a:xfrm>
          <a:prstGeom prst="rect">
            <a:avLst/>
          </a:prstGeom>
          <a:noFill/>
        </p:spPr>
        <p:txBody>
          <a:bodyPr wrap="square" rtlCol="0">
            <a:spAutoFit/>
          </a:bodyPr>
          <a:lstStyle/>
          <a:p>
            <a:r>
              <a:rPr lang="en-CA" sz="3200" dirty="0"/>
              <a:t>Why</a:t>
            </a:r>
            <a:r>
              <a:rPr lang="en-CA" dirty="0"/>
              <a:t> </a:t>
            </a:r>
          </a:p>
        </p:txBody>
      </p:sp>
      <p:sp>
        <p:nvSpPr>
          <p:cNvPr id="14" name="Rectangle: Rounded Corners 13">
            <a:extLst>
              <a:ext uri="{FF2B5EF4-FFF2-40B4-BE49-F238E27FC236}">
                <a16:creationId xmlns:a16="http://schemas.microsoft.com/office/drawing/2014/main" id="{16D39A07-F55E-C484-B5C1-2DAE8F5D754D}"/>
              </a:ext>
            </a:extLst>
          </p:cNvPr>
          <p:cNvSpPr/>
          <p:nvPr/>
        </p:nvSpPr>
        <p:spPr>
          <a:xfrm>
            <a:off x="7800340" y="2119683"/>
            <a:ext cx="1038859" cy="52286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6" name="Oval 15">
            <a:extLst>
              <a:ext uri="{FF2B5EF4-FFF2-40B4-BE49-F238E27FC236}">
                <a16:creationId xmlns:a16="http://schemas.microsoft.com/office/drawing/2014/main" id="{CA578417-2D02-0BD6-6638-B3D5687DEE1F}"/>
              </a:ext>
            </a:extLst>
          </p:cNvPr>
          <p:cNvSpPr/>
          <p:nvPr/>
        </p:nvSpPr>
        <p:spPr>
          <a:xfrm>
            <a:off x="3557090" y="1992856"/>
            <a:ext cx="834571" cy="776514"/>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21" name="Rectangle: Rounded Corners 20">
            <a:extLst>
              <a:ext uri="{FF2B5EF4-FFF2-40B4-BE49-F238E27FC236}">
                <a16:creationId xmlns:a16="http://schemas.microsoft.com/office/drawing/2014/main" id="{A43E2A93-8B07-E8AC-E84C-8B2BE8499E19}"/>
              </a:ext>
            </a:extLst>
          </p:cNvPr>
          <p:cNvSpPr/>
          <p:nvPr/>
        </p:nvSpPr>
        <p:spPr>
          <a:xfrm>
            <a:off x="5133480" y="3921750"/>
            <a:ext cx="962520" cy="52013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2589981835"/>
      </p:ext>
    </p:extLst>
  </p:cSld>
  <p:clrMapOvr>
    <a:masterClrMapping/>
  </p:clrMapOvr>
  <p:transition spd="slow" advTm="1726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down)">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11" grpId="0"/>
      <p:bldP spid="2" grpId="0"/>
      <p:bldP spid="7" grpId="0"/>
      <p:bldP spid="19" grpId="0"/>
      <p:bldP spid="18" grpId="0"/>
      <p:bldP spid="3" grpId="0"/>
      <p:bldP spid="13" grpId="0"/>
      <p:bldP spid="14" grpId="0" animBg="1"/>
      <p:bldP spid="16"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5DBB73-636F-45E0-24F8-A45FDA4D26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86184" y="6271228"/>
            <a:ext cx="1219631" cy="426720"/>
          </a:xfrm>
          <a:prstGeom prst="rect">
            <a:avLst/>
          </a:prstGeom>
          <a:noFill/>
          <a:ln>
            <a:noFill/>
          </a:ln>
        </p:spPr>
      </p:pic>
      <p:pic>
        <p:nvPicPr>
          <p:cNvPr id="6" name="Picture 5" descr="A collage of people smiling&#10;&#10;AI-generated content may be incorrect.">
            <a:extLst>
              <a:ext uri="{FF2B5EF4-FFF2-40B4-BE49-F238E27FC236}">
                <a16:creationId xmlns:a16="http://schemas.microsoft.com/office/drawing/2014/main" id="{54DDD985-2D66-4542-975E-E3914F7B6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981" y="470829"/>
            <a:ext cx="5497588" cy="30667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59B0D28-4F1A-DD8E-554B-27EE22A906C0}"/>
              </a:ext>
            </a:extLst>
          </p:cNvPr>
          <p:cNvSpPr txBox="1"/>
          <p:nvPr/>
        </p:nvSpPr>
        <p:spPr>
          <a:xfrm>
            <a:off x="315685" y="5347898"/>
            <a:ext cx="11560629" cy="1200329"/>
          </a:xfrm>
          <a:prstGeom prst="rect">
            <a:avLst/>
          </a:prstGeom>
          <a:noFill/>
        </p:spPr>
        <p:txBody>
          <a:bodyPr wrap="square" rtlCol="0">
            <a:spAutoFit/>
          </a:bodyPr>
          <a:lstStyle/>
          <a:p>
            <a:pPr lvl="0" algn="ctr">
              <a:defRPr/>
            </a:pPr>
            <a:r>
              <a:rPr lang="en-US" b="1" kern="100" dirty="0">
                <a:latin typeface="+mj-lt"/>
              </a:rPr>
              <a:t>Simple Past – Negative and Question Formation Presentation  © 2025 by Tiffany Kearns is licensed </a:t>
            </a:r>
            <a:r>
              <a:rPr lang="en-US" b="1" kern="100">
                <a:latin typeface="+mj-lt"/>
              </a:rPr>
              <a:t>under </a:t>
            </a:r>
          </a:p>
          <a:p>
            <a:pPr lvl="0" algn="ctr">
              <a:defRPr/>
            </a:pPr>
            <a:r>
              <a:rPr lang="en-US" b="1" kern="100">
                <a:latin typeface="+mj-lt"/>
              </a:rPr>
              <a:t>CC </a:t>
            </a:r>
            <a:r>
              <a:rPr lang="en-US" b="1" kern="100" dirty="0">
                <a:latin typeface="+mj-lt"/>
              </a:rPr>
              <a:t>BY-NC-SA 4.0. </a:t>
            </a:r>
          </a:p>
          <a:p>
            <a:pPr lvl="0" algn="ctr">
              <a:defRPr/>
            </a:pPr>
            <a:r>
              <a:rPr lang="en-US" b="1" kern="100" dirty="0">
                <a:latin typeface="+mj-lt"/>
              </a:rPr>
              <a:t>To view a copy of this license, visit https://creativecommons.org/licenses/by-nc-sa/4.0/</a:t>
            </a:r>
          </a:p>
          <a:p>
            <a:endParaRPr lang="en-CA" dirty="0"/>
          </a:p>
        </p:txBody>
      </p:sp>
      <p:sp>
        <p:nvSpPr>
          <p:cNvPr id="2" name="TextBox 1">
            <a:extLst>
              <a:ext uri="{FF2B5EF4-FFF2-40B4-BE49-F238E27FC236}">
                <a16:creationId xmlns:a16="http://schemas.microsoft.com/office/drawing/2014/main" id="{BF4AB4F7-062F-B090-14F5-DC1FA2F26218}"/>
              </a:ext>
            </a:extLst>
          </p:cNvPr>
          <p:cNvSpPr txBox="1"/>
          <p:nvPr/>
        </p:nvSpPr>
        <p:spPr>
          <a:xfrm>
            <a:off x="6095999" y="1359996"/>
            <a:ext cx="4296229" cy="1754326"/>
          </a:xfrm>
          <a:prstGeom prst="rect">
            <a:avLst/>
          </a:prstGeom>
          <a:noFill/>
        </p:spPr>
        <p:txBody>
          <a:bodyPr wrap="square" rtlCol="0">
            <a:spAutoFit/>
          </a:bodyPr>
          <a:lstStyle/>
          <a:p>
            <a:r>
              <a:rPr lang="en-CA" sz="3600" dirty="0"/>
              <a:t>What did and didn’t you do this past week? </a:t>
            </a:r>
          </a:p>
        </p:txBody>
      </p:sp>
      <mc:AlternateContent xmlns:mc="http://schemas.openxmlformats.org/markup-compatibility/2006">
        <mc:Choice xmlns:am3d="http://schemas.microsoft.com/office/drawing/2017/model3d" Requires="am3d">
          <p:graphicFrame>
            <p:nvGraphicFramePr>
              <p:cNvPr id="11" name="3D Model 10" descr="Dark Gray Question mark">
                <a:extLst>
                  <a:ext uri="{FF2B5EF4-FFF2-40B4-BE49-F238E27FC236}">
                    <a16:creationId xmlns:a16="http://schemas.microsoft.com/office/drawing/2014/main" id="{692EF0CB-D573-9579-530C-83D84E6461E4}"/>
                  </a:ext>
                </a:extLst>
              </p:cNvPr>
              <p:cNvGraphicFramePr>
                <a:graphicFrameLocks noChangeAspect="1"/>
              </p:cNvGraphicFramePr>
              <p:nvPr>
                <p:extLst>
                  <p:ext uri="{D42A27DB-BD31-4B8C-83A1-F6EECF244321}">
                    <p14:modId xmlns:p14="http://schemas.microsoft.com/office/powerpoint/2010/main" val="2914326769"/>
                  </p:ext>
                </p:extLst>
              </p:nvPr>
            </p:nvGraphicFramePr>
            <p:xfrm>
              <a:off x="9564337" y="2039416"/>
              <a:ext cx="1848888" cy="2996381"/>
            </p:xfrm>
            <a:graphic>
              <a:graphicData uri="http://schemas.microsoft.com/office/drawing/2017/model3d">
                <am3d:model3d r:embed="rId6">
                  <am3d:spPr>
                    <a:xfrm>
                      <a:off x="0" y="0"/>
                      <a:ext cx="1848888" cy="29963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m3d:postTrans dx="0" dy="0" dz="0"/>
                  </am3d:trans>
                  <am3d:raster rName="Office3DRenderer" rVer="16.0.8326">
                    <am3d:blip r:embed="rId7"/>
                  </am3d:raster>
                  <am3d:objViewport viewportSz="37232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Dark Gray Question mark">
                <a:extLst>
                  <a:ext uri="{FF2B5EF4-FFF2-40B4-BE49-F238E27FC236}">
                    <a16:creationId xmlns:a16="http://schemas.microsoft.com/office/drawing/2014/main" id="{692EF0CB-D573-9579-530C-83D84E6461E4}"/>
                  </a:ext>
                </a:extLst>
              </p:cNvPr>
              <p:cNvPicPr>
                <a:picLocks noGrp="1" noRot="1" noChangeAspect="1" noMove="1" noResize="1" noEditPoints="1" noAdjustHandles="1" noChangeArrowheads="1" noChangeShapeType="1" noCrop="1"/>
              </p:cNvPicPr>
              <p:nvPr/>
            </p:nvPicPr>
            <p:blipFill>
              <a:blip r:embed="rId7"/>
              <a:stretch>
                <a:fillRect/>
              </a:stretch>
            </p:blipFill>
            <p:spPr>
              <a:xfrm>
                <a:off x="9564337" y="2039416"/>
                <a:ext cx="1848888" cy="2996381"/>
              </a:xfrm>
              <a:prstGeom prst="rect">
                <a:avLst/>
              </a:prstGeom>
            </p:spPr>
          </p:pic>
        </mc:Fallback>
      </mc:AlternateContent>
    </p:spTree>
    <p:custDataLst>
      <p:tags r:id="rId1"/>
    </p:custDataLst>
    <p:extLst>
      <p:ext uri="{BB962C8B-B14F-4D97-AF65-F5344CB8AC3E}">
        <p14:creationId xmlns:p14="http://schemas.microsoft.com/office/powerpoint/2010/main" val="3164898122"/>
      </p:ext>
    </p:extLst>
  </p:cSld>
  <p:clrMapOvr>
    <a:masterClrMapping/>
  </p:clrMapOvr>
  <p:transition spd="slow" advTm="11589">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9" presetClass="emph" presetSubtype="2" fill="hold" nodeType="clickEffect">
                                  <p:stCondLst>
                                    <p:cond delay="0"/>
                                  </p:stCondLst>
                                  <p:childTnLst>
                                    <p:anim calcmode="lin" valueType="num">
                                      <p:cBhvr additive="sum">
                                        <p:cTn id="11" dur="2000" fill="hold"/>
                                        <p:tgtEl>
                                          <p:spTgt spid="11"/>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2" dur="2000" fill="hold"/>
                                        <p:tgtEl>
                                          <p:spTgt spid="11"/>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3" dur="2000" fill="hold"/>
                                        <p:tgtEl>
                                          <p:spTgt spid="11"/>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4" dur="2000" fill="hold"/>
                                        <p:tgtEl>
                                          <p:spTgt spid="11"/>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5" dur="2000" fill="hold"/>
                                        <p:tgtEl>
                                          <p:spTgt spid="11"/>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1|1.1"/>
</p:tagLst>
</file>

<file path=ppt/tags/tag2.xml><?xml version="1.0" encoding="utf-8"?>
<p:tagLst xmlns:a="http://schemas.openxmlformats.org/drawingml/2006/main" xmlns:r="http://schemas.openxmlformats.org/officeDocument/2006/relationships" xmlns:p="http://schemas.openxmlformats.org/presentationml/2006/main">
  <p:tag name="TIMING" val="|0.2|3.3|4.2|5.9|4.7|4.1"/>
</p:tagLst>
</file>

<file path=ppt/tags/tag3.xml><?xml version="1.0" encoding="utf-8"?>
<p:tagLst xmlns:a="http://schemas.openxmlformats.org/drawingml/2006/main" xmlns:r="http://schemas.openxmlformats.org/officeDocument/2006/relationships" xmlns:p="http://schemas.openxmlformats.org/presentationml/2006/main">
  <p:tag name="TIMING" val="|2|3.6|3.2|3.9|8.3|4.9"/>
</p:tagLst>
</file>

<file path=ppt/tags/tag4.xml><?xml version="1.0" encoding="utf-8"?>
<p:tagLst xmlns:a="http://schemas.openxmlformats.org/drawingml/2006/main" xmlns:r="http://schemas.openxmlformats.org/officeDocument/2006/relationships" xmlns:p="http://schemas.openxmlformats.org/presentationml/2006/main">
  <p:tag name="TIMING" val="|0.6|6.3|3.3|5.1"/>
</p:tagLst>
</file>

<file path=ppt/tags/tag5.xml><?xml version="1.0" encoding="utf-8"?>
<p:tagLst xmlns:a="http://schemas.openxmlformats.org/drawingml/2006/main" xmlns:r="http://schemas.openxmlformats.org/officeDocument/2006/relationships" xmlns:p="http://schemas.openxmlformats.org/presentationml/2006/main">
  <p:tag name="TIMING" val="|0|3.5|7.5|3.5|3.2|9|4.5"/>
</p:tagLst>
</file>

<file path=ppt/tags/tag6.xml><?xml version="1.0" encoding="utf-8"?>
<p:tagLst xmlns:a="http://schemas.openxmlformats.org/drawingml/2006/main" xmlns:r="http://schemas.openxmlformats.org/officeDocument/2006/relationships" xmlns:p="http://schemas.openxmlformats.org/presentationml/2006/main">
  <p:tag name="TIMING" val="|0|1|3.7|3.7|5.4|5.5"/>
</p:tagLst>
</file>

<file path=ppt/tags/tag7.xml><?xml version="1.0" encoding="utf-8"?>
<p:tagLst xmlns:a="http://schemas.openxmlformats.org/drawingml/2006/main" xmlns:r="http://schemas.openxmlformats.org/officeDocument/2006/relationships" xmlns:p="http://schemas.openxmlformats.org/presentationml/2006/main">
  <p:tag name="TIMING" val="|1.3|1.2|3.4|4|0.9|0.8"/>
</p:tagLst>
</file>

<file path=ppt/tags/tag8.xml><?xml version="1.0" encoding="utf-8"?>
<p:tagLst xmlns:a="http://schemas.openxmlformats.org/drawingml/2006/main" xmlns:r="http://schemas.openxmlformats.org/officeDocument/2006/relationships" xmlns:p="http://schemas.openxmlformats.org/presentationml/2006/main">
  <p:tag name="TIMING" val="|0.2|4.4|2.8"/>
</p:tagLst>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16899</TotalTime>
  <Words>761</Words>
  <Application>Microsoft Office PowerPoint</Application>
  <PresentationFormat>Widescreen</PresentationFormat>
  <Paragraphs>95</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Kearns</dc:creator>
  <cp:lastModifiedBy>tiffany kearns</cp:lastModifiedBy>
  <cp:revision>11</cp:revision>
  <dcterms:created xsi:type="dcterms:W3CDTF">2025-06-02T03:29:03Z</dcterms:created>
  <dcterms:modified xsi:type="dcterms:W3CDTF">2025-07-10T23:46:17Z</dcterms:modified>
</cp:coreProperties>
</file>