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499F37-CA29-49CA-AB93-0B344C1F5066}" v="51" dt="2025-07-10T23:44:07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81694" autoAdjust="0"/>
  </p:normalViewPr>
  <p:slideViewPr>
    <p:cSldViewPr snapToGrid="0">
      <p:cViewPr varScale="1">
        <p:scale>
          <a:sx n="73" d="100"/>
          <a:sy n="73" d="100"/>
        </p:scale>
        <p:origin x="549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kearns" userId="973043175cfcc9b8" providerId="LiveId" clId="{38499F37-CA29-49CA-AB93-0B344C1F5066}"/>
    <pc:docChg chg="custSel modSld modMainMaster">
      <pc:chgData name="tiffany kearns" userId="973043175cfcc9b8" providerId="LiveId" clId="{38499F37-CA29-49CA-AB93-0B344C1F5066}" dt="2025-07-10T23:44:07.275" v="77" actId="20577"/>
      <pc:docMkLst>
        <pc:docMk/>
      </pc:docMkLst>
      <pc:sldChg chg="delSp modSp mod modTransition delAnim">
        <pc:chgData name="tiffany kearns" userId="973043175cfcc9b8" providerId="LiveId" clId="{38499F37-CA29-49CA-AB93-0B344C1F5066}" dt="2025-07-10T23:43:35.169" v="71" actId="20577"/>
        <pc:sldMkLst>
          <pc:docMk/>
          <pc:sldMk cId="2513737593" sldId="256"/>
        </pc:sldMkLst>
        <pc:spChg chg="mod">
          <ac:chgData name="tiffany kearns" userId="973043175cfcc9b8" providerId="LiveId" clId="{38499F37-CA29-49CA-AB93-0B344C1F5066}" dt="2025-07-10T23:43:35.169" v="71" actId="20577"/>
          <ac:spMkLst>
            <pc:docMk/>
            <pc:sldMk cId="2513737593" sldId="256"/>
            <ac:spMk id="18" creationId="{319141AB-D9F2-C47E-AFAF-A62B58087290}"/>
          </ac:spMkLst>
        </pc:spChg>
        <pc:picChg chg="mod">
          <ac:chgData name="tiffany kearns" userId="973043175cfcc9b8" providerId="LiveId" clId="{38499F37-CA29-49CA-AB93-0B344C1F5066}" dt="2025-07-09T21:56:42.777" v="17" actId="14826"/>
          <ac:picMkLst>
            <pc:docMk/>
            <pc:sldMk cId="2513737593" sldId="256"/>
            <ac:picMk id="19" creationId="{3AF39085-CA22-F56C-853F-7CE14904B6C9}"/>
          </ac:picMkLst>
        </pc:picChg>
        <pc:picChg chg="del">
          <ac:chgData name="tiffany kearns" userId="973043175cfcc9b8" providerId="LiveId" clId="{38499F37-CA29-49CA-AB93-0B344C1F5066}" dt="2025-07-09T22:41:16.643" v="55" actId="21"/>
          <ac:picMkLst>
            <pc:docMk/>
            <pc:sldMk cId="2513737593" sldId="256"/>
            <ac:picMk id="22" creationId="{DB68C2A3-A046-569F-B747-6EC796B7DEEE}"/>
          </ac:picMkLst>
        </pc:picChg>
      </pc:sldChg>
      <pc:sldChg chg="addSp delSp modSp mod modTransition delAnim modAnim">
        <pc:chgData name="tiffany kearns" userId="973043175cfcc9b8" providerId="LiveId" clId="{38499F37-CA29-49CA-AB93-0B344C1F5066}" dt="2025-07-10T23:44:07.275" v="77" actId="20577"/>
        <pc:sldMkLst>
          <pc:docMk/>
          <pc:sldMk cId="3164898122" sldId="261"/>
        </pc:sldMkLst>
        <pc:spChg chg="mod">
          <ac:chgData name="tiffany kearns" userId="973043175cfcc9b8" providerId="LiveId" clId="{38499F37-CA29-49CA-AB93-0B344C1F5066}" dt="2025-07-10T23:44:07.275" v="77" actId="20577"/>
          <ac:spMkLst>
            <pc:docMk/>
            <pc:sldMk cId="3164898122" sldId="261"/>
            <ac:spMk id="5" creationId="{759B0D28-4F1A-DD8E-554B-27EE22A906C0}"/>
          </ac:spMkLst>
        </pc:spChg>
        <pc:picChg chg="add del mod">
          <ac:chgData name="tiffany kearns" userId="973043175cfcc9b8" providerId="LiveId" clId="{38499F37-CA29-49CA-AB93-0B344C1F5066}" dt="2025-07-09T21:57:13.142" v="38" actId="21"/>
          <ac:picMkLst>
            <pc:docMk/>
            <pc:sldMk cId="3164898122" sldId="261"/>
            <ac:picMk id="2" creationId="{5CAA9F20-75DA-E820-758D-ABEF4D37A4C5}"/>
          </ac:picMkLst>
        </pc:picChg>
        <pc:picChg chg="add mod">
          <ac:chgData name="tiffany kearns" userId="973043175cfcc9b8" providerId="LiveId" clId="{38499F37-CA29-49CA-AB93-0B344C1F5066}" dt="2025-07-09T21:57:25.389" v="40" actId="1076"/>
          <ac:picMkLst>
            <pc:docMk/>
            <pc:sldMk cId="3164898122" sldId="261"/>
            <ac:picMk id="4" creationId="{4D519735-F668-B1ED-A3CE-5B01F7D2B232}"/>
          </ac:picMkLst>
        </pc:picChg>
        <pc:picChg chg="del">
          <ac:chgData name="tiffany kearns" userId="973043175cfcc9b8" providerId="LiveId" clId="{38499F37-CA29-49CA-AB93-0B344C1F5066}" dt="2025-07-09T21:57:04.799" v="35" actId="21"/>
          <ac:picMkLst>
            <pc:docMk/>
            <pc:sldMk cId="3164898122" sldId="261"/>
            <ac:picMk id="9" creationId="{B35DBB73-636F-45E0-24F8-A45FDA4D26F4}"/>
          </ac:picMkLst>
        </pc:picChg>
        <pc:picChg chg="del">
          <ac:chgData name="tiffany kearns" userId="973043175cfcc9b8" providerId="LiveId" clId="{38499F37-CA29-49CA-AB93-0B344C1F5066}" dt="2025-07-09T22:42:05.253" v="65" actId="21"/>
          <ac:picMkLst>
            <pc:docMk/>
            <pc:sldMk cId="3164898122" sldId="261"/>
            <ac:picMk id="18" creationId="{77017638-A5C1-454E-2B7A-E91080E3F01F}"/>
          </ac:picMkLst>
        </pc:picChg>
      </pc:sldChg>
      <pc:sldChg chg="delSp mod modTransition delAnim modNotesTx">
        <pc:chgData name="tiffany kearns" userId="973043175cfcc9b8" providerId="LiveId" clId="{38499F37-CA29-49CA-AB93-0B344C1F5066}" dt="2025-07-09T22:41:21.394" v="56" actId="21"/>
        <pc:sldMkLst>
          <pc:docMk/>
          <pc:sldMk cId="3405818006" sldId="262"/>
        </pc:sldMkLst>
        <pc:picChg chg="del">
          <ac:chgData name="tiffany kearns" userId="973043175cfcc9b8" providerId="LiveId" clId="{38499F37-CA29-49CA-AB93-0B344C1F5066}" dt="2025-07-09T22:41:21.394" v="56" actId="21"/>
          <ac:picMkLst>
            <pc:docMk/>
            <pc:sldMk cId="3405818006" sldId="262"/>
            <ac:picMk id="58" creationId="{1248EB0D-24D2-7200-F903-AB7ECA8EBDEA}"/>
          </ac:picMkLst>
        </pc:picChg>
      </pc:sldChg>
      <pc:sldChg chg="delSp mod modTransition delAnim">
        <pc:chgData name="tiffany kearns" userId="973043175cfcc9b8" providerId="LiveId" clId="{38499F37-CA29-49CA-AB93-0B344C1F5066}" dt="2025-07-09T22:41:25.774" v="57" actId="21"/>
        <pc:sldMkLst>
          <pc:docMk/>
          <pc:sldMk cId="3090318405" sldId="263"/>
        </pc:sldMkLst>
        <pc:picChg chg="del">
          <ac:chgData name="tiffany kearns" userId="973043175cfcc9b8" providerId="LiveId" clId="{38499F37-CA29-49CA-AB93-0B344C1F5066}" dt="2025-07-09T22:41:25.774" v="57" actId="21"/>
          <ac:picMkLst>
            <pc:docMk/>
            <pc:sldMk cId="3090318405" sldId="263"/>
            <ac:picMk id="55" creationId="{021552FE-BA38-337C-D564-CD5378EFA7BB}"/>
          </ac:picMkLst>
        </pc:picChg>
      </pc:sldChg>
      <pc:sldChg chg="delSp mod modTransition delAnim">
        <pc:chgData name="tiffany kearns" userId="973043175cfcc9b8" providerId="LiveId" clId="{38499F37-CA29-49CA-AB93-0B344C1F5066}" dt="2025-07-09T22:41:30.230" v="58" actId="21"/>
        <pc:sldMkLst>
          <pc:docMk/>
          <pc:sldMk cId="2654211364" sldId="264"/>
        </pc:sldMkLst>
        <pc:picChg chg="del">
          <ac:chgData name="tiffany kearns" userId="973043175cfcc9b8" providerId="LiveId" clId="{38499F37-CA29-49CA-AB93-0B344C1F5066}" dt="2025-07-09T22:41:30.230" v="58" actId="21"/>
          <ac:picMkLst>
            <pc:docMk/>
            <pc:sldMk cId="2654211364" sldId="264"/>
            <ac:picMk id="25" creationId="{F9D4B332-9869-F2E8-D300-F145AA8F06C2}"/>
          </ac:picMkLst>
        </pc:picChg>
      </pc:sldChg>
      <pc:sldChg chg="delSp mod modTransition delAnim">
        <pc:chgData name="tiffany kearns" userId="973043175cfcc9b8" providerId="LiveId" clId="{38499F37-CA29-49CA-AB93-0B344C1F5066}" dt="2025-07-09T22:41:35.018" v="59" actId="21"/>
        <pc:sldMkLst>
          <pc:docMk/>
          <pc:sldMk cId="936192255" sldId="265"/>
        </pc:sldMkLst>
        <pc:picChg chg="del">
          <ac:chgData name="tiffany kearns" userId="973043175cfcc9b8" providerId="LiveId" clId="{38499F37-CA29-49CA-AB93-0B344C1F5066}" dt="2025-07-09T22:41:35.018" v="59" actId="21"/>
          <ac:picMkLst>
            <pc:docMk/>
            <pc:sldMk cId="936192255" sldId="265"/>
            <ac:picMk id="22" creationId="{197EB564-8160-0BDD-6A4A-0C7A22FD56B2}"/>
          </ac:picMkLst>
        </pc:picChg>
      </pc:sldChg>
      <pc:sldChg chg="delSp mod modTransition delAnim">
        <pc:chgData name="tiffany kearns" userId="973043175cfcc9b8" providerId="LiveId" clId="{38499F37-CA29-49CA-AB93-0B344C1F5066}" dt="2025-07-09T22:41:40.093" v="60" actId="21"/>
        <pc:sldMkLst>
          <pc:docMk/>
          <pc:sldMk cId="1901604723" sldId="266"/>
        </pc:sldMkLst>
        <pc:picChg chg="del">
          <ac:chgData name="tiffany kearns" userId="973043175cfcc9b8" providerId="LiveId" clId="{38499F37-CA29-49CA-AB93-0B344C1F5066}" dt="2025-07-09T22:41:40.093" v="60" actId="21"/>
          <ac:picMkLst>
            <pc:docMk/>
            <pc:sldMk cId="1901604723" sldId="266"/>
            <ac:picMk id="20" creationId="{07D41FD9-BF11-587C-367F-4A061C0D30D9}"/>
          </ac:picMkLst>
        </pc:picChg>
      </pc:sldChg>
      <pc:sldChg chg="delSp mod modTransition delAnim">
        <pc:chgData name="tiffany kearns" userId="973043175cfcc9b8" providerId="LiveId" clId="{38499F37-CA29-49CA-AB93-0B344C1F5066}" dt="2025-07-09T22:41:44.771" v="61" actId="21"/>
        <pc:sldMkLst>
          <pc:docMk/>
          <pc:sldMk cId="2597766368" sldId="267"/>
        </pc:sldMkLst>
        <pc:picChg chg="del">
          <ac:chgData name="tiffany kearns" userId="973043175cfcc9b8" providerId="LiveId" clId="{38499F37-CA29-49CA-AB93-0B344C1F5066}" dt="2025-07-09T22:41:44.771" v="61" actId="21"/>
          <ac:picMkLst>
            <pc:docMk/>
            <pc:sldMk cId="2597766368" sldId="267"/>
            <ac:picMk id="33" creationId="{A7AAF1E1-059B-81E2-4AFB-1216C40E9656}"/>
          </ac:picMkLst>
        </pc:picChg>
      </pc:sldChg>
      <pc:sldChg chg="delSp mod modTransition delAnim">
        <pc:chgData name="tiffany kearns" userId="973043175cfcc9b8" providerId="LiveId" clId="{38499F37-CA29-49CA-AB93-0B344C1F5066}" dt="2025-07-09T22:41:49.563" v="62" actId="21"/>
        <pc:sldMkLst>
          <pc:docMk/>
          <pc:sldMk cId="1795414237" sldId="268"/>
        </pc:sldMkLst>
        <pc:picChg chg="del">
          <ac:chgData name="tiffany kearns" userId="973043175cfcc9b8" providerId="LiveId" clId="{38499F37-CA29-49CA-AB93-0B344C1F5066}" dt="2025-07-09T22:41:49.563" v="62" actId="21"/>
          <ac:picMkLst>
            <pc:docMk/>
            <pc:sldMk cId="1795414237" sldId="268"/>
            <ac:picMk id="27" creationId="{C1D93420-10CE-C438-D216-F2BC0BC147D0}"/>
          </ac:picMkLst>
        </pc:picChg>
      </pc:sldChg>
      <pc:sldChg chg="delSp mod modTransition delAnim">
        <pc:chgData name="tiffany kearns" userId="973043175cfcc9b8" providerId="LiveId" clId="{38499F37-CA29-49CA-AB93-0B344C1F5066}" dt="2025-07-09T22:41:55.527" v="63" actId="21"/>
        <pc:sldMkLst>
          <pc:docMk/>
          <pc:sldMk cId="2899884037" sldId="269"/>
        </pc:sldMkLst>
        <pc:picChg chg="del">
          <ac:chgData name="tiffany kearns" userId="973043175cfcc9b8" providerId="LiveId" clId="{38499F37-CA29-49CA-AB93-0B344C1F5066}" dt="2025-07-09T22:41:55.527" v="63" actId="21"/>
          <ac:picMkLst>
            <pc:docMk/>
            <pc:sldMk cId="2899884037" sldId="269"/>
            <ac:picMk id="16" creationId="{80BF3CCF-DF79-BA39-99DA-DCF3E70891C8}"/>
          </ac:picMkLst>
        </pc:picChg>
      </pc:sldChg>
      <pc:sldChg chg="delSp mod modTransition delAnim">
        <pc:chgData name="tiffany kearns" userId="973043175cfcc9b8" providerId="LiveId" clId="{38499F37-CA29-49CA-AB93-0B344C1F5066}" dt="2025-07-09T22:42:00.179" v="64" actId="21"/>
        <pc:sldMkLst>
          <pc:docMk/>
          <pc:sldMk cId="698347456" sldId="270"/>
        </pc:sldMkLst>
        <pc:picChg chg="del">
          <ac:chgData name="tiffany kearns" userId="973043175cfcc9b8" providerId="LiveId" clId="{38499F37-CA29-49CA-AB93-0B344C1F5066}" dt="2025-07-09T22:42:00.179" v="64" actId="21"/>
          <ac:picMkLst>
            <pc:docMk/>
            <pc:sldMk cId="698347456" sldId="270"/>
            <ac:picMk id="29" creationId="{9C6B20BE-C3FC-1CD0-EB15-2DDC49B4345D}"/>
          </ac:picMkLst>
        </pc:picChg>
      </pc:sldChg>
      <pc:sldMasterChg chg="modTransition modSldLayout">
        <pc:chgData name="tiffany kearns" userId="973043175cfcc9b8" providerId="LiveId" clId="{38499F37-CA29-49CA-AB93-0B344C1F5066}" dt="2025-07-09T21:58:53.984" v="42"/>
        <pc:sldMasterMkLst>
          <pc:docMk/>
          <pc:sldMasterMk cId="1563891624" sldId="2147483660"/>
        </pc:sldMasterMkLst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3540233612" sldId="2147483661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1551568692" sldId="2147483662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2091666027" sldId="2147483663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2336956906" sldId="2147483664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4033447584" sldId="2147483665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2775270803" sldId="2147483666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1316266308" sldId="2147483667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2368989119" sldId="2147483668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2010075003" sldId="2147483669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1701800737" sldId="2147483670"/>
          </pc:sldLayoutMkLst>
        </pc:sldLayoutChg>
        <pc:sldLayoutChg chg="modTransition">
          <pc:chgData name="tiffany kearns" userId="973043175cfcc9b8" providerId="LiveId" clId="{38499F37-CA29-49CA-AB93-0B344C1F5066}" dt="2025-07-09T21:58:53.984" v="42"/>
          <pc:sldLayoutMkLst>
            <pc:docMk/>
            <pc:sldMasterMk cId="1563891624" sldId="2147483660"/>
            <pc:sldLayoutMk cId="737401556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DA55F-B74E-4D1D-8E7B-B2A51E45968F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BA948-66E2-4F07-8B16-F6C861A895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74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video will review Present Continuous Tense used to talk about actions happening now.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4317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It is common to use the contracted form of be and not for second and third person singular and plural, so You aren’t cleaning, Arem isn’t working and they aren’t watching a movie.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4387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So, what are you doing right now? And what aren't you doing right now? Thanks for watching!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7850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-When we form the present continuous (sometimes also called present progressive), we use the helping verb ‘Be</a:t>
            </a:r>
            <a:r>
              <a:rPr lang="en-CA" sz="1800" kern="10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’ plus </a:t>
            </a: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base form of the main verb plus -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ing</a:t>
            </a: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dirty="0"/>
              <a:t>-</a:t>
            </a: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-Let’s see some examples: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 am walking to the bus stop right now.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Ken is walking to the bus stop right now.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 are walking to the bus stop right now.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777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5A743-E9B2-7D57-DE98-43E416B5D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29BB4-C418-5C8C-1DC7-4540F8658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4BC632-7EB2-BF04-3F29-3BACEAD35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CA" sz="18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-When I say that Ken is walking to the bus stop. It means that he is doing it right now and I am describing his action at the moment. 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2438C-436F-CB84-B38A-89D1C9C85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9402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We can use Present continuous to describe daily actions if they are happening now. For example: Sofia is waking up. Natalia is eating breakfast. Mei is brushing her teeth.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829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Ali is driving to work. Aaron is checking email. Lev is taking care of his daughter.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430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Elham is doing chores. Olena is meeting a friend. And Masi is going to bed.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308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-We can also describe things we are ‘not’ doing. To form the negative of Present Continuous we use the helping verb ‘be’ plus not plus the -</a:t>
            </a:r>
            <a:r>
              <a:rPr lang="en-CA" sz="1800" kern="100" dirty="0" err="1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ing</a:t>
            </a: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verb form.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For example: Sofia is not sleeping. She is waking up.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395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Let’s see more examples: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 am not studying. I am playing tennis.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You are not cleaning. You are watching a video and learning about present continuous tense. </a:t>
            </a:r>
          </a:p>
          <a:p>
            <a:pPr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508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7B194-C37F-738C-2D74-9C0E48A10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71BCC2-3F8D-64E3-7F90-EAE1285DC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D90A3-3C2B-FA92-CB56-67A12004E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CA" sz="18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Arem is not working. She is taking care of her cat.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kern="100" dirty="0">
                <a:effectLst/>
                <a:latin typeface="Aptos" panose="020B00040202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They are not watching a movie. They are playing video games. </a:t>
            </a:r>
          </a:p>
          <a:p>
            <a:pPr>
              <a:buNone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5E809-9D9A-880A-F691-75FC1AF86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BA948-66E2-4F07-8B16-F6C861A8954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6841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0233612"/>
      </p:ext>
    </p:extLst>
  </p:cSld>
  <p:clrMapOvr>
    <a:masterClrMapping/>
  </p:clrMapOvr>
  <p:transition spd="slow" advTm="9669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800737"/>
      </p:ext>
    </p:extLst>
  </p:cSld>
  <p:clrMapOvr>
    <a:masterClrMapping/>
  </p:clrMapOvr>
  <p:transition spd="slow" advTm="9669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7401556"/>
      </p:ext>
    </p:extLst>
  </p:cSld>
  <p:clrMapOvr>
    <a:masterClrMapping/>
  </p:clrMapOvr>
  <p:transition spd="slow" advTm="9669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1568692"/>
      </p:ext>
    </p:extLst>
  </p:cSld>
  <p:clrMapOvr>
    <a:masterClrMapping/>
  </p:clrMapOvr>
  <p:transition spd="slow" advTm="9669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666027"/>
      </p:ext>
    </p:extLst>
  </p:cSld>
  <p:clrMapOvr>
    <a:masterClrMapping/>
  </p:clrMapOvr>
  <p:transition spd="slow" advTm="9669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6956906"/>
      </p:ext>
    </p:extLst>
  </p:cSld>
  <p:clrMapOvr>
    <a:masterClrMapping/>
  </p:clrMapOvr>
  <p:transition spd="slow" advTm="9669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3447584"/>
      </p:ext>
    </p:extLst>
  </p:cSld>
  <p:clrMapOvr>
    <a:masterClrMapping/>
  </p:clrMapOvr>
  <p:transition spd="slow" advTm="9669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270803"/>
      </p:ext>
    </p:extLst>
  </p:cSld>
  <p:clrMapOvr>
    <a:masterClrMapping/>
  </p:clrMapOvr>
  <p:transition spd="slow" advTm="9669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6266308"/>
      </p:ext>
    </p:extLst>
  </p:cSld>
  <p:clrMapOvr>
    <a:masterClrMapping/>
  </p:clrMapOvr>
  <p:transition spd="slow" advTm="9669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989119"/>
      </p:ext>
    </p:extLst>
  </p:cSld>
  <p:clrMapOvr>
    <a:masterClrMapping/>
  </p:clrMapOvr>
  <p:transition spd="slow" advTm="9669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075003"/>
      </p:ext>
    </p:extLst>
  </p:cSld>
  <p:clrMapOvr>
    <a:masterClrMapping/>
  </p:clrMapOvr>
  <p:transition spd="slow" advTm="9669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73BC8A6-D8AF-4662-9234-F460743E2E49}" type="datetimeFigureOut">
              <a:rPr lang="en-CA" smtClean="0"/>
              <a:t>2025-07-10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F57E25A-822B-4DEC-8C6A-A6DA7BFB02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3891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9669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17/06/relationships/model3d" Target="../media/model3d1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7C8D222-5E31-76EF-205B-665AB0E76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458" y="3228389"/>
            <a:ext cx="4278009" cy="1089991"/>
          </a:xfrm>
        </p:spPr>
        <p:txBody>
          <a:bodyPr>
            <a:normAutofit/>
          </a:bodyPr>
          <a:lstStyle/>
          <a:p>
            <a:pPr algn="l"/>
            <a:r>
              <a:rPr lang="en-CA" dirty="0"/>
              <a:t>For Actions Happening Now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9141AB-D9F2-C47E-AFAF-A62B58087290}"/>
              </a:ext>
            </a:extLst>
          </p:cNvPr>
          <p:cNvSpPr txBox="1"/>
          <p:nvPr/>
        </p:nvSpPr>
        <p:spPr>
          <a:xfrm>
            <a:off x="275771" y="5008447"/>
            <a:ext cx="11560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kern="100" dirty="0">
                <a:latin typeface="+mj-lt"/>
              </a:rPr>
              <a:t>Present Continuous For Actions Happening Now Presentation  © 2025 by Tiffany Kearns is licensed under </a:t>
            </a:r>
          </a:p>
          <a:p>
            <a:pPr lvl="0" algn="ctr">
              <a:defRPr/>
            </a:pPr>
            <a:r>
              <a:rPr lang="en-US" b="1" kern="100" dirty="0">
                <a:latin typeface="+mj-lt"/>
              </a:rPr>
              <a:t>CC BY-NC-SA 4.0. </a:t>
            </a:r>
          </a:p>
          <a:p>
            <a:pPr lvl="0" algn="ctr">
              <a:defRPr/>
            </a:pPr>
            <a:r>
              <a:rPr lang="en-US" b="1" kern="100" dirty="0">
                <a:latin typeface="+mj-lt"/>
              </a:rPr>
              <a:t>To view a copy of this license, visit https://creativecommons.org/licenses/by-nc-sa/4.0/</a:t>
            </a:r>
          </a:p>
          <a:p>
            <a:endParaRPr lang="en-CA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F39085-CA22-F56C-853F-7CE14904B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6184" y="6116882"/>
            <a:ext cx="1219631" cy="42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ollage of people smiling&#10;&#10;AI-generated content may be incorrect.">
            <a:extLst>
              <a:ext uri="{FF2B5EF4-FFF2-40B4-BE49-F238E27FC236}">
                <a16:creationId xmlns:a16="http://schemas.microsoft.com/office/drawing/2014/main" id="{EC4EBF61-41C2-69AC-F6CE-118776A34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5" y="336782"/>
            <a:ext cx="6520166" cy="3637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C89799-8428-B36F-8201-F9C6CE56B20B}"/>
              </a:ext>
            </a:extLst>
          </p:cNvPr>
          <p:cNvSpPr txBox="1"/>
          <p:nvPr/>
        </p:nvSpPr>
        <p:spPr>
          <a:xfrm>
            <a:off x="772772" y="1129535"/>
            <a:ext cx="3505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/>
              <a:t>Present</a:t>
            </a:r>
          </a:p>
          <a:p>
            <a:r>
              <a:rPr lang="en-CA" sz="4800" dirty="0"/>
              <a:t>Continuous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737593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 playing a video game&#10;&#10;AI-generated content may be incorrect.">
            <a:extLst>
              <a:ext uri="{FF2B5EF4-FFF2-40B4-BE49-F238E27FC236}">
                <a16:creationId xmlns:a16="http://schemas.microsoft.com/office/drawing/2014/main" id="{0E290C7D-D8F0-6E96-8909-AC8EF8307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30" y="2714173"/>
            <a:ext cx="2988478" cy="199231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 cartoon of a person brushing a cat&#10;&#10;AI-generated content may be incorrect.">
            <a:extLst>
              <a:ext uri="{FF2B5EF4-FFF2-40B4-BE49-F238E27FC236}">
                <a16:creationId xmlns:a16="http://schemas.microsoft.com/office/drawing/2014/main" id="{A560DF60-E398-1464-62F0-063131976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327" y="2413250"/>
            <a:ext cx="1585917" cy="23788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A group of people playing video games&#10;&#10;AI-generated content may be incorrect.">
            <a:extLst>
              <a:ext uri="{FF2B5EF4-FFF2-40B4-BE49-F238E27FC236}">
                <a16:creationId xmlns:a16="http://schemas.microsoft.com/office/drawing/2014/main" id="{4951B728-650B-38E8-0417-A13DB084F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849" y="2643495"/>
            <a:ext cx="2877579" cy="19183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D96CEA-CCB8-2CF2-0F23-9EF35A114835}"/>
              </a:ext>
            </a:extLst>
          </p:cNvPr>
          <p:cNvSpPr txBox="1"/>
          <p:nvPr/>
        </p:nvSpPr>
        <p:spPr>
          <a:xfrm>
            <a:off x="1566033" y="921657"/>
            <a:ext cx="31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are not = aren’t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834B0-9F99-C654-E07F-4486708C4F36}"/>
              </a:ext>
            </a:extLst>
          </p:cNvPr>
          <p:cNvSpPr txBox="1"/>
          <p:nvPr/>
        </p:nvSpPr>
        <p:spPr>
          <a:xfrm>
            <a:off x="6277427" y="921657"/>
            <a:ext cx="31812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is not = isn’t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68122-6C0A-6D35-DA2B-9FDD06B44ED6}"/>
              </a:ext>
            </a:extLst>
          </p:cNvPr>
          <p:cNvSpPr txBox="1"/>
          <p:nvPr/>
        </p:nvSpPr>
        <p:spPr>
          <a:xfrm>
            <a:off x="370113" y="5167085"/>
            <a:ext cx="368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You aren’t cleaning.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A9B00-80B1-C7F5-5498-D757A4AC81EF}"/>
              </a:ext>
            </a:extLst>
          </p:cNvPr>
          <p:cNvSpPr txBox="1"/>
          <p:nvPr/>
        </p:nvSpPr>
        <p:spPr>
          <a:xfrm>
            <a:off x="4317999" y="5175724"/>
            <a:ext cx="368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Arem isn’t working.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591845-A439-5478-4740-DB4648884330}"/>
              </a:ext>
            </a:extLst>
          </p:cNvPr>
          <p:cNvSpPr txBox="1"/>
          <p:nvPr/>
        </p:nvSpPr>
        <p:spPr>
          <a:xfrm>
            <a:off x="8135258" y="5116285"/>
            <a:ext cx="3686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They aren’t watching a movie.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654D7B-30EB-8538-3F9A-8B863133F6F3}"/>
              </a:ext>
            </a:extLst>
          </p:cNvPr>
          <p:cNvSpPr/>
          <p:nvPr/>
        </p:nvSpPr>
        <p:spPr>
          <a:xfrm>
            <a:off x="1043519" y="5212363"/>
            <a:ext cx="1002996" cy="44994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96941EA-5705-8B02-148E-64CA407CD98A}"/>
              </a:ext>
            </a:extLst>
          </p:cNvPr>
          <p:cNvSpPr/>
          <p:nvPr/>
        </p:nvSpPr>
        <p:spPr>
          <a:xfrm>
            <a:off x="5209119" y="5212363"/>
            <a:ext cx="799795" cy="44994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57D57B-072E-E3C3-0EA4-0F735D04AF60}"/>
              </a:ext>
            </a:extLst>
          </p:cNvPr>
          <p:cNvSpPr/>
          <p:nvPr/>
        </p:nvSpPr>
        <p:spPr>
          <a:xfrm>
            <a:off x="8975576" y="5167085"/>
            <a:ext cx="1002996" cy="44994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8347456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C43F8A-E5BF-192D-E5A2-0ED8DD7B25B9}"/>
              </a:ext>
            </a:extLst>
          </p:cNvPr>
          <p:cNvSpPr txBox="1"/>
          <p:nvPr/>
        </p:nvSpPr>
        <p:spPr>
          <a:xfrm>
            <a:off x="5663980" y="1366897"/>
            <a:ext cx="5981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i="1" dirty="0">
                <a:latin typeface="Amasis MT Pro" panose="02040504050005020304" pitchFamily="18" charset="0"/>
              </a:rPr>
              <a:t>What are you doing right now?</a:t>
            </a:r>
          </a:p>
          <a:p>
            <a:pPr algn="ctr"/>
            <a:r>
              <a:rPr lang="en-CA" sz="3200" i="1" dirty="0">
                <a:latin typeface="Amasis MT Pro" panose="02040504050005020304" pitchFamily="18" charset="0"/>
              </a:rPr>
              <a:t>What aren’t you doing right now?</a:t>
            </a:r>
          </a:p>
          <a:p>
            <a:pPr algn="ctr"/>
            <a:r>
              <a:rPr lang="en-CA" sz="3200" dirty="0">
                <a:latin typeface="Amasis MT Pro" panose="02040504050005020304" pitchFamily="18" charset="0"/>
              </a:rPr>
              <a:t> </a:t>
            </a:r>
          </a:p>
        </p:txBody>
      </p:sp>
      <p:pic>
        <p:nvPicPr>
          <p:cNvPr id="6" name="Picture 5" descr="A collage of people smiling&#10;&#10;AI-generated content may be incorrect.">
            <a:extLst>
              <a:ext uri="{FF2B5EF4-FFF2-40B4-BE49-F238E27FC236}">
                <a16:creationId xmlns:a16="http://schemas.microsoft.com/office/drawing/2014/main" id="{54DDD985-2D66-4542-975E-E3914F7B6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2" y="1107377"/>
            <a:ext cx="5497588" cy="30667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B0D28-4F1A-DD8E-554B-27EE22A906C0}"/>
              </a:ext>
            </a:extLst>
          </p:cNvPr>
          <p:cNvSpPr txBox="1"/>
          <p:nvPr/>
        </p:nvSpPr>
        <p:spPr>
          <a:xfrm>
            <a:off x="315685" y="5347898"/>
            <a:ext cx="11560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kern="100" dirty="0">
                <a:latin typeface="+mj-lt"/>
              </a:rPr>
              <a:t>Present Continuous For Actions Happening Now Presentation  © 2025 by Tiffany Kearns is licensed </a:t>
            </a:r>
            <a:r>
              <a:rPr lang="en-US" b="1" kern="100">
                <a:latin typeface="+mj-lt"/>
              </a:rPr>
              <a:t>under </a:t>
            </a:r>
          </a:p>
          <a:p>
            <a:pPr lvl="0" algn="ctr">
              <a:defRPr/>
            </a:pPr>
            <a:r>
              <a:rPr lang="en-US" b="1" kern="100">
                <a:latin typeface="+mj-lt"/>
              </a:rPr>
              <a:t>CC </a:t>
            </a:r>
            <a:r>
              <a:rPr lang="en-US" b="1" kern="100" dirty="0">
                <a:latin typeface="+mj-lt"/>
              </a:rPr>
              <a:t>BY-NC-SA 4.0. </a:t>
            </a:r>
          </a:p>
          <a:p>
            <a:pPr lvl="0" algn="ctr">
              <a:defRPr/>
            </a:pPr>
            <a:r>
              <a:rPr lang="en-US" b="1" kern="100" dirty="0">
                <a:latin typeface="+mj-lt"/>
              </a:rPr>
              <a:t>To view a copy of this license, visit https://creativecommons.org/licenses/by-nc-sa/4.0/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19735-F668-B1ED-A3CE-5B01F7D2B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6563" y="6057868"/>
            <a:ext cx="1219631" cy="4267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898122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C9DDBA-4F40-FB64-C9CE-BD2997552BDA}"/>
              </a:ext>
            </a:extLst>
          </p:cNvPr>
          <p:cNvSpPr txBox="1"/>
          <p:nvPr/>
        </p:nvSpPr>
        <p:spPr>
          <a:xfrm>
            <a:off x="724988" y="731520"/>
            <a:ext cx="5153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/>
              <a:t>Present Continuous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EE61F-55D5-A3B0-E337-0151CF899D5C}"/>
              </a:ext>
            </a:extLst>
          </p:cNvPr>
          <p:cNvSpPr txBox="1"/>
          <p:nvPr/>
        </p:nvSpPr>
        <p:spPr>
          <a:xfrm>
            <a:off x="5691051" y="731520"/>
            <a:ext cx="5153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dirty="0"/>
              <a:t>= Present Progressive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B7A295-8FB3-64F5-DB67-23C5B48EBF98}"/>
              </a:ext>
            </a:extLst>
          </p:cNvPr>
          <p:cNvSpPr txBox="1"/>
          <p:nvPr/>
        </p:nvSpPr>
        <p:spPr>
          <a:xfrm>
            <a:off x="770709" y="1900646"/>
            <a:ext cx="215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i="1" dirty="0"/>
              <a:t>Subject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AA1F0-7288-C1BE-1AA9-F53DB1101388}"/>
              </a:ext>
            </a:extLst>
          </p:cNvPr>
          <p:cNvSpPr txBox="1"/>
          <p:nvPr/>
        </p:nvSpPr>
        <p:spPr>
          <a:xfrm>
            <a:off x="3738155" y="1900646"/>
            <a:ext cx="159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i="1" dirty="0"/>
              <a:t>Be verb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3D33C-A2E6-E425-C025-8B3B7928C3C2}"/>
              </a:ext>
            </a:extLst>
          </p:cNvPr>
          <p:cNvSpPr txBox="1"/>
          <p:nvPr/>
        </p:nvSpPr>
        <p:spPr>
          <a:xfrm>
            <a:off x="5878286" y="1907178"/>
            <a:ext cx="272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i="1" dirty="0"/>
              <a:t>Main verb + -</a:t>
            </a:r>
            <a:r>
              <a:rPr lang="en-CA" sz="2400" i="1" dirty="0" err="1"/>
              <a:t>ing</a:t>
            </a:r>
            <a:endParaRPr lang="en-CA" sz="2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CD9DD-8C1C-F2DC-8F60-EF4812E5A1A2}"/>
              </a:ext>
            </a:extLst>
          </p:cNvPr>
          <p:cNvSpPr txBox="1"/>
          <p:nvPr/>
        </p:nvSpPr>
        <p:spPr>
          <a:xfrm>
            <a:off x="1391195" y="2968323"/>
            <a:ext cx="90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0DD61D-613F-4155-FB8C-B7BE2F40E1D4}"/>
              </a:ext>
            </a:extLst>
          </p:cNvPr>
          <p:cNvSpPr txBox="1"/>
          <p:nvPr/>
        </p:nvSpPr>
        <p:spPr>
          <a:xfrm>
            <a:off x="3738155" y="2951783"/>
            <a:ext cx="90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B91F51-E581-37D3-215A-EA36503681DE}"/>
              </a:ext>
            </a:extLst>
          </p:cNvPr>
          <p:cNvSpPr txBox="1"/>
          <p:nvPr/>
        </p:nvSpPr>
        <p:spPr>
          <a:xfrm>
            <a:off x="5415640" y="2941097"/>
            <a:ext cx="635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walking to the bus stop right now.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2C630B-E295-532C-CFAE-6C85E1FB1DE1}"/>
              </a:ext>
            </a:extLst>
          </p:cNvPr>
          <p:cNvSpPr txBox="1"/>
          <p:nvPr/>
        </p:nvSpPr>
        <p:spPr>
          <a:xfrm>
            <a:off x="1600201" y="3708551"/>
            <a:ext cx="90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Ken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4B8099-75A7-A7E9-12A7-33627754D629}"/>
              </a:ext>
            </a:extLst>
          </p:cNvPr>
          <p:cNvSpPr txBox="1"/>
          <p:nvPr/>
        </p:nvSpPr>
        <p:spPr>
          <a:xfrm>
            <a:off x="3783875" y="3708551"/>
            <a:ext cx="90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5B2A1-9B24-7224-3A31-3BF21354A66C}"/>
              </a:ext>
            </a:extLst>
          </p:cNvPr>
          <p:cNvSpPr txBox="1"/>
          <p:nvPr/>
        </p:nvSpPr>
        <p:spPr>
          <a:xfrm>
            <a:off x="5425439" y="3708550"/>
            <a:ext cx="635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walking to the bus stop right now.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C302C2-A03D-96F1-FD44-F4074F0B7D0A}"/>
              </a:ext>
            </a:extLst>
          </p:cNvPr>
          <p:cNvSpPr txBox="1"/>
          <p:nvPr/>
        </p:nvSpPr>
        <p:spPr>
          <a:xfrm>
            <a:off x="1600201" y="4448779"/>
            <a:ext cx="90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You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585E80-6319-A30A-C974-BF5289274974}"/>
              </a:ext>
            </a:extLst>
          </p:cNvPr>
          <p:cNvSpPr txBox="1"/>
          <p:nvPr/>
        </p:nvSpPr>
        <p:spPr>
          <a:xfrm>
            <a:off x="3783875" y="4448778"/>
            <a:ext cx="90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36A1C-2048-63A4-A4DC-9077DDA8EC51}"/>
              </a:ext>
            </a:extLst>
          </p:cNvPr>
          <p:cNvSpPr txBox="1"/>
          <p:nvPr/>
        </p:nvSpPr>
        <p:spPr>
          <a:xfrm>
            <a:off x="5415641" y="4448777"/>
            <a:ext cx="635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walking to the bus stop right now. </a:t>
            </a:r>
          </a:p>
        </p:txBody>
      </p:sp>
      <p:pic>
        <p:nvPicPr>
          <p:cNvPr id="3" name="Graphic 2" descr="Add with solid fill">
            <a:extLst>
              <a:ext uri="{FF2B5EF4-FFF2-40B4-BE49-F238E27FC236}">
                <a16:creationId xmlns:a16="http://schemas.microsoft.com/office/drawing/2014/main" id="{DE977CAF-5014-F4C7-8CA3-E8251BFCE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30583" y="1907178"/>
            <a:ext cx="542108" cy="542108"/>
          </a:xfrm>
          <a:prstGeom prst="rect">
            <a:avLst/>
          </a:prstGeom>
        </p:spPr>
      </p:pic>
      <p:pic>
        <p:nvPicPr>
          <p:cNvPr id="12" name="Graphic 11" descr="Add with solid fill">
            <a:extLst>
              <a:ext uri="{FF2B5EF4-FFF2-40B4-BE49-F238E27FC236}">
                <a16:creationId xmlns:a16="http://schemas.microsoft.com/office/drawing/2014/main" id="{C66016E8-4020-1362-EC20-2714D4AC6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6178" y="1871580"/>
            <a:ext cx="542108" cy="542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818006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5" grpId="2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CD155-05FC-E69C-7364-BFA09DDDF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1D86190-45C9-098B-6F8D-F7A788B865D3}"/>
              </a:ext>
            </a:extLst>
          </p:cNvPr>
          <p:cNvSpPr txBox="1"/>
          <p:nvPr/>
        </p:nvSpPr>
        <p:spPr>
          <a:xfrm>
            <a:off x="1600201" y="3708551"/>
            <a:ext cx="90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Ken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C12049-EE81-409B-8BDF-BF1D9A268D60}"/>
              </a:ext>
            </a:extLst>
          </p:cNvPr>
          <p:cNvSpPr txBox="1"/>
          <p:nvPr/>
        </p:nvSpPr>
        <p:spPr>
          <a:xfrm>
            <a:off x="3783875" y="3708551"/>
            <a:ext cx="901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0CE66-D21D-3E1F-1421-B38D1ED59F37}"/>
              </a:ext>
            </a:extLst>
          </p:cNvPr>
          <p:cNvSpPr txBox="1"/>
          <p:nvPr/>
        </p:nvSpPr>
        <p:spPr>
          <a:xfrm>
            <a:off x="5425439" y="3708550"/>
            <a:ext cx="635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walking to the bus stop right now.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Boy Walking">
                <a:extLst>
                  <a:ext uri="{FF2B5EF4-FFF2-40B4-BE49-F238E27FC236}">
                    <a16:creationId xmlns:a16="http://schemas.microsoft.com/office/drawing/2014/main" id="{915FD5A7-952D-9E62-36B1-6AF57E51F3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2055913"/>
                  </p:ext>
                </p:extLst>
              </p:nvPr>
            </p:nvGraphicFramePr>
            <p:xfrm>
              <a:off x="1226733" y="552590"/>
              <a:ext cx="3390734" cy="287640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390734" cy="2876409"/>
                    </a:xfrm>
                    <a:prstGeom prst="rect">
                      <a:avLst/>
                    </a:prstGeom>
                  </am3d:spPr>
                  <am3d:camera>
                    <am3d:pos x="0" y="0" z="667484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297237" d="1000000"/>
                    <am3d:preTrans dx="2105430" dy="-3440159" dz="642484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589818" ay="1154898" az="-10730631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099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Boy Walking">
                <a:extLst>
                  <a:ext uri="{FF2B5EF4-FFF2-40B4-BE49-F238E27FC236}">
                    <a16:creationId xmlns:a16="http://schemas.microsoft.com/office/drawing/2014/main" id="{915FD5A7-952D-9E62-36B1-6AF57E51F3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6733" y="552590"/>
                <a:ext cx="3390734" cy="2876409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Graphic 11">
            <a:extLst>
              <a:ext uri="{FF2B5EF4-FFF2-40B4-BE49-F238E27FC236}">
                <a16:creationId xmlns:a16="http://schemas.microsoft.com/office/drawing/2014/main" id="{EB07D4A8-A791-BD67-A52B-099A362F00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00591" y="911110"/>
            <a:ext cx="1328530" cy="13285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6BF706-51E8-84A0-95C5-017E5B1B3EC0}"/>
              </a:ext>
            </a:extLst>
          </p:cNvPr>
          <p:cNvSpPr/>
          <p:nvPr/>
        </p:nvSpPr>
        <p:spPr>
          <a:xfrm>
            <a:off x="8604067" y="3713957"/>
            <a:ext cx="1701203" cy="63984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318405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69 -3.33333E-6 L 0.12331 -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15547 -3.33333E-6 L -0.09453 -3.3333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5" grpId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21A973-81B9-33B6-64E8-96A69401D3AE}"/>
              </a:ext>
            </a:extLst>
          </p:cNvPr>
          <p:cNvSpPr txBox="1"/>
          <p:nvPr/>
        </p:nvSpPr>
        <p:spPr>
          <a:xfrm>
            <a:off x="954157" y="881270"/>
            <a:ext cx="4558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Daily Actions Happening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87066-0FB5-38F1-BB82-D5048FC5BD2E}"/>
              </a:ext>
            </a:extLst>
          </p:cNvPr>
          <p:cNvSpPr txBox="1"/>
          <p:nvPr/>
        </p:nvSpPr>
        <p:spPr>
          <a:xfrm>
            <a:off x="5400262" y="881270"/>
            <a:ext cx="113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Now </a:t>
            </a:r>
          </a:p>
        </p:txBody>
      </p:sp>
      <p:pic>
        <p:nvPicPr>
          <p:cNvPr id="7" name="Picture 6" descr="A person stretching in bed&#10;&#10;AI-generated content may be incorrect.">
            <a:extLst>
              <a:ext uri="{FF2B5EF4-FFF2-40B4-BE49-F238E27FC236}">
                <a16:creationId xmlns:a16="http://schemas.microsoft.com/office/drawing/2014/main" id="{92A361EF-4F62-944B-09A7-7439A5081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24" y="1794905"/>
            <a:ext cx="2760784" cy="27607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erson smiling at camera&#10;&#10;AI-generated content may be incorrect.">
            <a:extLst>
              <a:ext uri="{FF2B5EF4-FFF2-40B4-BE49-F238E27FC236}">
                <a16:creationId xmlns:a16="http://schemas.microsoft.com/office/drawing/2014/main" id="{7F60EF29-8E86-BD26-967F-1D53300FE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285" y="1848593"/>
            <a:ext cx="2691805" cy="26918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erson brushing her teeth&#10;&#10;AI-generated content may be incorrect.">
            <a:extLst>
              <a:ext uri="{FF2B5EF4-FFF2-40B4-BE49-F238E27FC236}">
                <a16:creationId xmlns:a16="http://schemas.microsoft.com/office/drawing/2014/main" id="{68B0ABAE-E9AD-D76F-2ED2-C290A3C19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908" y="1863884"/>
            <a:ext cx="2676514" cy="2676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CC14DA-8CF1-2A77-9580-B7E89B43453F}"/>
              </a:ext>
            </a:extLst>
          </p:cNvPr>
          <p:cNvSpPr txBox="1"/>
          <p:nvPr/>
        </p:nvSpPr>
        <p:spPr>
          <a:xfrm>
            <a:off x="129506" y="4808330"/>
            <a:ext cx="338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Sofia is waking up.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5172AF-F21B-E912-F761-8468C91A69E6}"/>
              </a:ext>
            </a:extLst>
          </p:cNvPr>
          <p:cNvSpPr txBox="1"/>
          <p:nvPr/>
        </p:nvSpPr>
        <p:spPr>
          <a:xfrm>
            <a:off x="4068967" y="4808329"/>
            <a:ext cx="387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Natalia is eating breakfast.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5C84B7-13A9-0EF6-DDFA-92B3AED6E23A}"/>
              </a:ext>
            </a:extLst>
          </p:cNvPr>
          <p:cNvSpPr txBox="1"/>
          <p:nvPr/>
        </p:nvSpPr>
        <p:spPr>
          <a:xfrm>
            <a:off x="8372358" y="4808328"/>
            <a:ext cx="369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Mei is brushing her teeth.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211364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A308CB-C7CE-0360-2582-A3AC42EB26B8}"/>
              </a:ext>
            </a:extLst>
          </p:cNvPr>
          <p:cNvSpPr txBox="1"/>
          <p:nvPr/>
        </p:nvSpPr>
        <p:spPr>
          <a:xfrm>
            <a:off x="954157" y="881270"/>
            <a:ext cx="5473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Daily Actions Happening Now </a:t>
            </a:r>
          </a:p>
        </p:txBody>
      </p:sp>
      <p:pic>
        <p:nvPicPr>
          <p:cNvPr id="7" name="Picture 6" descr="A person driving a car&#10;&#10;AI-generated content may be incorrect.">
            <a:extLst>
              <a:ext uri="{FF2B5EF4-FFF2-40B4-BE49-F238E27FC236}">
                <a16:creationId xmlns:a16="http://schemas.microsoft.com/office/drawing/2014/main" id="{BC7B3157-2E70-83F4-A603-4BFCC03AD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53" y="1807270"/>
            <a:ext cx="3047024" cy="3047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A person sitting at a table using a computer&#10;&#10;AI-generated content may be incorrect.">
            <a:extLst>
              <a:ext uri="{FF2B5EF4-FFF2-40B4-BE49-F238E27FC236}">
                <a16:creationId xmlns:a16="http://schemas.microsoft.com/office/drawing/2014/main" id="{82E46694-5CC4-6268-47D4-7D5471ABA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666" y="1850292"/>
            <a:ext cx="3134946" cy="31349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erson holding a child and a dog&#10;&#10;AI-generated content may be incorrect.">
            <a:extLst>
              <a:ext uri="{FF2B5EF4-FFF2-40B4-BE49-F238E27FC236}">
                <a16:creationId xmlns:a16="http://schemas.microsoft.com/office/drawing/2014/main" id="{D88FFB1D-31CC-E186-870F-CA34DF6D7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477" y="1868854"/>
            <a:ext cx="3006969" cy="30069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D8A76F-CF31-5197-FBFD-91DEEB7D921E}"/>
              </a:ext>
            </a:extLst>
          </p:cNvPr>
          <p:cNvSpPr txBox="1"/>
          <p:nvPr/>
        </p:nvSpPr>
        <p:spPr>
          <a:xfrm>
            <a:off x="282458" y="5050730"/>
            <a:ext cx="338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Ali is driving to work.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0602C-9EB8-2E56-0FF2-F3AD2D46B2FE}"/>
              </a:ext>
            </a:extLst>
          </p:cNvPr>
          <p:cNvSpPr txBox="1"/>
          <p:nvPr/>
        </p:nvSpPr>
        <p:spPr>
          <a:xfrm>
            <a:off x="4295106" y="5138652"/>
            <a:ext cx="338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Aaron is checking email.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3F2645-2894-09F5-FFB8-13C198E201AD}"/>
              </a:ext>
            </a:extLst>
          </p:cNvPr>
          <p:cNvSpPr txBox="1"/>
          <p:nvPr/>
        </p:nvSpPr>
        <p:spPr>
          <a:xfrm>
            <a:off x="8171537" y="5138652"/>
            <a:ext cx="3926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Lev is taking care of his daughter.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192255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04F2F0-521C-F09A-E9D3-3FEAF5BB9180}"/>
              </a:ext>
            </a:extLst>
          </p:cNvPr>
          <p:cNvSpPr txBox="1"/>
          <p:nvPr/>
        </p:nvSpPr>
        <p:spPr>
          <a:xfrm>
            <a:off x="954157" y="881270"/>
            <a:ext cx="5473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Daily Actions Happening Now </a:t>
            </a:r>
          </a:p>
        </p:txBody>
      </p:sp>
      <p:pic>
        <p:nvPicPr>
          <p:cNvPr id="8" name="Picture 7" descr="A person smiling while vacuuming his house&#10;&#10;AI-generated content may be incorrect.">
            <a:extLst>
              <a:ext uri="{FF2B5EF4-FFF2-40B4-BE49-F238E27FC236}">
                <a16:creationId xmlns:a16="http://schemas.microsoft.com/office/drawing/2014/main" id="{BD7D6890-BF92-C8D1-69F8-CB92790DA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5" y="1940167"/>
            <a:ext cx="3063632" cy="3063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B9FC2EB-C271-19B5-7AEF-CED0BB7F8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201" y="1854201"/>
            <a:ext cx="3149598" cy="3149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person sleeping on a bed&#10;&#10;AI-generated content may be incorrect.">
            <a:extLst>
              <a:ext uri="{FF2B5EF4-FFF2-40B4-BE49-F238E27FC236}">
                <a16:creationId xmlns:a16="http://schemas.microsoft.com/office/drawing/2014/main" id="{741629BF-EC2C-654F-49DB-F7B97FB39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044" y="1940167"/>
            <a:ext cx="3063632" cy="3063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A166CC-BFD8-C826-F529-34CB34100086}"/>
              </a:ext>
            </a:extLst>
          </p:cNvPr>
          <p:cNvSpPr txBox="1"/>
          <p:nvPr/>
        </p:nvSpPr>
        <p:spPr>
          <a:xfrm>
            <a:off x="302106" y="5269561"/>
            <a:ext cx="338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Elham is doing chores.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9BB3E-02FF-F1E2-27F3-44008D8273AE}"/>
              </a:ext>
            </a:extLst>
          </p:cNvPr>
          <p:cNvSpPr txBox="1"/>
          <p:nvPr/>
        </p:nvSpPr>
        <p:spPr>
          <a:xfrm>
            <a:off x="4307805" y="5269560"/>
            <a:ext cx="3695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Olena is meeting a friend.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FED4B2-A665-A599-8551-E380CBDCEB46}"/>
              </a:ext>
            </a:extLst>
          </p:cNvPr>
          <p:cNvSpPr txBox="1"/>
          <p:nvPr/>
        </p:nvSpPr>
        <p:spPr>
          <a:xfrm>
            <a:off x="8410458" y="5269560"/>
            <a:ext cx="338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Masi is going to bed.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604723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1E852C-ABF9-571A-A44E-85157A4D4BCF}"/>
              </a:ext>
            </a:extLst>
          </p:cNvPr>
          <p:cNvSpPr txBox="1"/>
          <p:nvPr/>
        </p:nvSpPr>
        <p:spPr>
          <a:xfrm>
            <a:off x="722243" y="960783"/>
            <a:ext cx="3988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Present Continuous 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96FA9-44A6-E6BE-8ADA-949D8567C123}"/>
              </a:ext>
            </a:extLst>
          </p:cNvPr>
          <p:cNvSpPr txBox="1"/>
          <p:nvPr/>
        </p:nvSpPr>
        <p:spPr>
          <a:xfrm>
            <a:off x="770709" y="1900646"/>
            <a:ext cx="272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i="1" dirty="0"/>
              <a:t>Subject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335B3-154A-3AB0-B74D-D4052860DECF}"/>
              </a:ext>
            </a:extLst>
          </p:cNvPr>
          <p:cNvSpPr txBox="1"/>
          <p:nvPr/>
        </p:nvSpPr>
        <p:spPr>
          <a:xfrm>
            <a:off x="2957317" y="1900646"/>
            <a:ext cx="272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i="1" dirty="0" err="1"/>
              <a:t>Be+not</a:t>
            </a:r>
            <a:endParaRPr lang="en-CA" sz="24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BFF6BD-D74A-86FB-22F0-6C94A617168C}"/>
              </a:ext>
            </a:extLst>
          </p:cNvPr>
          <p:cNvSpPr txBox="1"/>
          <p:nvPr/>
        </p:nvSpPr>
        <p:spPr>
          <a:xfrm>
            <a:off x="5680922" y="1900646"/>
            <a:ext cx="272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i="1" dirty="0"/>
              <a:t>Main verb + -</a:t>
            </a:r>
            <a:r>
              <a:rPr lang="en-CA" sz="2400" i="1" dirty="0" err="1"/>
              <a:t>ing</a:t>
            </a:r>
            <a:endParaRPr lang="en-CA" sz="24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24749-80C4-9881-450E-80D329FEFC44}"/>
              </a:ext>
            </a:extLst>
          </p:cNvPr>
          <p:cNvSpPr txBox="1"/>
          <p:nvPr/>
        </p:nvSpPr>
        <p:spPr>
          <a:xfrm>
            <a:off x="1391194" y="2968323"/>
            <a:ext cx="133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Sofia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3C2ECE-7322-4271-8095-7BCC685E44B2}"/>
              </a:ext>
            </a:extLst>
          </p:cNvPr>
          <p:cNvSpPr txBox="1"/>
          <p:nvPr/>
        </p:nvSpPr>
        <p:spPr>
          <a:xfrm>
            <a:off x="3537099" y="2968159"/>
            <a:ext cx="1564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is not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FEE7A-9F97-9FFD-76A3-D99062D6FAC0}"/>
              </a:ext>
            </a:extLst>
          </p:cNvPr>
          <p:cNvSpPr txBox="1"/>
          <p:nvPr/>
        </p:nvSpPr>
        <p:spPr>
          <a:xfrm>
            <a:off x="5680922" y="2934701"/>
            <a:ext cx="2452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/>
              <a:t>sleeping.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553719-05C6-960B-CBE2-5291828F7886}"/>
              </a:ext>
            </a:extLst>
          </p:cNvPr>
          <p:cNvSpPr txBox="1"/>
          <p:nvPr/>
        </p:nvSpPr>
        <p:spPr>
          <a:xfrm>
            <a:off x="4558748" y="976149"/>
            <a:ext cx="2816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Negative Form</a:t>
            </a:r>
          </a:p>
        </p:txBody>
      </p:sp>
      <p:pic>
        <p:nvPicPr>
          <p:cNvPr id="17" name="Picture 16" descr="A person stretching in bed&#10;&#10;AI-generated content may be incorrect.">
            <a:extLst>
              <a:ext uri="{FF2B5EF4-FFF2-40B4-BE49-F238E27FC236}">
                <a16:creationId xmlns:a16="http://schemas.microsoft.com/office/drawing/2014/main" id="{875BA116-F250-A330-5C16-52BF60A99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299" y="2291215"/>
            <a:ext cx="3685515" cy="3685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D588F5-0A80-D010-A981-7F3565917600}"/>
              </a:ext>
            </a:extLst>
          </p:cNvPr>
          <p:cNvSpPr txBox="1"/>
          <p:nvPr/>
        </p:nvSpPr>
        <p:spPr>
          <a:xfrm>
            <a:off x="5015708" y="5280731"/>
            <a:ext cx="338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She is waking up.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7766368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  <p:bldP spid="12" grpId="0"/>
      <p:bldP spid="13" grpId="0"/>
      <p:bldP spid="14" grpId="0"/>
      <p:bldP spid="15" grpId="0"/>
      <p:bldP spid="15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playing tennis&#10;&#10;AI-generated content may be incorrect.">
            <a:extLst>
              <a:ext uri="{FF2B5EF4-FFF2-40B4-BE49-F238E27FC236}">
                <a16:creationId xmlns:a16="http://schemas.microsoft.com/office/drawing/2014/main" id="{1DFFF4C4-1CC7-9434-7369-B1DB1842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79" y="547077"/>
            <a:ext cx="2214158" cy="33212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A cartoon of a person playing a video game&#10;&#10;AI-generated content may be incorrect.">
            <a:extLst>
              <a:ext uri="{FF2B5EF4-FFF2-40B4-BE49-F238E27FC236}">
                <a16:creationId xmlns:a16="http://schemas.microsoft.com/office/drawing/2014/main" id="{3A253F17-C8EB-74AA-8126-C51246383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894" y="3945394"/>
            <a:ext cx="3540020" cy="23600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00F0CA-CB8C-27F8-F72D-409A609DF12A}"/>
              </a:ext>
            </a:extLst>
          </p:cNvPr>
          <p:cNvSpPr txBox="1"/>
          <p:nvPr/>
        </p:nvSpPr>
        <p:spPr>
          <a:xfrm>
            <a:off x="3330743" y="547077"/>
            <a:ext cx="338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I am not studying.</a:t>
            </a:r>
          </a:p>
          <a:p>
            <a:r>
              <a:rPr lang="en-CA" sz="2400" dirty="0"/>
              <a:t>I am playing tennis. </a:t>
            </a:r>
          </a:p>
          <a:p>
            <a:pPr algn="ctr"/>
            <a:r>
              <a:rPr lang="en-CA" sz="2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98C2C8-EB94-B896-3A5D-6EACD8AB723D}"/>
              </a:ext>
            </a:extLst>
          </p:cNvPr>
          <p:cNvSpPr txBox="1"/>
          <p:nvPr/>
        </p:nvSpPr>
        <p:spPr>
          <a:xfrm>
            <a:off x="7706801" y="3883087"/>
            <a:ext cx="3388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You are not cleaning.</a:t>
            </a:r>
          </a:p>
          <a:p>
            <a:r>
              <a:rPr lang="en-CA" sz="2400" dirty="0"/>
              <a:t>You are watching a video and learning about present continuous. </a:t>
            </a:r>
          </a:p>
          <a:p>
            <a:pPr algn="ctr"/>
            <a:r>
              <a:rPr lang="en-CA" sz="2400" dirty="0"/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9EDC46-91AB-D2BE-7C0D-E7DED37FDE8D}"/>
              </a:ext>
            </a:extLst>
          </p:cNvPr>
          <p:cNvSpPr/>
          <p:nvPr/>
        </p:nvSpPr>
        <p:spPr>
          <a:xfrm>
            <a:off x="3525808" y="653701"/>
            <a:ext cx="2265830" cy="32945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5EA004-7E18-CC5A-0FA8-0E9E6612B137}"/>
              </a:ext>
            </a:extLst>
          </p:cNvPr>
          <p:cNvSpPr/>
          <p:nvPr/>
        </p:nvSpPr>
        <p:spPr>
          <a:xfrm>
            <a:off x="8331873" y="3945394"/>
            <a:ext cx="2279963" cy="32945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414237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8B3D6-8EF3-710C-3069-D6FE3CB0E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brushing a cat&#10;&#10;AI-generated content may be incorrect.">
            <a:extLst>
              <a:ext uri="{FF2B5EF4-FFF2-40B4-BE49-F238E27FC236}">
                <a16:creationId xmlns:a16="http://schemas.microsoft.com/office/drawing/2014/main" id="{ECB48F28-EC19-446B-5E7C-E3C652A40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97" y="566847"/>
            <a:ext cx="2276309" cy="34144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B785A-C638-6146-D2F9-D7268F6B19F4}"/>
              </a:ext>
            </a:extLst>
          </p:cNvPr>
          <p:cNvSpPr txBox="1"/>
          <p:nvPr/>
        </p:nvSpPr>
        <p:spPr>
          <a:xfrm>
            <a:off x="3393212" y="570383"/>
            <a:ext cx="3388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Arem is not working.</a:t>
            </a:r>
          </a:p>
          <a:p>
            <a:r>
              <a:rPr lang="en-CA" sz="2400" dirty="0"/>
              <a:t>She is taking care of her cat. </a:t>
            </a:r>
          </a:p>
          <a:p>
            <a:pPr algn="ctr"/>
            <a:r>
              <a:rPr lang="en-CA" sz="2400" dirty="0"/>
              <a:t>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83318E4-D216-7D91-CC35-E06D55345190}"/>
              </a:ext>
            </a:extLst>
          </p:cNvPr>
          <p:cNvSpPr/>
          <p:nvPr/>
        </p:nvSpPr>
        <p:spPr>
          <a:xfrm>
            <a:off x="4193662" y="670321"/>
            <a:ext cx="2005853" cy="32945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9" name="Picture 18" descr="A group of people playing video games&#10;&#10;AI-generated content may be incorrect.">
            <a:extLst>
              <a:ext uri="{FF2B5EF4-FFF2-40B4-BE49-F238E27FC236}">
                <a16:creationId xmlns:a16="http://schemas.microsoft.com/office/drawing/2014/main" id="{15BD00AD-E8EB-FA74-3717-F84AB7182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926" y="3672085"/>
            <a:ext cx="3518125" cy="23454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673DF7-C717-4151-EDE0-34D06B4AAA7B}"/>
              </a:ext>
            </a:extLst>
          </p:cNvPr>
          <p:cNvSpPr txBox="1"/>
          <p:nvPr/>
        </p:nvSpPr>
        <p:spPr>
          <a:xfrm>
            <a:off x="8414912" y="3494314"/>
            <a:ext cx="3518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They are not watching a movie. </a:t>
            </a:r>
          </a:p>
          <a:p>
            <a:r>
              <a:rPr lang="en-CA" sz="2400" dirty="0"/>
              <a:t>They are playing video games. </a:t>
            </a:r>
          </a:p>
          <a:p>
            <a:pPr algn="ctr"/>
            <a:r>
              <a:rPr lang="en-CA" sz="2400" dirty="0"/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DAD6F3-CB03-7D77-8CF5-3B3AE81B95E4}"/>
              </a:ext>
            </a:extLst>
          </p:cNvPr>
          <p:cNvSpPr/>
          <p:nvPr/>
        </p:nvSpPr>
        <p:spPr>
          <a:xfrm>
            <a:off x="9112064" y="3600916"/>
            <a:ext cx="2279963" cy="32945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9884037"/>
      </p:ext>
    </p:extLst>
  </p:cSld>
  <p:clrMapOvr>
    <a:masterClrMapping/>
  </p:clrMapOvr>
  <p:transition spd="slow" advTm="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20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3|6.2|1.1|2.1|1.7|1|1.2|1.5|1.3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7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3.6|2.8|1.2|1.1|7.1|0.6|0.6|4.6|0.7|0.7|4.1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7|0.8|1.5|1.7|1.4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5.2|1.2|1.3|2.1|0.8|2.8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2.3|0.9|2.5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2.5|0.9|2.6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3.5|4.9|6.2|0.6|0.6|1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9|2.2|2.2|1.3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3.2|1.5|1.7|1.3"/>
</p:tagLst>
</file>

<file path=ppt/theme/theme1.xml><?xml version="1.0" encoding="utf-8"?>
<a:theme xmlns:a="http://schemas.openxmlformats.org/drawingml/2006/main" name="Office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15298</TotalTime>
  <Words>684</Words>
  <Application>Microsoft Office PowerPoint</Application>
  <PresentationFormat>Widescreen</PresentationFormat>
  <Paragraphs>98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Amasis MT Pro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Tiffany Kearns</dc:creator>
  <cp:lastModifiedBy>tiffany kearns</cp:lastModifiedBy>
  <cp:revision>6</cp:revision>
  <dcterms:created xsi:type="dcterms:W3CDTF">2025-06-02T03:29:03Z</dcterms:created>
  <dcterms:modified xsi:type="dcterms:W3CDTF">2025-07-10T23:44:09Z</dcterms:modified>
</cp:coreProperties>
</file>