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7" r:id="rId1"/>
  </p:sldMasterIdLst>
  <p:notesMasterIdLst>
    <p:notesMasterId r:id="rId10"/>
  </p:notesMasterIdLst>
  <p:sldIdLst>
    <p:sldId id="272" r:id="rId2"/>
    <p:sldId id="274" r:id="rId3"/>
    <p:sldId id="282" r:id="rId4"/>
    <p:sldId id="283" r:id="rId5"/>
    <p:sldId id="276" r:id="rId6"/>
    <p:sldId id="279" r:id="rId7"/>
    <p:sldId id="284" r:id="rId8"/>
    <p:sldId id="27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FF5DDA-9B02-AC79-F856-BAD552B33432}" name="Kati Dreilich" initials="KD" userId="S::kdreilich@uvic.ca::98cc7d25-41ae-4c6b-a2f0-2417228dd3f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ED703B-2ACA-43E3-964C-397B1562C1A1}" v="4" dt="2025-07-07T02:33:41.7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0" autoAdjust="0"/>
    <p:restoredTop sz="74151" autoAdjust="0"/>
  </p:normalViewPr>
  <p:slideViewPr>
    <p:cSldViewPr snapToGrid="0">
      <p:cViewPr varScale="1">
        <p:scale>
          <a:sx n="58" d="100"/>
          <a:sy n="58" d="100"/>
        </p:scale>
        <p:origin x="155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 Dreilich" userId="98cc7d25-41ae-4c6b-a2f0-2417228dd3fb" providerId="ADAL" clId="{AEED703B-2ACA-43E3-964C-397B1562C1A1}"/>
    <pc:docChg chg="custSel modSld modMainMaster">
      <pc:chgData name="Kati Dreilich" userId="98cc7d25-41ae-4c6b-a2f0-2417228dd3fb" providerId="ADAL" clId="{AEED703B-2ACA-43E3-964C-397B1562C1A1}" dt="2025-07-07T02:33:41.776" v="53"/>
      <pc:docMkLst>
        <pc:docMk/>
      </pc:docMkLst>
      <pc:sldChg chg="addSp delSp modSp mod modTransition delAnim">
        <pc:chgData name="Kati Dreilich" userId="98cc7d25-41ae-4c6b-a2f0-2417228dd3fb" providerId="ADAL" clId="{AEED703B-2ACA-43E3-964C-397B1562C1A1}" dt="2025-07-07T02:33:41.776" v="53"/>
        <pc:sldMkLst>
          <pc:docMk/>
          <pc:sldMk cId="3375872655" sldId="272"/>
        </pc:sldMkLst>
        <pc:spChg chg="add mod">
          <ac:chgData name="Kati Dreilich" userId="98cc7d25-41ae-4c6b-a2f0-2417228dd3fb" providerId="ADAL" clId="{AEED703B-2ACA-43E3-964C-397B1562C1A1}" dt="2025-07-07T02:26:09.532" v="40" actId="1076"/>
          <ac:spMkLst>
            <pc:docMk/>
            <pc:sldMk cId="3375872655" sldId="272"/>
            <ac:spMk id="3" creationId="{A05B8E2E-D2CC-E530-3F57-720DDE51E754}"/>
          </ac:spMkLst>
        </pc:spChg>
        <pc:spChg chg="del mod">
          <ac:chgData name="Kati Dreilich" userId="98cc7d25-41ae-4c6b-a2f0-2417228dd3fb" providerId="ADAL" clId="{AEED703B-2ACA-43E3-964C-397B1562C1A1}" dt="2025-07-07T02:25:46.278" v="2" actId="478"/>
          <ac:spMkLst>
            <pc:docMk/>
            <pc:sldMk cId="3375872655" sldId="272"/>
            <ac:spMk id="22" creationId="{C56376EF-2294-309F-161F-F7F8D811FC41}"/>
          </ac:spMkLst>
        </pc:spChg>
        <pc:picChg chg="add mod">
          <ac:chgData name="Kati Dreilich" userId="98cc7d25-41ae-4c6b-a2f0-2417228dd3fb" providerId="ADAL" clId="{AEED703B-2ACA-43E3-964C-397B1562C1A1}" dt="2025-07-07T02:26:12.328" v="41" actId="1076"/>
          <ac:picMkLst>
            <pc:docMk/>
            <pc:sldMk cId="3375872655" sldId="272"/>
            <ac:picMk id="4" creationId="{3FC887F2-AA06-3FE5-D893-01BB4484C906}"/>
          </ac:picMkLst>
        </pc:picChg>
        <pc:picChg chg="del">
          <ac:chgData name="Kati Dreilich" userId="98cc7d25-41ae-4c6b-a2f0-2417228dd3fb" providerId="ADAL" clId="{AEED703B-2ACA-43E3-964C-397B1562C1A1}" dt="2025-07-07T02:25:38.052" v="0" actId="478"/>
          <ac:picMkLst>
            <pc:docMk/>
            <pc:sldMk cId="3375872655" sldId="272"/>
            <ac:picMk id="7" creationId="{E838827A-D76D-D108-1C46-5256E19C74C7}"/>
          </ac:picMkLst>
        </pc:picChg>
        <pc:picChg chg="del">
          <ac:chgData name="Kati Dreilich" userId="98cc7d25-41ae-4c6b-a2f0-2417228dd3fb" providerId="ADAL" clId="{AEED703B-2ACA-43E3-964C-397B1562C1A1}" dt="2025-07-07T02:25:48.279" v="3" actId="478"/>
          <ac:picMkLst>
            <pc:docMk/>
            <pc:sldMk cId="3375872655" sldId="272"/>
            <ac:picMk id="23" creationId="{E3EEF26D-6E7E-3F13-6D92-59092501B1BC}"/>
          </ac:picMkLst>
        </pc:picChg>
      </pc:sldChg>
      <pc:sldChg chg="addSp delSp modSp mod modTransition delAnim">
        <pc:chgData name="Kati Dreilich" userId="98cc7d25-41ae-4c6b-a2f0-2417228dd3fb" providerId="ADAL" clId="{AEED703B-2ACA-43E3-964C-397B1562C1A1}" dt="2025-07-07T02:33:41.776" v="53"/>
        <pc:sldMkLst>
          <pc:docMk/>
          <pc:sldMk cId="222042502" sldId="273"/>
        </pc:sldMkLst>
        <pc:spChg chg="del">
          <ac:chgData name="Kati Dreilich" userId="98cc7d25-41ae-4c6b-a2f0-2417228dd3fb" providerId="ADAL" clId="{AEED703B-2ACA-43E3-964C-397B1562C1A1}" dt="2025-07-07T02:26:20.830" v="42" actId="478"/>
          <ac:spMkLst>
            <pc:docMk/>
            <pc:sldMk cId="222042502" sldId="273"/>
            <ac:spMk id="2" creationId="{DDA2D48E-F6BC-6C82-3BA7-2CD798448FE7}"/>
          </ac:spMkLst>
        </pc:spChg>
        <pc:spChg chg="add mod">
          <ac:chgData name="Kati Dreilich" userId="98cc7d25-41ae-4c6b-a2f0-2417228dd3fb" providerId="ADAL" clId="{AEED703B-2ACA-43E3-964C-397B1562C1A1}" dt="2025-07-07T02:26:23.578" v="44"/>
          <ac:spMkLst>
            <pc:docMk/>
            <pc:sldMk cId="222042502" sldId="273"/>
            <ac:spMk id="4" creationId="{1CD7DF37-C625-7E93-2618-77AA06BE8333}"/>
          </ac:spMkLst>
        </pc:spChg>
        <pc:picChg chg="del">
          <ac:chgData name="Kati Dreilich" userId="98cc7d25-41ae-4c6b-a2f0-2417228dd3fb" providerId="ADAL" clId="{AEED703B-2ACA-43E3-964C-397B1562C1A1}" dt="2025-07-07T02:26:22.716" v="43" actId="478"/>
          <ac:picMkLst>
            <pc:docMk/>
            <pc:sldMk cId="222042502" sldId="273"/>
            <ac:picMk id="3" creationId="{6B69FC29-E5F5-E83F-E1A9-DAF83AAC4529}"/>
          </ac:picMkLst>
        </pc:picChg>
        <pc:picChg chg="add mod">
          <ac:chgData name="Kati Dreilich" userId="98cc7d25-41ae-4c6b-a2f0-2417228dd3fb" providerId="ADAL" clId="{AEED703B-2ACA-43E3-964C-397B1562C1A1}" dt="2025-07-07T02:26:23.578" v="44"/>
          <ac:picMkLst>
            <pc:docMk/>
            <pc:sldMk cId="222042502" sldId="273"/>
            <ac:picMk id="6" creationId="{E7D25312-CC38-43A7-FE8A-670BDAC51D03}"/>
          </ac:picMkLst>
        </pc:picChg>
        <pc:picChg chg="del">
          <ac:chgData name="Kati Dreilich" userId="98cc7d25-41ae-4c6b-a2f0-2417228dd3fb" providerId="ADAL" clId="{AEED703B-2ACA-43E3-964C-397B1562C1A1}" dt="2025-07-07T02:26:25.584" v="45" actId="478"/>
          <ac:picMkLst>
            <pc:docMk/>
            <pc:sldMk cId="222042502" sldId="273"/>
            <ac:picMk id="7" creationId="{9ACC908F-EDB1-395F-362C-0AFD97D5F5B7}"/>
          </ac:picMkLst>
        </pc:picChg>
      </pc:sldChg>
      <pc:sldChg chg="delSp mod modTransition delAnim">
        <pc:chgData name="Kati Dreilich" userId="98cc7d25-41ae-4c6b-a2f0-2417228dd3fb" providerId="ADAL" clId="{AEED703B-2ACA-43E3-964C-397B1562C1A1}" dt="2025-07-07T02:33:41.776" v="53"/>
        <pc:sldMkLst>
          <pc:docMk/>
          <pc:sldMk cId="4166920708" sldId="274"/>
        </pc:sldMkLst>
        <pc:picChg chg="del">
          <ac:chgData name="Kati Dreilich" userId="98cc7d25-41ae-4c6b-a2f0-2417228dd3fb" providerId="ADAL" clId="{AEED703B-2ACA-43E3-964C-397B1562C1A1}" dt="2025-07-07T02:26:30.938" v="46" actId="478"/>
          <ac:picMkLst>
            <pc:docMk/>
            <pc:sldMk cId="4166920708" sldId="274"/>
            <ac:picMk id="24" creationId="{AF23B8A1-ECC9-7940-D4E6-C4FD0110F64E}"/>
          </ac:picMkLst>
        </pc:picChg>
      </pc:sldChg>
      <pc:sldChg chg="delSp mod modTransition delAnim">
        <pc:chgData name="Kati Dreilich" userId="98cc7d25-41ae-4c6b-a2f0-2417228dd3fb" providerId="ADAL" clId="{AEED703B-2ACA-43E3-964C-397B1562C1A1}" dt="2025-07-07T02:33:41.776" v="53"/>
        <pc:sldMkLst>
          <pc:docMk/>
          <pc:sldMk cId="1519164087" sldId="276"/>
        </pc:sldMkLst>
        <pc:picChg chg="del">
          <ac:chgData name="Kati Dreilich" userId="98cc7d25-41ae-4c6b-a2f0-2417228dd3fb" providerId="ADAL" clId="{AEED703B-2ACA-43E3-964C-397B1562C1A1}" dt="2025-07-07T02:26:41.197" v="49" actId="478"/>
          <ac:picMkLst>
            <pc:docMk/>
            <pc:sldMk cId="1519164087" sldId="276"/>
            <ac:picMk id="14" creationId="{C9B0C68B-4CDB-E15C-9109-5573AB5D5095}"/>
          </ac:picMkLst>
        </pc:picChg>
      </pc:sldChg>
      <pc:sldChg chg="delSp mod modTransition delAnim">
        <pc:chgData name="Kati Dreilich" userId="98cc7d25-41ae-4c6b-a2f0-2417228dd3fb" providerId="ADAL" clId="{AEED703B-2ACA-43E3-964C-397B1562C1A1}" dt="2025-07-07T02:33:41.776" v="53"/>
        <pc:sldMkLst>
          <pc:docMk/>
          <pc:sldMk cId="1158714767" sldId="279"/>
        </pc:sldMkLst>
        <pc:picChg chg="del">
          <ac:chgData name="Kati Dreilich" userId="98cc7d25-41ae-4c6b-a2f0-2417228dd3fb" providerId="ADAL" clId="{AEED703B-2ACA-43E3-964C-397B1562C1A1}" dt="2025-07-07T02:26:45.341" v="50" actId="478"/>
          <ac:picMkLst>
            <pc:docMk/>
            <pc:sldMk cId="1158714767" sldId="279"/>
            <ac:picMk id="16" creationId="{3CCB9A62-3918-04F6-4201-135AA4C885C6}"/>
          </ac:picMkLst>
        </pc:picChg>
      </pc:sldChg>
      <pc:sldChg chg="delSp mod modTransition delAnim">
        <pc:chgData name="Kati Dreilich" userId="98cc7d25-41ae-4c6b-a2f0-2417228dd3fb" providerId="ADAL" clId="{AEED703B-2ACA-43E3-964C-397B1562C1A1}" dt="2025-07-07T02:33:41.776" v="53"/>
        <pc:sldMkLst>
          <pc:docMk/>
          <pc:sldMk cId="3185660594" sldId="282"/>
        </pc:sldMkLst>
        <pc:picChg chg="del">
          <ac:chgData name="Kati Dreilich" userId="98cc7d25-41ae-4c6b-a2f0-2417228dd3fb" providerId="ADAL" clId="{AEED703B-2ACA-43E3-964C-397B1562C1A1}" dt="2025-07-07T02:26:34.181" v="47" actId="478"/>
          <ac:picMkLst>
            <pc:docMk/>
            <pc:sldMk cId="3185660594" sldId="282"/>
            <ac:picMk id="14" creationId="{A4CA2D96-32F3-07C5-2365-788128D89B7E}"/>
          </ac:picMkLst>
        </pc:picChg>
      </pc:sldChg>
      <pc:sldChg chg="delSp mod modTransition delAnim">
        <pc:chgData name="Kati Dreilich" userId="98cc7d25-41ae-4c6b-a2f0-2417228dd3fb" providerId="ADAL" clId="{AEED703B-2ACA-43E3-964C-397B1562C1A1}" dt="2025-07-07T02:33:41.776" v="53"/>
        <pc:sldMkLst>
          <pc:docMk/>
          <pc:sldMk cId="4010765826" sldId="283"/>
        </pc:sldMkLst>
        <pc:picChg chg="del">
          <ac:chgData name="Kati Dreilich" userId="98cc7d25-41ae-4c6b-a2f0-2417228dd3fb" providerId="ADAL" clId="{AEED703B-2ACA-43E3-964C-397B1562C1A1}" dt="2025-07-07T02:26:37.657" v="48" actId="478"/>
          <ac:picMkLst>
            <pc:docMk/>
            <pc:sldMk cId="4010765826" sldId="283"/>
            <ac:picMk id="13" creationId="{6B60E450-DFC7-82A5-22F9-7E617B412588}"/>
          </ac:picMkLst>
        </pc:picChg>
      </pc:sldChg>
      <pc:sldChg chg="delSp mod modTransition delAnim">
        <pc:chgData name="Kati Dreilich" userId="98cc7d25-41ae-4c6b-a2f0-2417228dd3fb" providerId="ADAL" clId="{AEED703B-2ACA-43E3-964C-397B1562C1A1}" dt="2025-07-07T02:33:41.776" v="53"/>
        <pc:sldMkLst>
          <pc:docMk/>
          <pc:sldMk cId="83980162" sldId="284"/>
        </pc:sldMkLst>
        <pc:picChg chg="del">
          <ac:chgData name="Kati Dreilich" userId="98cc7d25-41ae-4c6b-a2f0-2417228dd3fb" providerId="ADAL" clId="{AEED703B-2ACA-43E3-964C-397B1562C1A1}" dt="2025-07-07T02:26:49.010" v="51" actId="478"/>
          <ac:picMkLst>
            <pc:docMk/>
            <pc:sldMk cId="83980162" sldId="284"/>
            <ac:picMk id="4" creationId="{98CDEA18-2FAA-BB6F-F68D-370197067BE3}"/>
          </ac:picMkLst>
        </pc:picChg>
      </pc:sldChg>
      <pc:sldMasterChg chg="modTransition modSldLayout">
        <pc:chgData name="Kati Dreilich" userId="98cc7d25-41ae-4c6b-a2f0-2417228dd3fb" providerId="ADAL" clId="{AEED703B-2ACA-43E3-964C-397B1562C1A1}" dt="2025-07-07T02:33:41.776" v="53"/>
        <pc:sldMasterMkLst>
          <pc:docMk/>
          <pc:sldMasterMk cId="1691887197" sldId="2147484217"/>
        </pc:sldMasterMkLst>
        <pc:sldLayoutChg chg="modTransition">
          <pc:chgData name="Kati Dreilich" userId="98cc7d25-41ae-4c6b-a2f0-2417228dd3fb" providerId="ADAL" clId="{AEED703B-2ACA-43E3-964C-397B1562C1A1}" dt="2025-07-07T02:33:41.776" v="53"/>
          <pc:sldLayoutMkLst>
            <pc:docMk/>
            <pc:sldMasterMk cId="1691887197" sldId="2147484217"/>
            <pc:sldLayoutMk cId="1877491507" sldId="2147484218"/>
          </pc:sldLayoutMkLst>
        </pc:sldLayoutChg>
        <pc:sldLayoutChg chg="modTransition">
          <pc:chgData name="Kati Dreilich" userId="98cc7d25-41ae-4c6b-a2f0-2417228dd3fb" providerId="ADAL" clId="{AEED703B-2ACA-43E3-964C-397B1562C1A1}" dt="2025-07-07T02:33:41.776" v="53"/>
          <pc:sldLayoutMkLst>
            <pc:docMk/>
            <pc:sldMasterMk cId="1691887197" sldId="2147484217"/>
            <pc:sldLayoutMk cId="1160428900" sldId="2147484219"/>
          </pc:sldLayoutMkLst>
        </pc:sldLayoutChg>
        <pc:sldLayoutChg chg="modTransition">
          <pc:chgData name="Kati Dreilich" userId="98cc7d25-41ae-4c6b-a2f0-2417228dd3fb" providerId="ADAL" clId="{AEED703B-2ACA-43E3-964C-397B1562C1A1}" dt="2025-07-07T02:33:41.776" v="53"/>
          <pc:sldLayoutMkLst>
            <pc:docMk/>
            <pc:sldMasterMk cId="1691887197" sldId="2147484217"/>
            <pc:sldLayoutMk cId="833459483" sldId="2147484220"/>
          </pc:sldLayoutMkLst>
        </pc:sldLayoutChg>
        <pc:sldLayoutChg chg="modTransition">
          <pc:chgData name="Kati Dreilich" userId="98cc7d25-41ae-4c6b-a2f0-2417228dd3fb" providerId="ADAL" clId="{AEED703B-2ACA-43E3-964C-397B1562C1A1}" dt="2025-07-07T02:33:41.776" v="53"/>
          <pc:sldLayoutMkLst>
            <pc:docMk/>
            <pc:sldMasterMk cId="1691887197" sldId="2147484217"/>
            <pc:sldLayoutMk cId="982374090" sldId="2147484221"/>
          </pc:sldLayoutMkLst>
        </pc:sldLayoutChg>
        <pc:sldLayoutChg chg="modTransition">
          <pc:chgData name="Kati Dreilich" userId="98cc7d25-41ae-4c6b-a2f0-2417228dd3fb" providerId="ADAL" clId="{AEED703B-2ACA-43E3-964C-397B1562C1A1}" dt="2025-07-07T02:33:41.776" v="53"/>
          <pc:sldLayoutMkLst>
            <pc:docMk/>
            <pc:sldMasterMk cId="1691887197" sldId="2147484217"/>
            <pc:sldLayoutMk cId="1560901980" sldId="2147484222"/>
          </pc:sldLayoutMkLst>
        </pc:sldLayoutChg>
        <pc:sldLayoutChg chg="modTransition">
          <pc:chgData name="Kati Dreilich" userId="98cc7d25-41ae-4c6b-a2f0-2417228dd3fb" providerId="ADAL" clId="{AEED703B-2ACA-43E3-964C-397B1562C1A1}" dt="2025-07-07T02:33:41.776" v="53"/>
          <pc:sldLayoutMkLst>
            <pc:docMk/>
            <pc:sldMasterMk cId="1691887197" sldId="2147484217"/>
            <pc:sldLayoutMk cId="3057496203" sldId="2147484223"/>
          </pc:sldLayoutMkLst>
        </pc:sldLayoutChg>
        <pc:sldLayoutChg chg="modTransition">
          <pc:chgData name="Kati Dreilich" userId="98cc7d25-41ae-4c6b-a2f0-2417228dd3fb" providerId="ADAL" clId="{AEED703B-2ACA-43E3-964C-397B1562C1A1}" dt="2025-07-07T02:33:41.776" v="53"/>
          <pc:sldLayoutMkLst>
            <pc:docMk/>
            <pc:sldMasterMk cId="1691887197" sldId="2147484217"/>
            <pc:sldLayoutMk cId="705620844" sldId="2147484224"/>
          </pc:sldLayoutMkLst>
        </pc:sldLayoutChg>
        <pc:sldLayoutChg chg="modTransition">
          <pc:chgData name="Kati Dreilich" userId="98cc7d25-41ae-4c6b-a2f0-2417228dd3fb" providerId="ADAL" clId="{AEED703B-2ACA-43E3-964C-397B1562C1A1}" dt="2025-07-07T02:33:41.776" v="53"/>
          <pc:sldLayoutMkLst>
            <pc:docMk/>
            <pc:sldMasterMk cId="1691887197" sldId="2147484217"/>
            <pc:sldLayoutMk cId="4009116431" sldId="2147484225"/>
          </pc:sldLayoutMkLst>
        </pc:sldLayoutChg>
        <pc:sldLayoutChg chg="modTransition">
          <pc:chgData name="Kati Dreilich" userId="98cc7d25-41ae-4c6b-a2f0-2417228dd3fb" providerId="ADAL" clId="{AEED703B-2ACA-43E3-964C-397B1562C1A1}" dt="2025-07-07T02:33:41.776" v="53"/>
          <pc:sldLayoutMkLst>
            <pc:docMk/>
            <pc:sldMasterMk cId="1691887197" sldId="2147484217"/>
            <pc:sldLayoutMk cId="173091596" sldId="2147484226"/>
          </pc:sldLayoutMkLst>
        </pc:sldLayoutChg>
        <pc:sldLayoutChg chg="modTransition">
          <pc:chgData name="Kati Dreilich" userId="98cc7d25-41ae-4c6b-a2f0-2417228dd3fb" providerId="ADAL" clId="{AEED703B-2ACA-43E3-964C-397B1562C1A1}" dt="2025-07-07T02:33:41.776" v="53"/>
          <pc:sldLayoutMkLst>
            <pc:docMk/>
            <pc:sldMasterMk cId="1691887197" sldId="2147484217"/>
            <pc:sldLayoutMk cId="2118067806" sldId="2147484227"/>
          </pc:sldLayoutMkLst>
        </pc:sldLayoutChg>
        <pc:sldLayoutChg chg="modTransition">
          <pc:chgData name="Kati Dreilich" userId="98cc7d25-41ae-4c6b-a2f0-2417228dd3fb" providerId="ADAL" clId="{AEED703B-2ACA-43E3-964C-397B1562C1A1}" dt="2025-07-07T02:33:41.776" v="53"/>
          <pc:sldLayoutMkLst>
            <pc:docMk/>
            <pc:sldMasterMk cId="1691887197" sldId="2147484217"/>
            <pc:sldLayoutMk cId="497672428" sldId="214748422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C9DB1-894B-41AE-9485-4F42CDB5D725}" type="datetimeFigureOut">
              <a:rPr lang="en-CA" smtClean="0"/>
              <a:t>2025-07-06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B49638-9B00-422C-A013-96401197CCD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639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5256A-C418-0C60-707A-614570A14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E2713B-CAA0-A824-DE01-C6922E96CD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14C649-06C9-F46F-E3FB-97F20FFB0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 everybody. In this video on punctuation, we are going to look at how apostrophes can be used to show possession.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39C97-9520-A1C1-7CE9-BDDE22C706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49638-9B00-422C-A013-96401197CCD0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7579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6EB74-572E-B198-55EA-511E08EFE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4D1A28-1E53-0712-EF80-9B167E27E1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8B1A97-09C4-6D6D-234E-78E87897EB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Often, the letter ‘s’ comes at the end of a word to make the word plural – this means that there’s more than one. For example, we would say “dog” [click] if there is just one, [click] or dogs [click] if there are two or more.   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51A6B-ADA5-7B2D-6C32-090BF8ABDA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49638-9B00-422C-A013-96401197CCD0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0818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44C6E-1312-42CE-EBCD-D2BE4D6F5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78A525-D948-4D02-08D7-DE5DE34434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FD9DDB-71D8-CA95-F924-D348A211B4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we want to talk about something that belongs to one dog, we can add an apostrophe and then an s after the word ‘dog,’ like this: [click] “The dog’s bowl.” and [click] “The dog’s house.” This is called a possessive apostrophe.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5AAE6-2282-0838-4843-2A46C640EC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49638-9B00-422C-A013-96401197CCD0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548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D3773-F16E-3822-008D-672906D7D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784B79-5799-F3A4-A0FB-FC079349EF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65E864-4C7A-A6C6-7D4B-1F1C387D66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Sometimes something belongs to more than one person or animal. These dogs are sharing a blanket, so we would say: [click] “This is the dogs’ blanket.” [click] Notice that the apostrophe comes after the ‘s’ this time.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96E94-176B-6256-C4A3-90F7604A94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49638-9B00-422C-A013-96401197CCD0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696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44C6E-1312-42CE-EBCD-D2BE4D6F5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78A525-D948-4D02-08D7-DE5DE34434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FD9DDB-71D8-CA95-F924-D348A211B4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Sometimes names or other words end in an ‘s’ when there is just one. For example, the name “Charles” ends in an ‘s’ but “Charles” is just one person. If I wanted to say that I like his haircut, there are two ways that the apostrophe can be used. I could say [click] “I like Charles’s haircut.” by adding [click] an apostrophe and then another ‘s. Or, I could say [click] “I like Charles’ haircut.” and add [click] an apostrophe after the ‘s’ that is already in his name.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5AAE6-2282-0838-4843-2A46C640EC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49638-9B00-422C-A013-96401197CCD0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5682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C3167-E3C4-7EB1-41FA-9410DBFA4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B5CBCB-A99F-54E4-1BD3-2205F0449C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1CC577-AEA9-655B-68C3-43AF268278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story “Goldilocks and the Three Bears,” Goldilocks is a little girl who goes in the bears’ house when they are out. [click]Here is part of the story [click]that includes possessive apostrophes.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BF24C-01E2-421A-4190-A21F3FE35A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49638-9B00-422C-A013-96401197CCD0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479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90549-5139-D550-F37A-6869EC8B3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5D3920-8E50-3394-FF3C-9CA8F74FF5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A40341-EA54-2432-3C04-8ED59075C9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is how this story sounds: “Goldilocks saw the three bears’ chairs. [click] She sat on Father Bear’s chair, but it was too hard. [click] She sat on Mother Bear’s chair, but it was too soft. [click] Next, she sat on Baby Bear’s chair, and it was just right!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E8BD4-8ADF-DFA4-A4BC-0AC8179904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49638-9B00-422C-A013-96401197CCD0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7257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2EE23-2B98-AE40-7044-FF5F8CA7D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33198D-304E-E09E-3353-89F747A575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80213A-E60E-3500-AD7E-CEBE03D9C5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watching this teacher’s video on possessive apostrophes. 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2075B-074D-6218-693C-BFBF2EFCA8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49638-9B00-422C-A013-96401197CCD0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7567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D1D1EADE-8E88-4C7C-8AC5-FB148DE4940E}" type="datetime1">
              <a:rPr lang="en-US" smtClean="0"/>
              <a:t>7/6/2025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9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67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72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28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59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7/6/2025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74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A835-12AC-4E8F-955A-EA3F4DE2791F}" type="datetime1">
              <a:rPr lang="en-US" smtClean="0"/>
              <a:t>7/6/2025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01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7/6/2025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9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7/6/2025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20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7/6/2025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16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E31BA835-12AC-4E8F-955A-EA3F4DE2791F}" type="datetime1">
              <a:rPr lang="en-US" smtClean="0"/>
              <a:t>7/6/2025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1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E31BA835-12AC-4E8F-955A-EA3F4DE2791F}" type="datetime1">
              <a:rPr lang="en-US" smtClean="0"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8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17/06/relationships/model3d" Target="../media/model3d2.glb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17/06/relationships/model3d" Target="../media/model3d4.glb"/><Relationship Id="rId4" Type="http://schemas.microsoft.com/office/2017/06/relationships/model3d" Target="../media/model3d1.glb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17/06/relationships/model3d" Target="../media/model3d6.glb"/><Relationship Id="rId5" Type="http://schemas.openxmlformats.org/officeDocument/2006/relationships/image" Target="../media/image8.png"/><Relationship Id="rId4" Type="http://schemas.microsoft.com/office/2017/06/relationships/model3d" Target="../media/model3d5.glb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hyperlink" Target="https://animalia-life.club/qa/pictures/why-do-puppies-sleep-together" TargetMode="Externa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C957ED-431C-B78A-77CF-405E6B97B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9C6943F9-E7F1-1519-2C72-8758424E349F}"/>
              </a:ext>
            </a:extLst>
          </p:cNvPr>
          <p:cNvSpPr txBox="1">
            <a:spLocks/>
          </p:cNvSpPr>
          <p:nvPr/>
        </p:nvSpPr>
        <p:spPr>
          <a:xfrm>
            <a:off x="0" y="3693630"/>
            <a:ext cx="12192000" cy="25873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chemeClr val="bg1"/>
                </a:solidFill>
                <a:latin typeface="Amasis MT Pro Medium" panose="02040604050005020304" pitchFamily="18" charset="0"/>
              </a:rPr>
              <a:t>Possessive Apostrophe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9131B19-E2BE-3616-714A-91E0084462C7}"/>
              </a:ext>
            </a:extLst>
          </p:cNvPr>
          <p:cNvSpPr/>
          <p:nvPr/>
        </p:nvSpPr>
        <p:spPr>
          <a:xfrm>
            <a:off x="3286539" y="142462"/>
            <a:ext cx="5446644" cy="2779643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966DAF-C532-2943-E0DA-F593FEF3BEE2}"/>
              </a:ext>
            </a:extLst>
          </p:cNvPr>
          <p:cNvSpPr txBox="1"/>
          <p:nvPr/>
        </p:nvSpPr>
        <p:spPr>
          <a:xfrm flipH="1">
            <a:off x="5249601" y="-1240387"/>
            <a:ext cx="152052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400" dirty="0">
                <a:solidFill>
                  <a:schemeClr val="bg1"/>
                </a:solidFill>
              </a:rPr>
              <a:t>’</a:t>
            </a:r>
            <a:endParaRPr lang="en-CA" sz="44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5B8E2E-D2CC-E530-3F57-720DDE51E754}"/>
              </a:ext>
            </a:extLst>
          </p:cNvPr>
          <p:cNvSpPr txBox="1"/>
          <p:nvPr/>
        </p:nvSpPr>
        <p:spPr>
          <a:xfrm>
            <a:off x="841513" y="5383639"/>
            <a:ext cx="103366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00" dirty="0">
                <a:solidFill>
                  <a:prstClr val="black"/>
                </a:solidFill>
                <a:latin typeface="Calibri Light" panose="020F0302020204030204"/>
              </a:rPr>
              <a:t>Possessive Apostrophe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Presentation  © 2025 by </a:t>
            </a:r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Kathini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Dreilich is licensed under CC BY-NC-SA 4.0.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 view a copy of this license, visit https://creativecommons.org/licenses/by-nc-sa/4.0/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887F2-AA06-3FE5-D893-01BB4484C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0045" y="6067576"/>
            <a:ext cx="1219631" cy="426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87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7E7645-010F-6DAE-52D2-EC6C69FE9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44962FE-1490-98CC-E634-C2CEEEF6CD7B}"/>
              </a:ext>
            </a:extLst>
          </p:cNvPr>
          <p:cNvSpPr txBox="1"/>
          <p:nvPr/>
        </p:nvSpPr>
        <p:spPr>
          <a:xfrm>
            <a:off x="4432852" y="473439"/>
            <a:ext cx="33262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/>
              <a:t>dog</a:t>
            </a:r>
            <a:endParaRPr lang="en-CA" sz="8800" b="1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German Shephard">
                <a:extLst>
                  <a:ext uri="{FF2B5EF4-FFF2-40B4-BE49-F238E27FC236}">
                    <a16:creationId xmlns:a16="http://schemas.microsoft.com/office/drawing/2014/main" id="{BF2693F4-0CD5-9309-CB41-468357BFF7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59301459"/>
                  </p:ext>
                </p:extLst>
              </p:nvPr>
            </p:nvGraphicFramePr>
            <p:xfrm>
              <a:off x="9501494" y="3510481"/>
              <a:ext cx="2521315" cy="298867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521315" cy="2988676"/>
                    </a:xfrm>
                    <a:prstGeom prst="rect">
                      <a:avLst/>
                    </a:prstGeom>
                  </am3d:spPr>
                  <am3d:camera>
                    <am3d:pos x="0" y="0" z="671617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76816" d="1000000"/>
                    <am3d:preTrans dx="3913062" dy="-17983443" dz="-4098731"/>
                    <am3d:scale>
                      <am3d:sx n="1000000" d="1000000"/>
                      <am3d:sy n="1000000" d="1000000"/>
                      <am3d:sz n="1000000" d="1000000"/>
                    </am3d:scale>
                    <am3d:rot ax="884878" ay="-870511" az="-22638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3465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German Shephard">
                <a:extLst>
                  <a:ext uri="{FF2B5EF4-FFF2-40B4-BE49-F238E27FC236}">
                    <a16:creationId xmlns:a16="http://schemas.microsoft.com/office/drawing/2014/main" id="{BF2693F4-0CD5-9309-CB41-468357BFF7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01494" y="3510481"/>
                <a:ext cx="2521315" cy="2988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Labrador Retriever">
                <a:extLst>
                  <a:ext uri="{FF2B5EF4-FFF2-40B4-BE49-F238E27FC236}">
                    <a16:creationId xmlns:a16="http://schemas.microsoft.com/office/drawing/2014/main" id="{985415EC-AE9A-E457-AC80-37D7F330FC3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84295549"/>
                  </p:ext>
                </p:extLst>
              </p:nvPr>
            </p:nvGraphicFramePr>
            <p:xfrm>
              <a:off x="8103086" y="72674"/>
              <a:ext cx="1754958" cy="301751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754958" cy="3017518"/>
                    </a:xfrm>
                    <a:prstGeom prst="rect">
                      <a:avLst/>
                    </a:prstGeom>
                  </am3d:spPr>
                  <am3d:camera>
                    <am3d:pos x="0" y="0" z="6816644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757840" d="1000000"/>
                    <am3d:preTrans dx="0" dy="-17920706" dz="50262"/>
                    <am3d:scale>
                      <am3d:sx n="1000000" d="1000000"/>
                      <am3d:sy n="1000000" d="1000000"/>
                      <am3d:sz n="1000000" d="1000000"/>
                    </am3d:scale>
                    <am3d:rot ax="757169" ay="-2050586" az="-430093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5225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Labrador Retriever">
                <a:extLst>
                  <a:ext uri="{FF2B5EF4-FFF2-40B4-BE49-F238E27FC236}">
                    <a16:creationId xmlns:a16="http://schemas.microsoft.com/office/drawing/2014/main" id="{985415EC-AE9A-E457-AC80-37D7F330FC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03086" y="72674"/>
                <a:ext cx="1754958" cy="30175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Shiba Inu dog - standing">
                <a:extLst>
                  <a:ext uri="{FF2B5EF4-FFF2-40B4-BE49-F238E27FC236}">
                    <a16:creationId xmlns:a16="http://schemas.microsoft.com/office/drawing/2014/main" id="{2DFF33E2-FACE-B377-9307-BFA8DF4AA58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86098470"/>
                  </p:ext>
                </p:extLst>
              </p:nvPr>
            </p:nvGraphicFramePr>
            <p:xfrm>
              <a:off x="91047" y="3684182"/>
              <a:ext cx="1854502" cy="3033776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854502" cy="3033776"/>
                    </a:xfrm>
                    <a:prstGeom prst="rect">
                      <a:avLst/>
                    </a:prstGeom>
                  </am3d:spPr>
                  <am3d:camera>
                    <am3d:pos x="0" y="0" z="6349395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00806" d="1000000"/>
                    <am3d:preTrans dx="-465512" dy="-15062334" dz="-4180368"/>
                    <am3d:scale>
                      <am3d:sx n="1000000" d="1000000"/>
                      <am3d:sy n="1000000" d="1000000"/>
                      <am3d:sz n="1000000" d="1000000"/>
                    </am3d:scale>
                    <am3d:rot ay="885665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41369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Shiba Inu dog - standing">
                <a:extLst>
                  <a:ext uri="{FF2B5EF4-FFF2-40B4-BE49-F238E27FC236}">
                    <a16:creationId xmlns:a16="http://schemas.microsoft.com/office/drawing/2014/main" id="{2DFF33E2-FACE-B377-9307-BFA8DF4AA5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1047" y="3684182"/>
                <a:ext cx="1854502" cy="30337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 Model 18" descr="Schnauzer">
                <a:extLst>
                  <a:ext uri="{FF2B5EF4-FFF2-40B4-BE49-F238E27FC236}">
                    <a16:creationId xmlns:a16="http://schemas.microsoft.com/office/drawing/2014/main" id="{562B8152-00EA-1E74-7E4B-519D9E93A44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0466750"/>
                  </p:ext>
                </p:extLst>
              </p:nvPr>
            </p:nvGraphicFramePr>
            <p:xfrm>
              <a:off x="1778618" y="3515232"/>
              <a:ext cx="1968649" cy="3017521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1968649" cy="3017521"/>
                    </a:xfrm>
                    <a:prstGeom prst="rect">
                      <a:avLst/>
                    </a:prstGeom>
                  </am3d:spPr>
                  <am3d:camera>
                    <am3d:pos x="0" y="0" z="624091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549675" d="1000000"/>
                    <am3d:preTrans dx="-416368" dy="-14289374" dz="-5045570"/>
                    <am3d:scale>
                      <am3d:sx n="1000000" d="1000000"/>
                      <am3d:sy n="1000000" d="1000000"/>
                      <am3d:sz n="1000000" d="1000000"/>
                    </am3d:scale>
                    <am3d:rot ax="2" ay="1098374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44213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Model 18" descr="Schnauzer">
                <a:extLst>
                  <a:ext uri="{FF2B5EF4-FFF2-40B4-BE49-F238E27FC236}">
                    <a16:creationId xmlns:a16="http://schemas.microsoft.com/office/drawing/2014/main" id="{562B8152-00EA-1E74-7E4B-519D9E93A4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78618" y="3515232"/>
                <a:ext cx="1968649" cy="3017521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DFADE52-7503-0A69-8AAC-0E61966605A5}"/>
              </a:ext>
            </a:extLst>
          </p:cNvPr>
          <p:cNvSpPr txBox="1"/>
          <p:nvPr/>
        </p:nvSpPr>
        <p:spPr>
          <a:xfrm>
            <a:off x="3968743" y="3429000"/>
            <a:ext cx="425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/>
              <a:t>dogs</a:t>
            </a:r>
            <a:endParaRPr lang="en-CA" sz="8800" b="1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3D Model 20" descr="Labrador Retriever">
                <a:extLst>
                  <a:ext uri="{FF2B5EF4-FFF2-40B4-BE49-F238E27FC236}">
                    <a16:creationId xmlns:a16="http://schemas.microsoft.com/office/drawing/2014/main" id="{8FDD4C3B-A917-E294-DE85-26E72A5FE33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45715522"/>
                  </p:ext>
                </p:extLst>
              </p:nvPr>
            </p:nvGraphicFramePr>
            <p:xfrm>
              <a:off x="8103085" y="3242737"/>
              <a:ext cx="1754959" cy="301751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754959" cy="3017519"/>
                    </a:xfrm>
                    <a:prstGeom prst="rect">
                      <a:avLst/>
                    </a:prstGeom>
                  </am3d:spPr>
                  <am3d:camera>
                    <am3d:pos x="0" y="0" z="6816644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757840" d="1000000"/>
                    <am3d:preTrans dx="0" dy="-17920706" dz="50262"/>
                    <am3d:scale>
                      <am3d:sx n="1000000" d="1000000"/>
                      <am3d:sy n="1000000" d="1000000"/>
                      <am3d:sz n="1000000" d="1000000"/>
                    </am3d:scale>
                    <am3d:rot ax="757169" ay="-2050586" az="-430093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35225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3D Model 20" descr="Labrador Retriever">
                <a:extLst>
                  <a:ext uri="{FF2B5EF4-FFF2-40B4-BE49-F238E27FC236}">
                    <a16:creationId xmlns:a16="http://schemas.microsoft.com/office/drawing/2014/main" id="{8FDD4C3B-A917-E294-DE85-26E72A5FE3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03085" y="3242737"/>
                <a:ext cx="1754959" cy="3017519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16692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60" presetClass="entr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0DDD2F-46EA-AEF9-2EA8-53F4BF4EE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E81A2F2-67AA-A619-DB60-D928F7DB3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7A4D6F-50D6-AC19-55A0-FFC78A875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2536" y="0"/>
            <a:ext cx="67394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61B207-ED1D-96A8-FBE9-CADAEC158834}"/>
              </a:ext>
            </a:extLst>
          </p:cNvPr>
          <p:cNvSpPr txBox="1"/>
          <p:nvPr/>
        </p:nvSpPr>
        <p:spPr>
          <a:xfrm>
            <a:off x="159026" y="1274803"/>
            <a:ext cx="5134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The dog’s bowl. </a:t>
            </a:r>
            <a:endParaRPr lang="en-CA" sz="54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Dog Bowl 2">
                <a:extLst>
                  <a:ext uri="{FF2B5EF4-FFF2-40B4-BE49-F238E27FC236}">
                    <a16:creationId xmlns:a16="http://schemas.microsoft.com/office/drawing/2014/main" id="{96425D35-0448-34B5-C93D-AB697CC939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55954104"/>
                  </p:ext>
                </p:extLst>
              </p:nvPr>
            </p:nvGraphicFramePr>
            <p:xfrm>
              <a:off x="6532949" y="434970"/>
              <a:ext cx="3700215" cy="259680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700215" cy="2596808"/>
                    </a:xfrm>
                    <a:prstGeom prst="rect">
                      <a:avLst/>
                    </a:prstGeom>
                  </am3d:spPr>
                  <am3d:camera>
                    <am3d:pos x="0" y="0" z="6834210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761904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056846" ay="196521" az="13381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29824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Dog Bowl 2">
                <a:extLst>
                  <a:ext uri="{FF2B5EF4-FFF2-40B4-BE49-F238E27FC236}">
                    <a16:creationId xmlns:a16="http://schemas.microsoft.com/office/drawing/2014/main" id="{96425D35-0448-34B5-C93D-AB697CC939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32949" y="434970"/>
                <a:ext cx="3700215" cy="25968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Doghouse">
                <a:extLst>
                  <a:ext uri="{FF2B5EF4-FFF2-40B4-BE49-F238E27FC236}">
                    <a16:creationId xmlns:a16="http://schemas.microsoft.com/office/drawing/2014/main" id="{C1684940-3BB2-F3EC-CC7D-89DC9B4516F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73731337"/>
                  </p:ext>
                </p:extLst>
              </p:nvPr>
            </p:nvGraphicFramePr>
            <p:xfrm>
              <a:off x="7981880" y="2958063"/>
              <a:ext cx="4333029" cy="3799732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333029" cy="3799732"/>
                    </a:xfrm>
                    <a:prstGeom prst="rect">
                      <a:avLst/>
                    </a:prstGeom>
                  </am3d:spPr>
                  <am3d:camera>
                    <am3d:pos x="0" y="0" z="766112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09090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89791" ay="-1182942" az="3029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Doghouse">
                <a:extLst>
                  <a:ext uri="{FF2B5EF4-FFF2-40B4-BE49-F238E27FC236}">
                    <a16:creationId xmlns:a16="http://schemas.microsoft.com/office/drawing/2014/main" id="{C1684940-3BB2-F3EC-CC7D-89DC9B4516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81880" y="2958063"/>
                <a:ext cx="4333029" cy="3799732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59CBD97-BF98-9049-BFAD-1DC305FCC590}"/>
              </a:ext>
            </a:extLst>
          </p:cNvPr>
          <p:cNvSpPr txBox="1"/>
          <p:nvPr/>
        </p:nvSpPr>
        <p:spPr>
          <a:xfrm>
            <a:off x="175224" y="4396265"/>
            <a:ext cx="5420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The dog’s house. </a:t>
            </a:r>
            <a:endParaRPr lang="en-CA" sz="5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563401-7767-60AA-6C8D-8DCAAB50B8B1}"/>
              </a:ext>
            </a:extLst>
          </p:cNvPr>
          <p:cNvSpPr/>
          <p:nvPr/>
        </p:nvSpPr>
        <p:spPr>
          <a:xfrm>
            <a:off x="2598531" y="1229715"/>
            <a:ext cx="573523" cy="617379"/>
          </a:xfrm>
          <a:prstGeom prst="ellipse">
            <a:avLst/>
          </a:prstGeom>
          <a:solidFill>
            <a:srgbClr val="FFFF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C2B1BF-87F4-D4A5-DA58-8AB62F459576}"/>
              </a:ext>
            </a:extLst>
          </p:cNvPr>
          <p:cNvSpPr/>
          <p:nvPr/>
        </p:nvSpPr>
        <p:spPr>
          <a:xfrm>
            <a:off x="2598530" y="4396265"/>
            <a:ext cx="573523" cy="617379"/>
          </a:xfrm>
          <a:prstGeom prst="ellipse">
            <a:avLst/>
          </a:prstGeom>
          <a:solidFill>
            <a:srgbClr val="FFFF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Labrador Retriever">
                <a:extLst>
                  <a:ext uri="{FF2B5EF4-FFF2-40B4-BE49-F238E27FC236}">
                    <a16:creationId xmlns:a16="http://schemas.microsoft.com/office/drawing/2014/main" id="{662EE650-513C-A7B1-620A-9FB4FB7EB8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4681202"/>
                  </p:ext>
                </p:extLst>
              </p:nvPr>
            </p:nvGraphicFramePr>
            <p:xfrm>
              <a:off x="6349833" y="3429000"/>
              <a:ext cx="1754958" cy="301751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754958" cy="3017518"/>
                    </a:xfrm>
                    <a:prstGeom prst="rect">
                      <a:avLst/>
                    </a:prstGeom>
                  </am3d:spPr>
                  <am3d:camera>
                    <am3d:pos x="0" y="0" z="6816644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757840" d="1000000"/>
                    <am3d:preTrans dx="0" dy="-17920706" dz="50262"/>
                    <am3d:scale>
                      <am3d:sx n="1000000" d="1000000"/>
                      <am3d:sy n="1000000" d="1000000"/>
                      <am3d:sz n="1000000" d="1000000"/>
                    </am3d:scale>
                    <am3d:rot ax="757169" ay="-2050586" az="-430093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5225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Labrador Retriever">
                <a:extLst>
                  <a:ext uri="{FF2B5EF4-FFF2-40B4-BE49-F238E27FC236}">
                    <a16:creationId xmlns:a16="http://schemas.microsoft.com/office/drawing/2014/main" id="{662EE650-513C-A7B1-620A-9FB4FB7EB8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49833" y="3429000"/>
                <a:ext cx="1754958" cy="3017518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8566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 animBg="1"/>
      <p:bldP spid="10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D98467-38EF-6A95-5721-29811112E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254A67A-0CCE-012B-2745-18DD79C8C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2890AC-1D7C-C92E-AFA0-B4EC3062D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2536" y="0"/>
            <a:ext cx="67394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7E1877-937C-302B-8488-78826B9B5161}"/>
              </a:ext>
            </a:extLst>
          </p:cNvPr>
          <p:cNvSpPr txBox="1"/>
          <p:nvPr/>
        </p:nvSpPr>
        <p:spPr>
          <a:xfrm>
            <a:off x="229626" y="1691619"/>
            <a:ext cx="5035724" cy="2699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dirty="0"/>
              <a:t>This is the  dogs’ blanket. </a:t>
            </a:r>
            <a:endParaRPr lang="en-CA" sz="60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8621E13-4931-FA43-480D-0714B0715D43}"/>
              </a:ext>
            </a:extLst>
          </p:cNvPr>
          <p:cNvSpPr/>
          <p:nvPr/>
        </p:nvSpPr>
        <p:spPr>
          <a:xfrm>
            <a:off x="1734935" y="3428999"/>
            <a:ext cx="573523" cy="617379"/>
          </a:xfrm>
          <a:prstGeom prst="ellipse">
            <a:avLst/>
          </a:prstGeom>
          <a:solidFill>
            <a:srgbClr val="FFFF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 descr="A dog lying on a blanket next to a dog&#10;&#10;AI-generated content may be incorrect.">
            <a:extLst>
              <a:ext uri="{FF2B5EF4-FFF2-40B4-BE49-F238E27FC236}">
                <a16:creationId xmlns:a16="http://schemas.microsoft.com/office/drawing/2014/main" id="{A026D2D3-76C8-CDF2-D3E3-A6762D88C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865024" y="1691619"/>
            <a:ext cx="5914487" cy="3474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76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0DDD2F-46EA-AEF9-2EA8-53F4BF4EE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E81A2F2-67AA-A619-DB60-D928F7DB3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7A4D6F-50D6-AC19-55A0-FFC78A875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2536" y="0"/>
            <a:ext cx="67394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61B207-ED1D-96A8-FBE9-CADAEC158834}"/>
              </a:ext>
            </a:extLst>
          </p:cNvPr>
          <p:cNvSpPr txBox="1"/>
          <p:nvPr/>
        </p:nvSpPr>
        <p:spPr>
          <a:xfrm>
            <a:off x="699052" y="1305341"/>
            <a:ext cx="43334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I like Charles’s haircut. </a:t>
            </a:r>
            <a:endParaRPr lang="en-CA" sz="4800" dirty="0"/>
          </a:p>
        </p:txBody>
      </p:sp>
      <p:pic>
        <p:nvPicPr>
          <p:cNvPr id="7" name="Picture 6" descr="Young businessman hand on chin">
            <a:extLst>
              <a:ext uri="{FF2B5EF4-FFF2-40B4-BE49-F238E27FC236}">
                <a16:creationId xmlns:a16="http://schemas.microsoft.com/office/drawing/2014/main" id="{97519FE8-4C98-49E8-907C-E8AB97D39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268" y="371060"/>
            <a:ext cx="1894978" cy="61158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7C9448-ACE8-FBB0-EF95-709C2CA5271F}"/>
              </a:ext>
            </a:extLst>
          </p:cNvPr>
          <p:cNvSpPr txBox="1"/>
          <p:nvPr/>
        </p:nvSpPr>
        <p:spPr>
          <a:xfrm>
            <a:off x="637211" y="3982999"/>
            <a:ext cx="43334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I like Charles’ haircut. </a:t>
            </a:r>
            <a:endParaRPr lang="en-CA" sz="48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A66F89-D4D3-EDD1-1D1E-1A3256013E9C}"/>
              </a:ext>
            </a:extLst>
          </p:cNvPr>
          <p:cNvSpPr/>
          <p:nvPr/>
        </p:nvSpPr>
        <p:spPr>
          <a:xfrm>
            <a:off x="4228548" y="1305341"/>
            <a:ext cx="573523" cy="617379"/>
          </a:xfrm>
          <a:prstGeom prst="ellipse">
            <a:avLst/>
          </a:prstGeom>
          <a:solidFill>
            <a:srgbClr val="FFFF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D1792FB-B20F-FC38-ACC4-314CAA7A969E}"/>
              </a:ext>
            </a:extLst>
          </p:cNvPr>
          <p:cNvSpPr/>
          <p:nvPr/>
        </p:nvSpPr>
        <p:spPr>
          <a:xfrm>
            <a:off x="4228547" y="3914003"/>
            <a:ext cx="573523" cy="617379"/>
          </a:xfrm>
          <a:prstGeom prst="ellipse">
            <a:avLst/>
          </a:prstGeom>
          <a:solidFill>
            <a:srgbClr val="FFFF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916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 animBg="1"/>
      <p:bldP spid="11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8DC654-3803-38B5-E55A-1A5C5FF2F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6670C4E-58CC-5B27-6BD2-71B2EBA1D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856B86-9FA2-9183-4EC5-A808768FE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2536" y="0"/>
            <a:ext cx="67394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8A184F-75F4-7AB7-A8C8-A1DBEC44DF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19507" y="1477893"/>
            <a:ext cx="5977560" cy="39850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9DA5C2-A8C7-5E8C-F8DE-05F5A485A272}"/>
              </a:ext>
            </a:extLst>
          </p:cNvPr>
          <p:cNvSpPr txBox="1"/>
          <p:nvPr/>
        </p:nvSpPr>
        <p:spPr>
          <a:xfrm>
            <a:off x="494933" y="201691"/>
            <a:ext cx="4462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Goldilocks saw the three bears’ chairs.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2A23B-3F5B-5558-41A5-7C61AF97633D}"/>
              </a:ext>
            </a:extLst>
          </p:cNvPr>
          <p:cNvSpPr txBox="1"/>
          <p:nvPr/>
        </p:nvSpPr>
        <p:spPr>
          <a:xfrm>
            <a:off x="494933" y="1477893"/>
            <a:ext cx="4462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She sat on Father Bear’s chair, but it was too hard.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8AF8C-C835-BDFD-81FB-4046EC55452F}"/>
              </a:ext>
            </a:extLst>
          </p:cNvPr>
          <p:cNvSpPr txBox="1"/>
          <p:nvPr/>
        </p:nvSpPr>
        <p:spPr>
          <a:xfrm>
            <a:off x="494933" y="3232219"/>
            <a:ext cx="4462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She sat on Mother Bear’s chair, but it was too soft.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69A2C2-92B6-9159-3348-2E16F2606080}"/>
              </a:ext>
            </a:extLst>
          </p:cNvPr>
          <p:cNvSpPr txBox="1"/>
          <p:nvPr/>
        </p:nvSpPr>
        <p:spPr>
          <a:xfrm>
            <a:off x="494933" y="4986545"/>
            <a:ext cx="4462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Next, she sat on Baby Bear’s chair, and it was just right!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0D772F6-9A1D-782F-0E35-DBA7C15AFC3A}"/>
              </a:ext>
            </a:extLst>
          </p:cNvPr>
          <p:cNvSpPr/>
          <p:nvPr/>
        </p:nvSpPr>
        <p:spPr>
          <a:xfrm>
            <a:off x="2410796" y="703610"/>
            <a:ext cx="425169" cy="445088"/>
          </a:xfrm>
          <a:prstGeom prst="ellipse">
            <a:avLst/>
          </a:prstGeom>
          <a:solidFill>
            <a:srgbClr val="FFFF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B3E560-E675-B6AB-CA83-C83CBFF37E4C}"/>
              </a:ext>
            </a:extLst>
          </p:cNvPr>
          <p:cNvSpPr/>
          <p:nvPr/>
        </p:nvSpPr>
        <p:spPr>
          <a:xfrm>
            <a:off x="1370501" y="1892907"/>
            <a:ext cx="425169" cy="611754"/>
          </a:xfrm>
          <a:prstGeom prst="ellipse">
            <a:avLst/>
          </a:prstGeom>
          <a:solidFill>
            <a:srgbClr val="FFFF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80D493-B36D-B8FD-DA4B-B5289DE559F4}"/>
              </a:ext>
            </a:extLst>
          </p:cNvPr>
          <p:cNvSpPr/>
          <p:nvPr/>
        </p:nvSpPr>
        <p:spPr>
          <a:xfrm>
            <a:off x="1370500" y="3711172"/>
            <a:ext cx="425169" cy="611754"/>
          </a:xfrm>
          <a:prstGeom prst="ellipse">
            <a:avLst/>
          </a:prstGeom>
          <a:solidFill>
            <a:srgbClr val="FFFF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F661B28-BF27-604E-AB2C-F7DCAA038DD9}"/>
              </a:ext>
            </a:extLst>
          </p:cNvPr>
          <p:cNvSpPr/>
          <p:nvPr/>
        </p:nvSpPr>
        <p:spPr>
          <a:xfrm>
            <a:off x="1370500" y="5465498"/>
            <a:ext cx="425169" cy="611754"/>
          </a:xfrm>
          <a:prstGeom prst="ellipse">
            <a:avLst/>
          </a:prstGeom>
          <a:solidFill>
            <a:srgbClr val="FFFF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871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0E527A-0A51-EDD9-84A4-3FF0C3679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103E169-1F99-6CA4-04A5-63A36C04D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C7353A-BD04-423B-BAD7-EC7A6BFD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2536" y="0"/>
            <a:ext cx="67394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EEAC6-14D9-5C8B-CFCD-9474093790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19507" y="1477893"/>
            <a:ext cx="5977560" cy="39850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5E95A4-4A3F-9ED9-8F6B-296C2DF57E5D}"/>
              </a:ext>
            </a:extLst>
          </p:cNvPr>
          <p:cNvSpPr txBox="1"/>
          <p:nvPr/>
        </p:nvSpPr>
        <p:spPr>
          <a:xfrm>
            <a:off x="494933" y="201691"/>
            <a:ext cx="4462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Goldilocks saw the three bears’ chairs.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A85969-289B-E6C0-4B01-01401422B04A}"/>
              </a:ext>
            </a:extLst>
          </p:cNvPr>
          <p:cNvSpPr txBox="1"/>
          <p:nvPr/>
        </p:nvSpPr>
        <p:spPr>
          <a:xfrm>
            <a:off x="494933" y="1477893"/>
            <a:ext cx="4462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She sat on Father Bear’s chair, but it was too hard.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1D67AB-0B84-78E2-7A6A-F0D24717728C}"/>
              </a:ext>
            </a:extLst>
          </p:cNvPr>
          <p:cNvSpPr txBox="1"/>
          <p:nvPr/>
        </p:nvSpPr>
        <p:spPr>
          <a:xfrm>
            <a:off x="494933" y="3232219"/>
            <a:ext cx="4462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She sat on Mother Bear’s chair, but it was too soft.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6B0588-095D-496F-FFB0-7FC75BD2442D}"/>
              </a:ext>
            </a:extLst>
          </p:cNvPr>
          <p:cNvSpPr txBox="1"/>
          <p:nvPr/>
        </p:nvSpPr>
        <p:spPr>
          <a:xfrm>
            <a:off x="494933" y="4986545"/>
            <a:ext cx="4462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Next, she sat on Baby Bear’s chair, and it was just right!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B5F4D56-EC4A-BB76-6317-A60AD11401DF}"/>
              </a:ext>
            </a:extLst>
          </p:cNvPr>
          <p:cNvSpPr/>
          <p:nvPr/>
        </p:nvSpPr>
        <p:spPr>
          <a:xfrm>
            <a:off x="2410796" y="703610"/>
            <a:ext cx="425169" cy="445088"/>
          </a:xfrm>
          <a:prstGeom prst="ellipse">
            <a:avLst/>
          </a:prstGeom>
          <a:solidFill>
            <a:srgbClr val="FFFF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46C890-0748-E3FA-7828-4600942E9668}"/>
              </a:ext>
            </a:extLst>
          </p:cNvPr>
          <p:cNvSpPr/>
          <p:nvPr/>
        </p:nvSpPr>
        <p:spPr>
          <a:xfrm>
            <a:off x="1370501" y="1892907"/>
            <a:ext cx="425169" cy="611754"/>
          </a:xfrm>
          <a:prstGeom prst="ellipse">
            <a:avLst/>
          </a:prstGeom>
          <a:solidFill>
            <a:srgbClr val="FFFF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9FFB49-F4D6-C46A-2D0B-39CE80EAC169}"/>
              </a:ext>
            </a:extLst>
          </p:cNvPr>
          <p:cNvSpPr/>
          <p:nvPr/>
        </p:nvSpPr>
        <p:spPr>
          <a:xfrm>
            <a:off x="1370500" y="3711172"/>
            <a:ext cx="425169" cy="611754"/>
          </a:xfrm>
          <a:prstGeom prst="ellipse">
            <a:avLst/>
          </a:prstGeom>
          <a:solidFill>
            <a:srgbClr val="FFFF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28DE63C-A991-7733-0790-537EDEF07F56}"/>
              </a:ext>
            </a:extLst>
          </p:cNvPr>
          <p:cNvSpPr/>
          <p:nvPr/>
        </p:nvSpPr>
        <p:spPr>
          <a:xfrm>
            <a:off x="1370500" y="5465498"/>
            <a:ext cx="425169" cy="611754"/>
          </a:xfrm>
          <a:prstGeom prst="ellipse">
            <a:avLst/>
          </a:prstGeom>
          <a:solidFill>
            <a:srgbClr val="FFFF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98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F0E7B6-C9CB-5B3D-D3D8-38345334D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353981-8D46-9A07-46F4-9660AA549265}"/>
              </a:ext>
            </a:extLst>
          </p:cNvPr>
          <p:cNvSpPr txBox="1"/>
          <p:nvPr/>
        </p:nvSpPr>
        <p:spPr>
          <a:xfrm>
            <a:off x="609598" y="1450871"/>
            <a:ext cx="109728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Thank you for watching this teacher’s video on possessive apostrophes. </a:t>
            </a:r>
            <a:endParaRPr lang="en-CA" sz="4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AA2833C-93AA-AEF0-2E7E-BF704D3B0546}"/>
              </a:ext>
            </a:extLst>
          </p:cNvPr>
          <p:cNvSpPr/>
          <p:nvPr/>
        </p:nvSpPr>
        <p:spPr>
          <a:xfrm>
            <a:off x="10351778" y="1450871"/>
            <a:ext cx="370390" cy="428263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D7DF37-C625-7E93-2618-77AA06BE8333}"/>
              </a:ext>
            </a:extLst>
          </p:cNvPr>
          <p:cNvSpPr txBox="1"/>
          <p:nvPr/>
        </p:nvSpPr>
        <p:spPr>
          <a:xfrm>
            <a:off x="841513" y="5383639"/>
            <a:ext cx="103366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00" dirty="0">
                <a:solidFill>
                  <a:prstClr val="black"/>
                </a:solidFill>
                <a:latin typeface="Calibri Light" panose="020F0302020204030204"/>
              </a:rPr>
              <a:t>Possessive Apostrophe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Presentation  © 2025 by </a:t>
            </a:r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Kathini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Dreilich is licensed under CC BY-NC-SA 4.0.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 view a copy of this license, visit https://creativecommons.org/licenses/by-nc-sa/4.0/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D25312-CC38-43A7-FE8A-670BDAC51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0045" y="6067576"/>
            <a:ext cx="1219631" cy="426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4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2.3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4.9|5.8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4.3|4.8|5"/>
</p:tagLst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Punctuation Series">
      <a:majorFont>
        <a:latin typeface="Amasis MT Pro Black"/>
        <a:ea typeface=""/>
        <a:cs typeface=""/>
      </a:majorFont>
      <a:minorFont>
        <a:latin typeface="Amasis MT Pro Medium"/>
        <a:ea typeface=""/>
        <a:cs typeface="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844</TotalTime>
  <Words>652</Words>
  <Application>Microsoft Office PowerPoint</Application>
  <PresentationFormat>Widescreen</PresentationFormat>
  <Paragraphs>38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Amasis MT Pro Black</vt:lpstr>
      <vt:lpstr>Amasis MT Pro Medium</vt:lpstr>
      <vt:lpstr>Aptos</vt:lpstr>
      <vt:lpstr>Arial</vt:lpstr>
      <vt:lpstr>Calibri Light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Kati Dreilich</dc:creator>
  <cp:lastModifiedBy>Kati Dreilich</cp:lastModifiedBy>
  <cp:revision>5</cp:revision>
  <dcterms:created xsi:type="dcterms:W3CDTF">2025-05-03T22:42:14Z</dcterms:created>
  <dcterms:modified xsi:type="dcterms:W3CDTF">2025-07-07T02:33:41Z</dcterms:modified>
</cp:coreProperties>
</file>