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6" r:id="rId2"/>
    <p:sldId id="264" r:id="rId3"/>
    <p:sldId id="272" r:id="rId4"/>
    <p:sldId id="268" r:id="rId5"/>
    <p:sldId id="267" r:id="rId6"/>
    <p:sldId id="269" r:id="rId7"/>
    <p:sldId id="273" r:id="rId8"/>
    <p:sldId id="261"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031E0-B9CC-43B7-ACF4-A83EACFD9309}" v="66" dt="2025-07-10T23:40:00.2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81694" autoAdjust="0"/>
  </p:normalViewPr>
  <p:slideViewPr>
    <p:cSldViewPr snapToGrid="0">
      <p:cViewPr varScale="1">
        <p:scale>
          <a:sx n="73" d="100"/>
          <a:sy n="73" d="100"/>
        </p:scale>
        <p:origin x="549"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kearns" userId="973043175cfcc9b8" providerId="LiveId" clId="{BBA031E0-B9CC-43B7-ACF4-A83EACFD9309}"/>
    <pc:docChg chg="custSel modSld modMainMaster">
      <pc:chgData name="tiffany kearns" userId="973043175cfcc9b8" providerId="LiveId" clId="{BBA031E0-B9CC-43B7-ACF4-A83EACFD9309}" dt="2025-07-10T23:40:00.245" v="72" actId="255"/>
      <pc:docMkLst>
        <pc:docMk/>
      </pc:docMkLst>
      <pc:sldChg chg="delSp modSp mod modTransition delAnim">
        <pc:chgData name="tiffany kearns" userId="973043175cfcc9b8" providerId="LiveId" clId="{BBA031E0-B9CC-43B7-ACF4-A83EACFD9309}" dt="2025-07-10T23:39:40.404" v="69" actId="255"/>
        <pc:sldMkLst>
          <pc:docMk/>
          <pc:sldMk cId="2513737593" sldId="256"/>
        </pc:sldMkLst>
        <pc:spChg chg="mod">
          <ac:chgData name="tiffany kearns" userId="973043175cfcc9b8" providerId="LiveId" clId="{BBA031E0-B9CC-43B7-ACF4-A83EACFD9309}" dt="2025-07-10T23:39:40.404" v="69" actId="255"/>
          <ac:spMkLst>
            <pc:docMk/>
            <pc:sldMk cId="2513737593" sldId="256"/>
            <ac:spMk id="18" creationId="{319141AB-D9F2-C47E-AFAF-A62B58087290}"/>
          </ac:spMkLst>
        </pc:spChg>
        <pc:picChg chg="del">
          <ac:chgData name="tiffany kearns" userId="973043175cfcc9b8" providerId="LiveId" clId="{BBA031E0-B9CC-43B7-ACF4-A83EACFD9309}" dt="2025-07-09T23:00:59.480" v="40" actId="21"/>
          <ac:picMkLst>
            <pc:docMk/>
            <pc:sldMk cId="2513737593" sldId="256"/>
            <ac:picMk id="7" creationId="{F6EBE9ED-6EAF-6C9B-77B8-24DE0257B6A2}"/>
          </ac:picMkLst>
        </pc:picChg>
        <pc:picChg chg="mod">
          <ac:chgData name="tiffany kearns" userId="973043175cfcc9b8" providerId="LiveId" clId="{BBA031E0-B9CC-43B7-ACF4-A83EACFD9309}" dt="2025-07-09T23:00:26.861" v="17" actId="14826"/>
          <ac:picMkLst>
            <pc:docMk/>
            <pc:sldMk cId="2513737593" sldId="256"/>
            <ac:picMk id="19" creationId="{3AF39085-CA22-F56C-853F-7CE14904B6C9}"/>
          </ac:picMkLst>
        </pc:picChg>
      </pc:sldChg>
      <pc:sldChg chg="delSp modSp mod modTransition delAnim">
        <pc:chgData name="tiffany kearns" userId="973043175cfcc9b8" providerId="LiveId" clId="{BBA031E0-B9CC-43B7-ACF4-A83EACFD9309}" dt="2025-07-10T23:40:00.245" v="72" actId="255"/>
        <pc:sldMkLst>
          <pc:docMk/>
          <pc:sldMk cId="3164898122" sldId="261"/>
        </pc:sldMkLst>
        <pc:spChg chg="mod">
          <ac:chgData name="tiffany kearns" userId="973043175cfcc9b8" providerId="LiveId" clId="{BBA031E0-B9CC-43B7-ACF4-A83EACFD9309}" dt="2025-07-10T23:40:00.245" v="72" actId="255"/>
          <ac:spMkLst>
            <pc:docMk/>
            <pc:sldMk cId="3164898122" sldId="261"/>
            <ac:spMk id="5" creationId="{759B0D28-4F1A-DD8E-554B-27EE22A906C0}"/>
          </ac:spMkLst>
        </pc:spChg>
        <pc:picChg chg="del">
          <ac:chgData name="tiffany kearns" userId="973043175cfcc9b8" providerId="LiveId" clId="{BBA031E0-B9CC-43B7-ACF4-A83EACFD9309}" dt="2025-07-09T23:01:29.911" v="46" actId="21"/>
          <ac:picMkLst>
            <pc:docMk/>
            <pc:sldMk cId="3164898122" sldId="261"/>
            <ac:picMk id="7" creationId="{E27E2BA7-2304-4F83-302B-3C30ED01E3FE}"/>
          </ac:picMkLst>
        </pc:picChg>
        <pc:picChg chg="mod">
          <ac:chgData name="tiffany kearns" userId="973043175cfcc9b8" providerId="LiveId" clId="{BBA031E0-B9CC-43B7-ACF4-A83EACFD9309}" dt="2025-07-09T23:00:42.059" v="35" actId="14826"/>
          <ac:picMkLst>
            <pc:docMk/>
            <pc:sldMk cId="3164898122" sldId="261"/>
            <ac:picMk id="9" creationId="{B35DBB73-636F-45E0-24F8-A45FDA4D26F4}"/>
          </ac:picMkLst>
        </pc:picChg>
      </pc:sldChg>
      <pc:sldChg chg="delSp mod modTransition delAnim">
        <pc:chgData name="tiffany kearns" userId="973043175cfcc9b8" providerId="LiveId" clId="{BBA031E0-B9CC-43B7-ACF4-A83EACFD9309}" dt="2025-07-09T23:01:04.727" v="41" actId="21"/>
        <pc:sldMkLst>
          <pc:docMk/>
          <pc:sldMk cId="3675160526" sldId="264"/>
        </pc:sldMkLst>
        <pc:picChg chg="del">
          <ac:chgData name="tiffany kearns" userId="973043175cfcc9b8" providerId="LiveId" clId="{BBA031E0-B9CC-43B7-ACF4-A83EACFD9309}" dt="2025-07-09T23:01:04.727" v="41" actId="21"/>
          <ac:picMkLst>
            <pc:docMk/>
            <pc:sldMk cId="3675160526" sldId="264"/>
            <ac:picMk id="26" creationId="{CDD4DA76-E728-6498-E1A6-F0898582DE28}"/>
          </ac:picMkLst>
        </pc:picChg>
      </pc:sldChg>
      <pc:sldChg chg="delSp mod modTransition delAnim">
        <pc:chgData name="tiffany kearns" userId="973043175cfcc9b8" providerId="LiveId" clId="{BBA031E0-B9CC-43B7-ACF4-A83EACFD9309}" dt="2025-07-09T23:01:18.053" v="44" actId="21"/>
        <pc:sldMkLst>
          <pc:docMk/>
          <pc:sldMk cId="3114181509" sldId="267"/>
        </pc:sldMkLst>
        <pc:picChg chg="del">
          <ac:chgData name="tiffany kearns" userId="973043175cfcc9b8" providerId="LiveId" clId="{BBA031E0-B9CC-43B7-ACF4-A83EACFD9309}" dt="2025-07-09T23:01:18.053" v="44" actId="21"/>
          <ac:picMkLst>
            <pc:docMk/>
            <pc:sldMk cId="3114181509" sldId="267"/>
            <ac:picMk id="39" creationId="{CBE17B2B-7705-9803-67B0-8B1B195E1CFB}"/>
          </ac:picMkLst>
        </pc:picChg>
      </pc:sldChg>
      <pc:sldChg chg="delSp mod modTransition delAnim">
        <pc:chgData name="tiffany kearns" userId="973043175cfcc9b8" providerId="LiveId" clId="{BBA031E0-B9CC-43B7-ACF4-A83EACFD9309}" dt="2025-07-09T23:01:13.539" v="43" actId="21"/>
        <pc:sldMkLst>
          <pc:docMk/>
          <pc:sldMk cId="4129110706" sldId="268"/>
        </pc:sldMkLst>
        <pc:picChg chg="del">
          <ac:chgData name="tiffany kearns" userId="973043175cfcc9b8" providerId="LiveId" clId="{BBA031E0-B9CC-43B7-ACF4-A83EACFD9309}" dt="2025-07-09T23:01:13.539" v="43" actId="21"/>
          <ac:picMkLst>
            <pc:docMk/>
            <pc:sldMk cId="4129110706" sldId="268"/>
            <ac:picMk id="55" creationId="{0542339F-8897-5529-7285-EFDF6C1B57FA}"/>
          </ac:picMkLst>
        </pc:picChg>
      </pc:sldChg>
      <pc:sldChg chg="delSp mod modTransition delAnim">
        <pc:chgData name="tiffany kearns" userId="973043175cfcc9b8" providerId="LiveId" clId="{BBA031E0-B9CC-43B7-ACF4-A83EACFD9309}" dt="2025-07-09T23:01:22.853" v="45" actId="21"/>
        <pc:sldMkLst>
          <pc:docMk/>
          <pc:sldMk cId="3025962893" sldId="269"/>
        </pc:sldMkLst>
        <pc:picChg chg="del">
          <ac:chgData name="tiffany kearns" userId="973043175cfcc9b8" providerId="LiveId" clId="{BBA031E0-B9CC-43B7-ACF4-A83EACFD9309}" dt="2025-07-09T23:01:22.853" v="45" actId="21"/>
          <ac:picMkLst>
            <pc:docMk/>
            <pc:sldMk cId="3025962893" sldId="269"/>
            <ac:picMk id="28" creationId="{637D9509-BE53-3F54-66E7-2973FB8DF998}"/>
          </ac:picMkLst>
        </pc:picChg>
      </pc:sldChg>
      <pc:sldChg chg="delSp mod modTransition delAnim">
        <pc:chgData name="tiffany kearns" userId="973043175cfcc9b8" providerId="LiveId" clId="{BBA031E0-B9CC-43B7-ACF4-A83EACFD9309}" dt="2025-07-09T23:01:09.337" v="42" actId="21"/>
        <pc:sldMkLst>
          <pc:docMk/>
          <pc:sldMk cId="1899677964" sldId="272"/>
        </pc:sldMkLst>
        <pc:picChg chg="del">
          <ac:chgData name="tiffany kearns" userId="973043175cfcc9b8" providerId="LiveId" clId="{BBA031E0-B9CC-43B7-ACF4-A83EACFD9309}" dt="2025-07-09T23:01:09.337" v="42" actId="21"/>
          <ac:picMkLst>
            <pc:docMk/>
            <pc:sldMk cId="1899677964" sldId="272"/>
            <ac:picMk id="49" creationId="{967E246C-9636-8399-3FD9-7FFDA51E7CEF}"/>
          </ac:picMkLst>
        </pc:picChg>
      </pc:sldChg>
      <pc:sldChg chg="modTransition">
        <pc:chgData name="tiffany kearns" userId="973043175cfcc9b8" providerId="LiveId" clId="{BBA031E0-B9CC-43B7-ACF4-A83EACFD9309}" dt="2025-07-09T23:00:51.037" v="39"/>
        <pc:sldMkLst>
          <pc:docMk/>
          <pc:sldMk cId="3031921184" sldId="273"/>
        </pc:sldMkLst>
      </pc:sldChg>
      <pc:sldMasterChg chg="modTransition modSldLayout">
        <pc:chgData name="tiffany kearns" userId="973043175cfcc9b8" providerId="LiveId" clId="{BBA031E0-B9CC-43B7-ACF4-A83EACFD9309}" dt="2025-07-09T23:00:51.037" v="39"/>
        <pc:sldMasterMkLst>
          <pc:docMk/>
          <pc:sldMasterMk cId="1563891624" sldId="2147483660"/>
        </pc:sldMasterMkLst>
        <pc:sldLayoutChg chg="modTransition">
          <pc:chgData name="tiffany kearns" userId="973043175cfcc9b8" providerId="LiveId" clId="{BBA031E0-B9CC-43B7-ACF4-A83EACFD9309}" dt="2025-07-09T23:00:51.037" v="39"/>
          <pc:sldLayoutMkLst>
            <pc:docMk/>
            <pc:sldMasterMk cId="1563891624" sldId="2147483660"/>
            <pc:sldLayoutMk cId="3540233612" sldId="2147483661"/>
          </pc:sldLayoutMkLst>
        </pc:sldLayoutChg>
        <pc:sldLayoutChg chg="modTransition">
          <pc:chgData name="tiffany kearns" userId="973043175cfcc9b8" providerId="LiveId" clId="{BBA031E0-B9CC-43B7-ACF4-A83EACFD9309}" dt="2025-07-09T23:00:51.037" v="39"/>
          <pc:sldLayoutMkLst>
            <pc:docMk/>
            <pc:sldMasterMk cId="1563891624" sldId="2147483660"/>
            <pc:sldLayoutMk cId="1551568692" sldId="2147483662"/>
          </pc:sldLayoutMkLst>
        </pc:sldLayoutChg>
        <pc:sldLayoutChg chg="modTransition">
          <pc:chgData name="tiffany kearns" userId="973043175cfcc9b8" providerId="LiveId" clId="{BBA031E0-B9CC-43B7-ACF4-A83EACFD9309}" dt="2025-07-09T23:00:51.037" v="39"/>
          <pc:sldLayoutMkLst>
            <pc:docMk/>
            <pc:sldMasterMk cId="1563891624" sldId="2147483660"/>
            <pc:sldLayoutMk cId="2091666027" sldId="2147483663"/>
          </pc:sldLayoutMkLst>
        </pc:sldLayoutChg>
        <pc:sldLayoutChg chg="modTransition">
          <pc:chgData name="tiffany kearns" userId="973043175cfcc9b8" providerId="LiveId" clId="{BBA031E0-B9CC-43B7-ACF4-A83EACFD9309}" dt="2025-07-09T23:00:51.037" v="39"/>
          <pc:sldLayoutMkLst>
            <pc:docMk/>
            <pc:sldMasterMk cId="1563891624" sldId="2147483660"/>
            <pc:sldLayoutMk cId="2336956906" sldId="2147483664"/>
          </pc:sldLayoutMkLst>
        </pc:sldLayoutChg>
        <pc:sldLayoutChg chg="modTransition">
          <pc:chgData name="tiffany kearns" userId="973043175cfcc9b8" providerId="LiveId" clId="{BBA031E0-B9CC-43B7-ACF4-A83EACFD9309}" dt="2025-07-09T23:00:51.037" v="39"/>
          <pc:sldLayoutMkLst>
            <pc:docMk/>
            <pc:sldMasterMk cId="1563891624" sldId="2147483660"/>
            <pc:sldLayoutMk cId="4033447584" sldId="2147483665"/>
          </pc:sldLayoutMkLst>
        </pc:sldLayoutChg>
        <pc:sldLayoutChg chg="modTransition">
          <pc:chgData name="tiffany kearns" userId="973043175cfcc9b8" providerId="LiveId" clId="{BBA031E0-B9CC-43B7-ACF4-A83EACFD9309}" dt="2025-07-09T23:00:51.037" v="39"/>
          <pc:sldLayoutMkLst>
            <pc:docMk/>
            <pc:sldMasterMk cId="1563891624" sldId="2147483660"/>
            <pc:sldLayoutMk cId="2775270803" sldId="2147483666"/>
          </pc:sldLayoutMkLst>
        </pc:sldLayoutChg>
        <pc:sldLayoutChg chg="modTransition">
          <pc:chgData name="tiffany kearns" userId="973043175cfcc9b8" providerId="LiveId" clId="{BBA031E0-B9CC-43B7-ACF4-A83EACFD9309}" dt="2025-07-09T23:00:51.037" v="39"/>
          <pc:sldLayoutMkLst>
            <pc:docMk/>
            <pc:sldMasterMk cId="1563891624" sldId="2147483660"/>
            <pc:sldLayoutMk cId="1316266308" sldId="2147483667"/>
          </pc:sldLayoutMkLst>
        </pc:sldLayoutChg>
        <pc:sldLayoutChg chg="modTransition">
          <pc:chgData name="tiffany kearns" userId="973043175cfcc9b8" providerId="LiveId" clId="{BBA031E0-B9CC-43B7-ACF4-A83EACFD9309}" dt="2025-07-09T23:00:51.037" v="39"/>
          <pc:sldLayoutMkLst>
            <pc:docMk/>
            <pc:sldMasterMk cId="1563891624" sldId="2147483660"/>
            <pc:sldLayoutMk cId="2368989119" sldId="2147483668"/>
          </pc:sldLayoutMkLst>
        </pc:sldLayoutChg>
        <pc:sldLayoutChg chg="modTransition">
          <pc:chgData name="tiffany kearns" userId="973043175cfcc9b8" providerId="LiveId" clId="{BBA031E0-B9CC-43B7-ACF4-A83EACFD9309}" dt="2025-07-09T23:00:51.037" v="39"/>
          <pc:sldLayoutMkLst>
            <pc:docMk/>
            <pc:sldMasterMk cId="1563891624" sldId="2147483660"/>
            <pc:sldLayoutMk cId="2010075003" sldId="2147483669"/>
          </pc:sldLayoutMkLst>
        </pc:sldLayoutChg>
        <pc:sldLayoutChg chg="modTransition">
          <pc:chgData name="tiffany kearns" userId="973043175cfcc9b8" providerId="LiveId" clId="{BBA031E0-B9CC-43B7-ACF4-A83EACFD9309}" dt="2025-07-09T23:00:51.037" v="39"/>
          <pc:sldLayoutMkLst>
            <pc:docMk/>
            <pc:sldMasterMk cId="1563891624" sldId="2147483660"/>
            <pc:sldLayoutMk cId="1701800737" sldId="2147483670"/>
          </pc:sldLayoutMkLst>
        </pc:sldLayoutChg>
        <pc:sldLayoutChg chg="modTransition">
          <pc:chgData name="tiffany kearns" userId="973043175cfcc9b8" providerId="LiveId" clId="{BBA031E0-B9CC-43B7-ACF4-A83EACFD9309}" dt="2025-07-09T23:00:51.037" v="39"/>
          <pc:sldLayoutMkLst>
            <pc:docMk/>
            <pc:sldMasterMk cId="1563891624" sldId="2147483660"/>
            <pc:sldLayoutMk cId="737401556"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DA55F-B74E-4D1D-8E7B-B2A51E45968F}" type="datetimeFigureOut">
              <a:rPr lang="en-CA" smtClean="0"/>
              <a:t>2025-07-10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BA948-66E2-4F07-8B16-F6C861A89542}" type="slidenum">
              <a:rPr lang="en-CA" smtClean="0"/>
              <a:t>‹#›</a:t>
            </a:fld>
            <a:endParaRPr lang="en-CA"/>
          </a:p>
        </p:txBody>
      </p:sp>
    </p:spTree>
    <p:extLst>
      <p:ext uri="{BB962C8B-B14F-4D97-AF65-F5344CB8AC3E}">
        <p14:creationId xmlns:p14="http://schemas.microsoft.com/office/powerpoint/2010/main" val="2370740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Yu Mincho" panose="02020400000000000000" pitchFamily="18" charset="-128"/>
                <a:cs typeface="Times New Roman" panose="02020603050405020304" pitchFamily="18" charset="0"/>
              </a:rPr>
              <a:t>This video will review how to form the future tense with will.</a:t>
            </a:r>
            <a:endParaRPr lang="en-CA" sz="1800" kern="100" dirty="0">
              <a:effectLst/>
              <a:latin typeface="Aptos" panose="020B0004020202020204" pitchFamily="34" charset="0"/>
              <a:ea typeface="Yu Mincho" panose="02020400000000000000" pitchFamily="18" charset="-128"/>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1</a:t>
            </a:fld>
            <a:endParaRPr lang="en-CA"/>
          </a:p>
        </p:txBody>
      </p:sp>
    </p:spTree>
    <p:extLst>
      <p:ext uri="{BB962C8B-B14F-4D97-AF65-F5344CB8AC3E}">
        <p14:creationId xmlns:p14="http://schemas.microsoft.com/office/powerpoint/2010/main" val="289431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-to express the future we can also use the form will. Start with the subject plus will and then the base form of the main verb. For example, She will work late. Notice that there is no ‘s’ on will. It is incorrect to write </a:t>
            </a:r>
            <a:r>
              <a:rPr lang="en-CA" sz="1200" strike="sngStrike" kern="1200" dirty="0">
                <a:solidFill>
                  <a:schemeClr val="tx1"/>
                </a:solidFill>
                <a:effectLst/>
                <a:latin typeface="+mn-lt"/>
                <a:ea typeface="+mn-ea"/>
                <a:cs typeface="+mn-cs"/>
              </a:rPr>
              <a:t>She wills work late.</a:t>
            </a:r>
            <a:r>
              <a:rPr lang="en-CA" sz="1200" kern="1200" dirty="0">
                <a:solidFill>
                  <a:schemeClr val="tx1"/>
                </a:solidFill>
                <a:effectLst/>
                <a:latin typeface="+mn-lt"/>
                <a:ea typeface="+mn-ea"/>
                <a:cs typeface="+mn-cs"/>
              </a:rPr>
              <a:t> Also, there is no ‘s’ on the main verb work– it is incorrect to write </a:t>
            </a:r>
            <a:r>
              <a:rPr lang="en-CA" sz="1200" strike="sngStrike" kern="1200" dirty="0">
                <a:solidFill>
                  <a:schemeClr val="tx1"/>
                </a:solidFill>
                <a:effectLst/>
                <a:latin typeface="+mn-lt"/>
                <a:ea typeface="+mn-ea"/>
                <a:cs typeface="+mn-cs"/>
              </a:rPr>
              <a:t>She will works late.</a:t>
            </a:r>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2</a:t>
            </a:fld>
            <a:endParaRPr lang="en-CA"/>
          </a:p>
        </p:txBody>
      </p:sp>
    </p:spTree>
    <p:extLst>
      <p:ext uri="{BB962C8B-B14F-4D97-AF65-F5344CB8AC3E}">
        <p14:creationId xmlns:p14="http://schemas.microsoft.com/office/powerpoint/2010/main" val="1864063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-it is common to contract the subject pronoun and will in both informal writing and speaking. Let’s see a few examples. I’ll call a friend. She’ll go for a jog this afternoon. They’ll play soccer next week. Notice the contracted subject pronouns and will. Also notice the base form of the main verb. </a:t>
            </a: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3</a:t>
            </a:fld>
            <a:endParaRPr lang="en-CA"/>
          </a:p>
        </p:txBody>
      </p:sp>
    </p:spTree>
    <p:extLst>
      <p:ext uri="{BB962C8B-B14F-4D97-AF65-F5344CB8AC3E}">
        <p14:creationId xmlns:p14="http://schemas.microsoft.com/office/powerpoint/2010/main" val="4145022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C1D9D-24B9-7728-2D8F-FB2FB63D5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EAA0E-54BD-DD73-5396-61C7B62A1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15CF3F-3367-90EA-1937-308B09ABD6C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-For the negative, we begin with the subject then will not and then the base form of the main verb. For example: We will not stay late at work. I will not go to class today. I will stay home because I am sick. </a:t>
            </a:r>
          </a:p>
          <a:p>
            <a:endParaRPr lang="en-CA" dirty="0"/>
          </a:p>
        </p:txBody>
      </p:sp>
      <p:sp>
        <p:nvSpPr>
          <p:cNvPr id="4" name="Slide Number Placeholder 3">
            <a:extLst>
              <a:ext uri="{FF2B5EF4-FFF2-40B4-BE49-F238E27FC236}">
                <a16:creationId xmlns:a16="http://schemas.microsoft.com/office/drawing/2014/main" id="{25AE8F8F-2D3E-C650-DC02-F9A9B8B76902}"/>
              </a:ext>
            </a:extLst>
          </p:cNvPr>
          <p:cNvSpPr>
            <a:spLocks noGrp="1"/>
          </p:cNvSpPr>
          <p:nvPr>
            <p:ph type="sldNum" sz="quarter" idx="5"/>
          </p:nvPr>
        </p:nvSpPr>
        <p:spPr/>
        <p:txBody>
          <a:bodyPr/>
          <a:lstStyle/>
          <a:p>
            <a:fld id="{F21BA948-66E2-4F07-8B16-F6C861A89542}" type="slidenum">
              <a:rPr lang="en-CA" smtClean="0"/>
              <a:t>4</a:t>
            </a:fld>
            <a:endParaRPr lang="en-CA"/>
          </a:p>
        </p:txBody>
      </p:sp>
    </p:spTree>
    <p:extLst>
      <p:ext uri="{BB962C8B-B14F-4D97-AF65-F5344CB8AC3E}">
        <p14:creationId xmlns:p14="http://schemas.microsoft.com/office/powerpoint/2010/main" val="1208043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7ECC5-E040-8F8D-2B7E-F31C20E78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D7621-4029-A074-5C50-863048828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FC0C6-AF7B-3FE2-6956-9D59FD21CDAF}"/>
              </a:ext>
            </a:extLst>
          </p:cNvPr>
          <p:cNvSpPr>
            <a:spLocks noGrp="1"/>
          </p:cNvSpPr>
          <p:nvPr>
            <p:ph type="body" idx="1"/>
          </p:nvPr>
        </p:nvSpPr>
        <p:spPr/>
        <p:txBody>
          <a:bodyPr/>
          <a:lstStyle/>
          <a:p>
            <a:r>
              <a:rPr lang="en-CA" sz="1200" kern="1200" dirty="0">
                <a:solidFill>
                  <a:schemeClr val="tx1"/>
                </a:solidFill>
                <a:effectLst/>
                <a:latin typeface="+mn-lt"/>
                <a:ea typeface="+mn-ea"/>
                <a:cs typeface="+mn-cs"/>
              </a:rPr>
              <a:t>-it is also common to contract will and not to make won’t. They won’t take the bus. They’ll drive instead. She won’t finish her work on time. She’ll hand in her report late. </a:t>
            </a:r>
          </a:p>
          <a:p>
            <a:endParaRPr lang="en-CA" dirty="0"/>
          </a:p>
        </p:txBody>
      </p:sp>
      <p:sp>
        <p:nvSpPr>
          <p:cNvPr id="4" name="Slide Number Placeholder 3">
            <a:extLst>
              <a:ext uri="{FF2B5EF4-FFF2-40B4-BE49-F238E27FC236}">
                <a16:creationId xmlns:a16="http://schemas.microsoft.com/office/drawing/2014/main" id="{F9E440C4-F1CB-0CFD-3D3B-0BF44E4A3492}"/>
              </a:ext>
            </a:extLst>
          </p:cNvPr>
          <p:cNvSpPr>
            <a:spLocks noGrp="1"/>
          </p:cNvSpPr>
          <p:nvPr>
            <p:ph type="sldNum" sz="quarter" idx="5"/>
          </p:nvPr>
        </p:nvSpPr>
        <p:spPr/>
        <p:txBody>
          <a:bodyPr/>
          <a:lstStyle/>
          <a:p>
            <a:fld id="{F21BA948-66E2-4F07-8B16-F6C861A89542}" type="slidenum">
              <a:rPr lang="en-CA" smtClean="0"/>
              <a:t>5</a:t>
            </a:fld>
            <a:endParaRPr lang="en-CA"/>
          </a:p>
        </p:txBody>
      </p:sp>
    </p:spTree>
    <p:extLst>
      <p:ext uri="{BB962C8B-B14F-4D97-AF65-F5344CB8AC3E}">
        <p14:creationId xmlns:p14="http://schemas.microsoft.com/office/powerpoint/2010/main" val="3462901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9B2BC-037A-8B1D-A4DF-2685C0E24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E66350-C0DF-744D-4140-67BCF8CA3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56946F-CCE1-8817-B4CF-6F9DEB64EA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-To form yes/no questions with will, begin with will then the subject then the main verb in base form. Will Liyu go to the library tomorrow? Yes, he will or No, he won’t. Note here that we do not contract will and the pronoun in a short answer. We cannot say or write Yes, </a:t>
            </a:r>
            <a:r>
              <a:rPr lang="en-CA" sz="1200" kern="1200" dirty="0" err="1">
                <a:solidFill>
                  <a:schemeClr val="tx1"/>
                </a:solidFill>
                <a:effectLst/>
                <a:latin typeface="+mn-lt"/>
                <a:ea typeface="+mn-ea"/>
                <a:cs typeface="+mn-cs"/>
              </a:rPr>
              <a:t>he’ll.click</a:t>
            </a:r>
            <a:r>
              <a:rPr lang="en-CA" sz="1200" kern="1200" dirty="0">
                <a:solidFill>
                  <a:schemeClr val="tx1"/>
                </a:solidFill>
                <a:effectLst/>
                <a:latin typeface="+mn-lt"/>
                <a:ea typeface="+mn-ea"/>
                <a:cs typeface="+mn-cs"/>
              </a:rPr>
              <a:t>. We must say click he will.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7FBCB4CA-EF71-BCD5-CE1D-CC7E46F4D367}"/>
              </a:ext>
            </a:extLst>
          </p:cNvPr>
          <p:cNvSpPr>
            <a:spLocks noGrp="1"/>
          </p:cNvSpPr>
          <p:nvPr>
            <p:ph type="sldNum" sz="quarter" idx="5"/>
          </p:nvPr>
        </p:nvSpPr>
        <p:spPr/>
        <p:txBody>
          <a:bodyPr/>
          <a:lstStyle/>
          <a:p>
            <a:fld id="{F21BA948-66E2-4F07-8B16-F6C861A89542}" type="slidenum">
              <a:rPr lang="en-CA" smtClean="0"/>
              <a:t>6</a:t>
            </a:fld>
            <a:endParaRPr lang="en-CA"/>
          </a:p>
        </p:txBody>
      </p:sp>
    </p:spTree>
    <p:extLst>
      <p:ext uri="{BB962C8B-B14F-4D97-AF65-F5344CB8AC3E}">
        <p14:creationId xmlns:p14="http://schemas.microsoft.com/office/powerpoint/2010/main" val="56512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5E554-C4B1-575F-460A-B44A07AEB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194BD-A78E-7A63-C9F9-2C969943F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04A4E7-AC7E-8973-5031-952BF5F86DA4}"/>
              </a:ext>
            </a:extLst>
          </p:cNvPr>
          <p:cNvSpPr>
            <a:spLocks noGrp="1"/>
          </p:cNvSpPr>
          <p:nvPr>
            <p:ph type="body" idx="1"/>
          </p:nvPr>
        </p:nvSpPr>
        <p:spPr/>
        <p:txBody>
          <a:bodyPr/>
          <a:lstStyle/>
          <a:p>
            <a:r>
              <a:rPr lang="en-CA" sz="1200" kern="1200" dirty="0">
                <a:solidFill>
                  <a:schemeClr val="tx1"/>
                </a:solidFill>
                <a:effectLst/>
                <a:latin typeface="+mn-lt"/>
                <a:ea typeface="+mn-ea"/>
                <a:cs typeface="+mn-cs"/>
              </a:rPr>
              <a:t>-For information questions we begin with the question word then will, then the subject and then the main verb. When will Liyu go to the library? He will go tomorrow morning. In this longer answer it is ok to contract, so we can also say He’ll go tomorrow morning.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74AF09DF-F7E2-F953-8321-831E9EF930D9}"/>
              </a:ext>
            </a:extLst>
          </p:cNvPr>
          <p:cNvSpPr>
            <a:spLocks noGrp="1"/>
          </p:cNvSpPr>
          <p:nvPr>
            <p:ph type="sldNum" sz="quarter" idx="5"/>
          </p:nvPr>
        </p:nvSpPr>
        <p:spPr/>
        <p:txBody>
          <a:bodyPr/>
          <a:lstStyle/>
          <a:p>
            <a:fld id="{F21BA948-66E2-4F07-8B16-F6C861A89542}" type="slidenum">
              <a:rPr lang="en-CA" smtClean="0"/>
              <a:t>7</a:t>
            </a:fld>
            <a:endParaRPr lang="en-CA"/>
          </a:p>
        </p:txBody>
      </p:sp>
    </p:spTree>
    <p:extLst>
      <p:ext uri="{BB962C8B-B14F-4D97-AF65-F5344CB8AC3E}">
        <p14:creationId xmlns:p14="http://schemas.microsoft.com/office/powerpoint/2010/main" val="590048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-So, What will you do tomorrow morning? Will you go to the library and continue your study of basic tenses? Thanks for watching!</a:t>
            </a: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8</a:t>
            </a:fld>
            <a:endParaRPr lang="en-CA"/>
          </a:p>
        </p:txBody>
      </p:sp>
    </p:spTree>
    <p:extLst>
      <p:ext uri="{BB962C8B-B14F-4D97-AF65-F5344CB8AC3E}">
        <p14:creationId xmlns:p14="http://schemas.microsoft.com/office/powerpoint/2010/main" val="216785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354023361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70180073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73740155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55156869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09166602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33695690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3BC8A6-D8AF-4662-9234-F460743E2E49}" type="datetimeFigureOut">
              <a:rPr lang="en-CA" smtClean="0"/>
              <a:t>2025-07-10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403344758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3BC8A6-D8AF-4662-9234-F460743E2E49}" type="datetimeFigureOut">
              <a:rPr lang="en-CA" smtClean="0"/>
              <a:t>2025-07-10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77527080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BC8A6-D8AF-4662-9234-F460743E2E49}" type="datetimeFigureOut">
              <a:rPr lang="en-CA" smtClean="0"/>
              <a:t>2025-07-10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31626630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36898911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01007500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273BC8A6-D8AF-4662-9234-F460743E2E49}" type="datetimeFigureOut">
              <a:rPr lang="en-CA" smtClean="0"/>
              <a:t>2025-07-10</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1F57E25A-822B-4DEC-8C6A-A6DA7BFB020E}" type="slidenum">
              <a:rPr lang="en-CA" smtClean="0"/>
              <a:t>‹#›</a:t>
            </a:fld>
            <a:endParaRPr lang="en-CA"/>
          </a:p>
        </p:txBody>
      </p:sp>
    </p:spTree>
    <p:extLst>
      <p:ext uri="{BB962C8B-B14F-4D97-AF65-F5344CB8AC3E}">
        <p14:creationId xmlns:p14="http://schemas.microsoft.com/office/powerpoint/2010/main" val="156389162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8.xml"/><Relationship Id="rId7" Type="http://schemas.openxmlformats.org/officeDocument/2006/relationships/image" Target="../media/image15.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C8D222-5E31-76EF-205B-665AB0E76CCE}"/>
              </a:ext>
            </a:extLst>
          </p:cNvPr>
          <p:cNvSpPr>
            <a:spLocks noGrp="1"/>
          </p:cNvSpPr>
          <p:nvPr>
            <p:ph type="subTitle" idx="1"/>
          </p:nvPr>
        </p:nvSpPr>
        <p:spPr>
          <a:xfrm>
            <a:off x="792367" y="3037873"/>
            <a:ext cx="2342719" cy="1089991"/>
          </a:xfrm>
        </p:spPr>
        <p:txBody>
          <a:bodyPr>
            <a:normAutofit/>
          </a:bodyPr>
          <a:lstStyle/>
          <a:p>
            <a:pPr algn="l"/>
            <a:r>
              <a:rPr lang="en-CA" dirty="0"/>
              <a:t>Will</a:t>
            </a:r>
          </a:p>
        </p:txBody>
      </p:sp>
      <p:sp>
        <p:nvSpPr>
          <p:cNvPr id="18" name="TextBox 17">
            <a:extLst>
              <a:ext uri="{FF2B5EF4-FFF2-40B4-BE49-F238E27FC236}">
                <a16:creationId xmlns:a16="http://schemas.microsoft.com/office/drawing/2014/main" id="{319141AB-D9F2-C47E-AFAF-A62B58087290}"/>
              </a:ext>
            </a:extLst>
          </p:cNvPr>
          <p:cNvSpPr txBox="1"/>
          <p:nvPr/>
        </p:nvSpPr>
        <p:spPr>
          <a:xfrm>
            <a:off x="275771" y="5008447"/>
            <a:ext cx="11560629" cy="923330"/>
          </a:xfrm>
          <a:prstGeom prst="rect">
            <a:avLst/>
          </a:prstGeom>
          <a:noFill/>
        </p:spPr>
        <p:txBody>
          <a:bodyPr wrap="square" rtlCol="0">
            <a:spAutoFit/>
          </a:bodyPr>
          <a:lstStyle/>
          <a:p>
            <a:pPr lvl="0" algn="ctr">
              <a:defRPr/>
            </a:pPr>
            <a:r>
              <a:rPr lang="en-US" b="1" kern="100" dirty="0"/>
              <a:t>Future Tense With Will Presentation  © 2025 by Tiffany Kearns is licensed under </a:t>
            </a:r>
            <a:r>
              <a:rPr lang="en-US" b="1" kern="100" dirty="0">
                <a:latin typeface="Calibri Light" panose="020F0302020204030204"/>
              </a:rPr>
              <a:t>CC BY-NC-SA 4.0. </a:t>
            </a:r>
          </a:p>
          <a:p>
            <a:pPr lvl="0" algn="ctr">
              <a:defRPr/>
            </a:pPr>
            <a:r>
              <a:rPr lang="en-US" b="1" kern="100" dirty="0">
                <a:latin typeface="Calibri Light" panose="020F0302020204030204"/>
              </a:rPr>
              <a:t>To view a copy of this license, visit https://creativecommons.org/licenses/by-nc-sa/4.0/</a:t>
            </a:r>
          </a:p>
          <a:p>
            <a:endParaRPr lang="en-CA" dirty="0"/>
          </a:p>
        </p:txBody>
      </p:sp>
      <p:pic>
        <p:nvPicPr>
          <p:cNvPr id="19" name="Picture 18">
            <a:extLst>
              <a:ext uri="{FF2B5EF4-FFF2-40B4-BE49-F238E27FC236}">
                <a16:creationId xmlns:a16="http://schemas.microsoft.com/office/drawing/2014/main" id="{3AF39085-CA22-F56C-853F-7CE14904B6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486184" y="6116882"/>
            <a:ext cx="1219631" cy="426720"/>
          </a:xfrm>
          <a:prstGeom prst="rect">
            <a:avLst/>
          </a:prstGeom>
          <a:noFill/>
          <a:ln>
            <a:noFill/>
          </a:ln>
        </p:spPr>
      </p:pic>
      <p:pic>
        <p:nvPicPr>
          <p:cNvPr id="4" name="Picture 3" descr="A collage of people smiling&#10;&#10;AI-generated content may be incorrect.">
            <a:extLst>
              <a:ext uri="{FF2B5EF4-FFF2-40B4-BE49-F238E27FC236}">
                <a16:creationId xmlns:a16="http://schemas.microsoft.com/office/drawing/2014/main" id="{EC4EBF61-41C2-69AC-F6CE-118776A34A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3445" y="336782"/>
            <a:ext cx="6520166" cy="36372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extBox 1">
            <a:extLst>
              <a:ext uri="{FF2B5EF4-FFF2-40B4-BE49-F238E27FC236}">
                <a16:creationId xmlns:a16="http://schemas.microsoft.com/office/drawing/2014/main" id="{6CC89799-8428-B36F-8201-F9C6CE56B20B}"/>
              </a:ext>
            </a:extLst>
          </p:cNvPr>
          <p:cNvSpPr txBox="1"/>
          <p:nvPr/>
        </p:nvSpPr>
        <p:spPr>
          <a:xfrm>
            <a:off x="792367" y="1129535"/>
            <a:ext cx="3505313" cy="1569660"/>
          </a:xfrm>
          <a:prstGeom prst="rect">
            <a:avLst/>
          </a:prstGeom>
          <a:noFill/>
        </p:spPr>
        <p:txBody>
          <a:bodyPr wrap="square" rtlCol="0">
            <a:spAutoFit/>
          </a:bodyPr>
          <a:lstStyle/>
          <a:p>
            <a:r>
              <a:rPr lang="en-CA" sz="4800" dirty="0"/>
              <a:t>Future Tense</a:t>
            </a:r>
          </a:p>
        </p:txBody>
      </p:sp>
    </p:spTree>
    <p:custDataLst>
      <p:tags r:id="rId1"/>
    </p:custDataLst>
    <p:extLst>
      <p:ext uri="{BB962C8B-B14F-4D97-AF65-F5344CB8AC3E}">
        <p14:creationId xmlns:p14="http://schemas.microsoft.com/office/powerpoint/2010/main" val="2513737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36CF34-34BA-B17D-7C05-5CC2EAC2BC72}"/>
              </a:ext>
            </a:extLst>
          </p:cNvPr>
          <p:cNvSpPr txBox="1"/>
          <p:nvPr/>
        </p:nvSpPr>
        <p:spPr>
          <a:xfrm>
            <a:off x="3813198" y="430608"/>
            <a:ext cx="3594014" cy="646331"/>
          </a:xfrm>
          <a:prstGeom prst="rect">
            <a:avLst/>
          </a:prstGeom>
          <a:noFill/>
        </p:spPr>
        <p:txBody>
          <a:bodyPr wrap="square" rtlCol="0">
            <a:spAutoFit/>
          </a:bodyPr>
          <a:lstStyle/>
          <a:p>
            <a:r>
              <a:rPr lang="en-CA" sz="3600" dirty="0"/>
              <a:t>Future With Will</a:t>
            </a:r>
          </a:p>
        </p:txBody>
      </p:sp>
      <p:sp>
        <p:nvSpPr>
          <p:cNvPr id="6" name="TextBox 5">
            <a:extLst>
              <a:ext uri="{FF2B5EF4-FFF2-40B4-BE49-F238E27FC236}">
                <a16:creationId xmlns:a16="http://schemas.microsoft.com/office/drawing/2014/main" id="{ACEEE918-1475-76D6-5FF7-6ADD174320A8}"/>
              </a:ext>
            </a:extLst>
          </p:cNvPr>
          <p:cNvSpPr txBox="1"/>
          <p:nvPr/>
        </p:nvSpPr>
        <p:spPr>
          <a:xfrm>
            <a:off x="1770397" y="1718146"/>
            <a:ext cx="1515034" cy="523220"/>
          </a:xfrm>
          <a:prstGeom prst="rect">
            <a:avLst/>
          </a:prstGeom>
          <a:noFill/>
        </p:spPr>
        <p:txBody>
          <a:bodyPr wrap="square" rtlCol="0">
            <a:spAutoFit/>
          </a:bodyPr>
          <a:lstStyle/>
          <a:p>
            <a:r>
              <a:rPr lang="en-CA" sz="2800" i="1" dirty="0"/>
              <a:t>Subject</a:t>
            </a:r>
          </a:p>
        </p:txBody>
      </p:sp>
      <p:pic>
        <p:nvPicPr>
          <p:cNvPr id="8" name="Graphic 7" descr="Add with solid fill">
            <a:extLst>
              <a:ext uri="{FF2B5EF4-FFF2-40B4-BE49-F238E27FC236}">
                <a16:creationId xmlns:a16="http://schemas.microsoft.com/office/drawing/2014/main" id="{A6159B82-B04C-7660-023E-0B1C11F405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7004" y="1718146"/>
            <a:ext cx="533400" cy="533400"/>
          </a:xfrm>
          <a:prstGeom prst="rect">
            <a:avLst/>
          </a:prstGeom>
        </p:spPr>
      </p:pic>
      <p:sp>
        <p:nvSpPr>
          <p:cNvPr id="10" name="TextBox 9">
            <a:extLst>
              <a:ext uri="{FF2B5EF4-FFF2-40B4-BE49-F238E27FC236}">
                <a16:creationId xmlns:a16="http://schemas.microsoft.com/office/drawing/2014/main" id="{80BD681B-B30A-DEEF-D691-93D6A5C6E88D}"/>
              </a:ext>
            </a:extLst>
          </p:cNvPr>
          <p:cNvSpPr txBox="1"/>
          <p:nvPr/>
        </p:nvSpPr>
        <p:spPr>
          <a:xfrm>
            <a:off x="4390216" y="2817896"/>
            <a:ext cx="935742" cy="584775"/>
          </a:xfrm>
          <a:prstGeom prst="rect">
            <a:avLst/>
          </a:prstGeom>
          <a:noFill/>
        </p:spPr>
        <p:txBody>
          <a:bodyPr wrap="square" rtlCol="0">
            <a:spAutoFit/>
          </a:bodyPr>
          <a:lstStyle/>
          <a:p>
            <a:r>
              <a:rPr lang="en-CA" sz="3200" dirty="0"/>
              <a:t>will</a:t>
            </a:r>
            <a:r>
              <a:rPr lang="en-CA" dirty="0"/>
              <a:t> </a:t>
            </a:r>
          </a:p>
        </p:txBody>
      </p:sp>
      <p:sp>
        <p:nvSpPr>
          <p:cNvPr id="11" name="TextBox 10">
            <a:extLst>
              <a:ext uri="{FF2B5EF4-FFF2-40B4-BE49-F238E27FC236}">
                <a16:creationId xmlns:a16="http://schemas.microsoft.com/office/drawing/2014/main" id="{A7A7EB4F-9631-AD9A-713E-E5201AFC54E0}"/>
              </a:ext>
            </a:extLst>
          </p:cNvPr>
          <p:cNvSpPr txBox="1"/>
          <p:nvPr/>
        </p:nvSpPr>
        <p:spPr>
          <a:xfrm>
            <a:off x="6724466" y="2807053"/>
            <a:ext cx="2196051" cy="584775"/>
          </a:xfrm>
          <a:prstGeom prst="rect">
            <a:avLst/>
          </a:prstGeom>
          <a:noFill/>
        </p:spPr>
        <p:txBody>
          <a:bodyPr wrap="square" rtlCol="0">
            <a:spAutoFit/>
          </a:bodyPr>
          <a:lstStyle/>
          <a:p>
            <a:r>
              <a:rPr lang="en-CA" sz="3200" dirty="0"/>
              <a:t>work late.</a:t>
            </a:r>
            <a:r>
              <a:rPr lang="en-CA" dirty="0"/>
              <a:t> </a:t>
            </a:r>
          </a:p>
        </p:txBody>
      </p:sp>
      <p:sp>
        <p:nvSpPr>
          <p:cNvPr id="2" name="TextBox 1">
            <a:extLst>
              <a:ext uri="{FF2B5EF4-FFF2-40B4-BE49-F238E27FC236}">
                <a16:creationId xmlns:a16="http://schemas.microsoft.com/office/drawing/2014/main" id="{686734D9-F495-E532-CB61-784A1D73F370}"/>
              </a:ext>
            </a:extLst>
          </p:cNvPr>
          <p:cNvSpPr txBox="1"/>
          <p:nvPr/>
        </p:nvSpPr>
        <p:spPr>
          <a:xfrm>
            <a:off x="6670318" y="1663722"/>
            <a:ext cx="3524327" cy="523220"/>
          </a:xfrm>
          <a:prstGeom prst="rect">
            <a:avLst/>
          </a:prstGeom>
          <a:noFill/>
        </p:spPr>
        <p:txBody>
          <a:bodyPr wrap="square" rtlCol="0">
            <a:spAutoFit/>
          </a:bodyPr>
          <a:lstStyle/>
          <a:p>
            <a:r>
              <a:rPr lang="en-CA" sz="2800" i="1" dirty="0"/>
              <a:t>main verb (base form)</a:t>
            </a:r>
          </a:p>
        </p:txBody>
      </p:sp>
      <p:sp>
        <p:nvSpPr>
          <p:cNvPr id="7" name="TextBox 6">
            <a:extLst>
              <a:ext uri="{FF2B5EF4-FFF2-40B4-BE49-F238E27FC236}">
                <a16:creationId xmlns:a16="http://schemas.microsoft.com/office/drawing/2014/main" id="{06D80D54-8DD9-B479-0E68-3631838AA43E}"/>
              </a:ext>
            </a:extLst>
          </p:cNvPr>
          <p:cNvSpPr txBox="1"/>
          <p:nvPr/>
        </p:nvSpPr>
        <p:spPr>
          <a:xfrm>
            <a:off x="1814458" y="2817897"/>
            <a:ext cx="1252255" cy="584775"/>
          </a:xfrm>
          <a:prstGeom prst="rect">
            <a:avLst/>
          </a:prstGeom>
          <a:noFill/>
        </p:spPr>
        <p:txBody>
          <a:bodyPr wrap="square" rtlCol="0">
            <a:spAutoFit/>
          </a:bodyPr>
          <a:lstStyle/>
          <a:p>
            <a:r>
              <a:rPr lang="en-CA" sz="3200" dirty="0"/>
              <a:t>She</a:t>
            </a:r>
            <a:r>
              <a:rPr lang="en-CA" dirty="0"/>
              <a:t> </a:t>
            </a:r>
          </a:p>
        </p:txBody>
      </p:sp>
      <p:sp>
        <p:nvSpPr>
          <p:cNvPr id="3" name="TextBox 2">
            <a:extLst>
              <a:ext uri="{FF2B5EF4-FFF2-40B4-BE49-F238E27FC236}">
                <a16:creationId xmlns:a16="http://schemas.microsoft.com/office/drawing/2014/main" id="{FDFD4778-4163-E7FD-D98F-9C19426A3A90}"/>
              </a:ext>
            </a:extLst>
          </p:cNvPr>
          <p:cNvSpPr txBox="1"/>
          <p:nvPr/>
        </p:nvSpPr>
        <p:spPr>
          <a:xfrm>
            <a:off x="4349245" y="1723236"/>
            <a:ext cx="1515034" cy="523220"/>
          </a:xfrm>
          <a:prstGeom prst="rect">
            <a:avLst/>
          </a:prstGeom>
          <a:noFill/>
        </p:spPr>
        <p:txBody>
          <a:bodyPr wrap="square" rtlCol="0">
            <a:spAutoFit/>
          </a:bodyPr>
          <a:lstStyle/>
          <a:p>
            <a:r>
              <a:rPr lang="en-CA" sz="2800" i="1" dirty="0"/>
              <a:t>will</a:t>
            </a:r>
          </a:p>
        </p:txBody>
      </p:sp>
      <p:pic>
        <p:nvPicPr>
          <p:cNvPr id="14" name="Graphic 13" descr="Add with solid fill">
            <a:extLst>
              <a:ext uri="{FF2B5EF4-FFF2-40B4-BE49-F238E27FC236}">
                <a16:creationId xmlns:a16="http://schemas.microsoft.com/office/drawing/2014/main" id="{3777DA58-5D84-4A19-11A1-6AF7DD9FCB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68160" y="1718146"/>
            <a:ext cx="533400" cy="533400"/>
          </a:xfrm>
          <a:prstGeom prst="rect">
            <a:avLst/>
          </a:prstGeom>
        </p:spPr>
      </p:pic>
      <p:sp>
        <p:nvSpPr>
          <p:cNvPr id="28" name="TextBox 27">
            <a:extLst>
              <a:ext uri="{FF2B5EF4-FFF2-40B4-BE49-F238E27FC236}">
                <a16:creationId xmlns:a16="http://schemas.microsoft.com/office/drawing/2014/main" id="{31A3F4BD-5A17-746A-2C65-F4E650C6C96C}"/>
              </a:ext>
            </a:extLst>
          </p:cNvPr>
          <p:cNvSpPr txBox="1"/>
          <p:nvPr/>
        </p:nvSpPr>
        <p:spPr>
          <a:xfrm>
            <a:off x="886720" y="4475808"/>
            <a:ext cx="3971367" cy="584775"/>
          </a:xfrm>
          <a:prstGeom prst="rect">
            <a:avLst/>
          </a:prstGeom>
          <a:noFill/>
        </p:spPr>
        <p:txBody>
          <a:bodyPr wrap="square" rtlCol="0">
            <a:spAutoFit/>
          </a:bodyPr>
          <a:lstStyle/>
          <a:p>
            <a:r>
              <a:rPr lang="en-CA" sz="3200" strike="sngStrike" dirty="0"/>
              <a:t>She wills work late.</a:t>
            </a:r>
            <a:r>
              <a:rPr lang="en-CA" strike="sngStrike" dirty="0"/>
              <a:t> </a:t>
            </a:r>
          </a:p>
        </p:txBody>
      </p:sp>
      <p:sp>
        <p:nvSpPr>
          <p:cNvPr id="29" name="TextBox 28">
            <a:extLst>
              <a:ext uri="{FF2B5EF4-FFF2-40B4-BE49-F238E27FC236}">
                <a16:creationId xmlns:a16="http://schemas.microsoft.com/office/drawing/2014/main" id="{7E23621A-C5B8-9C7D-7BFB-2D4283142E18}"/>
              </a:ext>
            </a:extLst>
          </p:cNvPr>
          <p:cNvSpPr txBox="1"/>
          <p:nvPr/>
        </p:nvSpPr>
        <p:spPr>
          <a:xfrm>
            <a:off x="7780953" y="4475807"/>
            <a:ext cx="3524327" cy="584775"/>
          </a:xfrm>
          <a:prstGeom prst="rect">
            <a:avLst/>
          </a:prstGeom>
          <a:noFill/>
        </p:spPr>
        <p:txBody>
          <a:bodyPr wrap="square" rtlCol="0">
            <a:spAutoFit/>
          </a:bodyPr>
          <a:lstStyle/>
          <a:p>
            <a:r>
              <a:rPr lang="en-CA" sz="3200" strike="sngStrike" dirty="0"/>
              <a:t>She will works late.</a:t>
            </a:r>
            <a:r>
              <a:rPr lang="en-CA" strike="sngStrike" dirty="0"/>
              <a:t> </a:t>
            </a:r>
          </a:p>
        </p:txBody>
      </p:sp>
      <p:pic>
        <p:nvPicPr>
          <p:cNvPr id="31" name="Picture 30">
            <a:extLst>
              <a:ext uri="{FF2B5EF4-FFF2-40B4-BE49-F238E27FC236}">
                <a16:creationId xmlns:a16="http://schemas.microsoft.com/office/drawing/2014/main" id="{CADD2C23-BFD3-9CC6-CBAD-B5CA71FD55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29030" y="4184216"/>
            <a:ext cx="2333939" cy="2423705"/>
          </a:xfrm>
          <a:prstGeom prst="rect">
            <a:avLst/>
          </a:prstGeom>
        </p:spPr>
      </p:pic>
      <p:sp>
        <p:nvSpPr>
          <p:cNvPr id="34" name="Rectangle: Rounded Corners 33">
            <a:extLst>
              <a:ext uri="{FF2B5EF4-FFF2-40B4-BE49-F238E27FC236}">
                <a16:creationId xmlns:a16="http://schemas.microsoft.com/office/drawing/2014/main" id="{3C2D238B-B841-99FE-4B4B-A73A22BE1152}"/>
              </a:ext>
            </a:extLst>
          </p:cNvPr>
          <p:cNvSpPr/>
          <p:nvPr/>
        </p:nvSpPr>
        <p:spPr>
          <a:xfrm>
            <a:off x="4299141" y="2844225"/>
            <a:ext cx="1026817" cy="58477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35" name="Rectangle: Rounded Corners 34">
            <a:extLst>
              <a:ext uri="{FF2B5EF4-FFF2-40B4-BE49-F238E27FC236}">
                <a16:creationId xmlns:a16="http://schemas.microsoft.com/office/drawing/2014/main" id="{03A85484-71DB-9728-F8D5-1BAB0C5F3226}"/>
              </a:ext>
            </a:extLst>
          </p:cNvPr>
          <p:cNvSpPr/>
          <p:nvPr/>
        </p:nvSpPr>
        <p:spPr>
          <a:xfrm>
            <a:off x="6716586" y="2870946"/>
            <a:ext cx="1026817" cy="58477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36751605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down)">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2" grpId="0"/>
      <p:bldP spid="7" grpId="0"/>
      <p:bldP spid="3" grpId="0"/>
      <p:bldP spid="28" grpId="0"/>
      <p:bldP spid="29" grpId="0"/>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FE4C3-04AB-562A-2ABE-4278CEABBA91}"/>
              </a:ext>
            </a:extLst>
          </p:cNvPr>
          <p:cNvSpPr txBox="1"/>
          <p:nvPr/>
        </p:nvSpPr>
        <p:spPr>
          <a:xfrm>
            <a:off x="4321858" y="439800"/>
            <a:ext cx="2847568" cy="646331"/>
          </a:xfrm>
          <a:prstGeom prst="rect">
            <a:avLst/>
          </a:prstGeom>
          <a:noFill/>
        </p:spPr>
        <p:txBody>
          <a:bodyPr wrap="square" rtlCol="0">
            <a:spAutoFit/>
          </a:bodyPr>
          <a:lstStyle/>
          <a:p>
            <a:r>
              <a:rPr lang="en-CA" sz="3600" dirty="0"/>
              <a:t>Contraction </a:t>
            </a:r>
          </a:p>
        </p:txBody>
      </p:sp>
      <p:sp>
        <p:nvSpPr>
          <p:cNvPr id="5" name="TextBox 4">
            <a:extLst>
              <a:ext uri="{FF2B5EF4-FFF2-40B4-BE49-F238E27FC236}">
                <a16:creationId xmlns:a16="http://schemas.microsoft.com/office/drawing/2014/main" id="{D032442C-A48F-822C-3CDE-B4C7429E8C8A}"/>
              </a:ext>
            </a:extLst>
          </p:cNvPr>
          <p:cNvSpPr txBox="1"/>
          <p:nvPr/>
        </p:nvSpPr>
        <p:spPr>
          <a:xfrm>
            <a:off x="1770397" y="1718146"/>
            <a:ext cx="2907620" cy="523220"/>
          </a:xfrm>
          <a:prstGeom prst="rect">
            <a:avLst/>
          </a:prstGeom>
          <a:noFill/>
        </p:spPr>
        <p:txBody>
          <a:bodyPr wrap="square" rtlCol="0">
            <a:spAutoFit/>
          </a:bodyPr>
          <a:lstStyle/>
          <a:p>
            <a:r>
              <a:rPr lang="en-CA" sz="2800" i="1" dirty="0"/>
              <a:t>Subject pronoun</a:t>
            </a:r>
          </a:p>
        </p:txBody>
      </p:sp>
      <p:sp>
        <p:nvSpPr>
          <p:cNvPr id="6" name="TextBox 5">
            <a:extLst>
              <a:ext uri="{FF2B5EF4-FFF2-40B4-BE49-F238E27FC236}">
                <a16:creationId xmlns:a16="http://schemas.microsoft.com/office/drawing/2014/main" id="{A9EA440C-2E24-C8CF-A346-3EE639934DC3}"/>
              </a:ext>
            </a:extLst>
          </p:cNvPr>
          <p:cNvSpPr txBox="1"/>
          <p:nvPr/>
        </p:nvSpPr>
        <p:spPr>
          <a:xfrm>
            <a:off x="5465551" y="1718146"/>
            <a:ext cx="1515034" cy="523220"/>
          </a:xfrm>
          <a:prstGeom prst="rect">
            <a:avLst/>
          </a:prstGeom>
          <a:noFill/>
        </p:spPr>
        <p:txBody>
          <a:bodyPr wrap="square" rtlCol="0">
            <a:spAutoFit/>
          </a:bodyPr>
          <a:lstStyle/>
          <a:p>
            <a:r>
              <a:rPr lang="en-CA" sz="2800" i="1" dirty="0"/>
              <a:t>will</a:t>
            </a:r>
          </a:p>
        </p:txBody>
      </p:sp>
      <p:pic>
        <p:nvPicPr>
          <p:cNvPr id="7" name="Graphic 6" descr="Add with solid fill">
            <a:extLst>
              <a:ext uri="{FF2B5EF4-FFF2-40B4-BE49-F238E27FC236}">
                <a16:creationId xmlns:a16="http://schemas.microsoft.com/office/drawing/2014/main" id="{83FA4B90-9F98-DDFA-3858-5EBE704AF5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8017" y="1713056"/>
            <a:ext cx="533400" cy="533400"/>
          </a:xfrm>
          <a:prstGeom prst="rect">
            <a:avLst/>
          </a:prstGeom>
        </p:spPr>
      </p:pic>
      <p:sp>
        <p:nvSpPr>
          <p:cNvPr id="8" name="TextBox 7">
            <a:extLst>
              <a:ext uri="{FF2B5EF4-FFF2-40B4-BE49-F238E27FC236}">
                <a16:creationId xmlns:a16="http://schemas.microsoft.com/office/drawing/2014/main" id="{EB0A6B1D-9A3B-C531-84FF-EBCFD13EEB2C}"/>
              </a:ext>
            </a:extLst>
          </p:cNvPr>
          <p:cNvSpPr txBox="1"/>
          <p:nvPr/>
        </p:nvSpPr>
        <p:spPr>
          <a:xfrm>
            <a:off x="2940893" y="2758262"/>
            <a:ext cx="696829" cy="584775"/>
          </a:xfrm>
          <a:prstGeom prst="rect">
            <a:avLst/>
          </a:prstGeom>
          <a:noFill/>
        </p:spPr>
        <p:txBody>
          <a:bodyPr wrap="square" rtlCol="0">
            <a:spAutoFit/>
          </a:bodyPr>
          <a:lstStyle/>
          <a:p>
            <a:r>
              <a:rPr lang="en-CA" sz="3200" dirty="0"/>
              <a:t>I</a:t>
            </a:r>
            <a:r>
              <a:rPr lang="en-CA" dirty="0"/>
              <a:t> </a:t>
            </a:r>
          </a:p>
        </p:txBody>
      </p:sp>
      <p:sp>
        <p:nvSpPr>
          <p:cNvPr id="9" name="TextBox 8">
            <a:extLst>
              <a:ext uri="{FF2B5EF4-FFF2-40B4-BE49-F238E27FC236}">
                <a16:creationId xmlns:a16="http://schemas.microsoft.com/office/drawing/2014/main" id="{6FDB4862-5E24-3F65-C700-8B6C4BC373AD}"/>
              </a:ext>
            </a:extLst>
          </p:cNvPr>
          <p:cNvSpPr txBox="1"/>
          <p:nvPr/>
        </p:nvSpPr>
        <p:spPr>
          <a:xfrm>
            <a:off x="5503007" y="2758261"/>
            <a:ext cx="592994" cy="584775"/>
          </a:xfrm>
          <a:prstGeom prst="rect">
            <a:avLst/>
          </a:prstGeom>
          <a:noFill/>
        </p:spPr>
        <p:txBody>
          <a:bodyPr wrap="square" rtlCol="0">
            <a:spAutoFit/>
          </a:bodyPr>
          <a:lstStyle/>
          <a:p>
            <a:r>
              <a:rPr lang="en-CA" sz="3200" dirty="0" err="1"/>
              <a:t>wi</a:t>
            </a:r>
            <a:r>
              <a:rPr lang="en-CA" dirty="0"/>
              <a:t> </a:t>
            </a:r>
          </a:p>
        </p:txBody>
      </p:sp>
      <p:sp>
        <p:nvSpPr>
          <p:cNvPr id="10" name="TextBox 9">
            <a:extLst>
              <a:ext uri="{FF2B5EF4-FFF2-40B4-BE49-F238E27FC236}">
                <a16:creationId xmlns:a16="http://schemas.microsoft.com/office/drawing/2014/main" id="{C560CA3B-8410-9E71-A462-DCAD66335639}"/>
              </a:ext>
            </a:extLst>
          </p:cNvPr>
          <p:cNvSpPr txBox="1"/>
          <p:nvPr/>
        </p:nvSpPr>
        <p:spPr>
          <a:xfrm>
            <a:off x="5942511" y="2758261"/>
            <a:ext cx="696829" cy="584775"/>
          </a:xfrm>
          <a:prstGeom prst="rect">
            <a:avLst/>
          </a:prstGeom>
          <a:noFill/>
        </p:spPr>
        <p:txBody>
          <a:bodyPr wrap="square" rtlCol="0">
            <a:spAutoFit/>
          </a:bodyPr>
          <a:lstStyle/>
          <a:p>
            <a:r>
              <a:rPr lang="en-CA" sz="3200" dirty="0" err="1"/>
              <a:t>ll</a:t>
            </a:r>
            <a:r>
              <a:rPr lang="en-CA" dirty="0"/>
              <a:t> </a:t>
            </a:r>
          </a:p>
        </p:txBody>
      </p:sp>
      <p:sp>
        <p:nvSpPr>
          <p:cNvPr id="11" name="TextBox 10">
            <a:extLst>
              <a:ext uri="{FF2B5EF4-FFF2-40B4-BE49-F238E27FC236}">
                <a16:creationId xmlns:a16="http://schemas.microsoft.com/office/drawing/2014/main" id="{1A7928E9-B931-3DA2-BECC-E0EA9169BF49}"/>
              </a:ext>
            </a:extLst>
          </p:cNvPr>
          <p:cNvSpPr txBox="1"/>
          <p:nvPr/>
        </p:nvSpPr>
        <p:spPr>
          <a:xfrm>
            <a:off x="3224207" y="2672123"/>
            <a:ext cx="332394" cy="584775"/>
          </a:xfrm>
          <a:prstGeom prst="rect">
            <a:avLst/>
          </a:prstGeom>
          <a:noFill/>
        </p:spPr>
        <p:txBody>
          <a:bodyPr wrap="square" rtlCol="0">
            <a:spAutoFit/>
          </a:bodyPr>
          <a:lstStyle/>
          <a:p>
            <a:r>
              <a:rPr lang="en-CA" sz="3200" dirty="0"/>
              <a:t>’</a:t>
            </a:r>
            <a:endParaRPr lang="en-CA" dirty="0"/>
          </a:p>
        </p:txBody>
      </p:sp>
      <p:sp>
        <p:nvSpPr>
          <p:cNvPr id="12" name="TextBox 11">
            <a:extLst>
              <a:ext uri="{FF2B5EF4-FFF2-40B4-BE49-F238E27FC236}">
                <a16:creationId xmlns:a16="http://schemas.microsoft.com/office/drawing/2014/main" id="{21FE7066-988D-C543-9D3F-708A987D9CA6}"/>
              </a:ext>
            </a:extLst>
          </p:cNvPr>
          <p:cNvSpPr txBox="1"/>
          <p:nvPr/>
        </p:nvSpPr>
        <p:spPr>
          <a:xfrm>
            <a:off x="3939915" y="2760070"/>
            <a:ext cx="3051271" cy="584775"/>
          </a:xfrm>
          <a:prstGeom prst="rect">
            <a:avLst/>
          </a:prstGeom>
          <a:noFill/>
        </p:spPr>
        <p:txBody>
          <a:bodyPr wrap="square" rtlCol="0">
            <a:spAutoFit/>
          </a:bodyPr>
          <a:lstStyle/>
          <a:p>
            <a:r>
              <a:rPr lang="en-CA" sz="3200" dirty="0"/>
              <a:t>call a friend. </a:t>
            </a:r>
          </a:p>
        </p:txBody>
      </p:sp>
      <p:pic>
        <p:nvPicPr>
          <p:cNvPr id="14" name="Picture 13" descr="A cartoon of a person talking on a cell phone&#10;&#10;AI-generated content may be incorrect.">
            <a:extLst>
              <a:ext uri="{FF2B5EF4-FFF2-40B4-BE49-F238E27FC236}">
                <a16:creationId xmlns:a16="http://schemas.microsoft.com/office/drawing/2014/main" id="{8BB586F0-2AF7-66CF-6E40-888AFB2E89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3576" y="607031"/>
            <a:ext cx="2066940" cy="2752745"/>
          </a:xfrm>
          <a:prstGeom prst="rect">
            <a:avLst/>
          </a:prstGeom>
        </p:spPr>
      </p:pic>
      <p:sp>
        <p:nvSpPr>
          <p:cNvPr id="15" name="TextBox 14">
            <a:extLst>
              <a:ext uri="{FF2B5EF4-FFF2-40B4-BE49-F238E27FC236}">
                <a16:creationId xmlns:a16="http://schemas.microsoft.com/office/drawing/2014/main" id="{7C2CE812-D57B-6080-0B4B-574050FD7BEB}"/>
              </a:ext>
            </a:extLst>
          </p:cNvPr>
          <p:cNvSpPr txBox="1"/>
          <p:nvPr/>
        </p:nvSpPr>
        <p:spPr>
          <a:xfrm>
            <a:off x="2841501" y="3790533"/>
            <a:ext cx="6310214" cy="584775"/>
          </a:xfrm>
          <a:prstGeom prst="rect">
            <a:avLst/>
          </a:prstGeom>
          <a:noFill/>
        </p:spPr>
        <p:txBody>
          <a:bodyPr wrap="square" rtlCol="0">
            <a:spAutoFit/>
          </a:bodyPr>
          <a:lstStyle/>
          <a:p>
            <a:r>
              <a:rPr lang="en-CA" sz="3200" dirty="0"/>
              <a:t>She’ll go for a jog this afternoon. </a:t>
            </a:r>
          </a:p>
        </p:txBody>
      </p:sp>
      <p:sp>
        <p:nvSpPr>
          <p:cNvPr id="16" name="TextBox 15">
            <a:extLst>
              <a:ext uri="{FF2B5EF4-FFF2-40B4-BE49-F238E27FC236}">
                <a16:creationId xmlns:a16="http://schemas.microsoft.com/office/drawing/2014/main" id="{0352AD1D-8CFE-C35E-51E2-F2935DA75A0E}"/>
              </a:ext>
            </a:extLst>
          </p:cNvPr>
          <p:cNvSpPr txBox="1"/>
          <p:nvPr/>
        </p:nvSpPr>
        <p:spPr>
          <a:xfrm>
            <a:off x="2841501" y="4560169"/>
            <a:ext cx="6310214" cy="584775"/>
          </a:xfrm>
          <a:prstGeom prst="rect">
            <a:avLst/>
          </a:prstGeom>
          <a:noFill/>
        </p:spPr>
        <p:txBody>
          <a:bodyPr wrap="square" rtlCol="0">
            <a:spAutoFit/>
          </a:bodyPr>
          <a:lstStyle/>
          <a:p>
            <a:r>
              <a:rPr lang="en-CA" sz="3200" dirty="0"/>
              <a:t>They’ll play soccer next week. </a:t>
            </a:r>
          </a:p>
        </p:txBody>
      </p:sp>
      <p:pic>
        <p:nvPicPr>
          <p:cNvPr id="18" name="Picture 17" descr="A cartoon of a person standing next to a table with a book and a window&#10;&#10;AI-generated content may be incorrect.">
            <a:extLst>
              <a:ext uri="{FF2B5EF4-FFF2-40B4-BE49-F238E27FC236}">
                <a16:creationId xmlns:a16="http://schemas.microsoft.com/office/drawing/2014/main" id="{31CB20AF-2E88-0D74-3462-D65D7453F0FA}"/>
              </a:ext>
            </a:extLst>
          </p:cNvPr>
          <p:cNvPicPr>
            <a:picLocks noChangeAspect="1"/>
          </p:cNvPicPr>
          <p:nvPr/>
        </p:nvPicPr>
        <p:blipFill>
          <a:blip r:embed="rId7"/>
          <a:stretch>
            <a:fillRect/>
          </a:stretch>
        </p:blipFill>
        <p:spPr>
          <a:xfrm>
            <a:off x="193068" y="3620268"/>
            <a:ext cx="2265119" cy="1510079"/>
          </a:xfrm>
          <a:prstGeom prst="rect">
            <a:avLst/>
          </a:prstGeom>
        </p:spPr>
      </p:pic>
      <p:pic>
        <p:nvPicPr>
          <p:cNvPr id="20" name="Picture 19" descr="Cartoon of kids playing football&#10;&#10;AI-generated content may be incorrect.">
            <a:extLst>
              <a:ext uri="{FF2B5EF4-FFF2-40B4-BE49-F238E27FC236}">
                <a16:creationId xmlns:a16="http://schemas.microsoft.com/office/drawing/2014/main" id="{3CA3F46C-7098-E63D-9A4F-19981FB091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4526" y="3733167"/>
            <a:ext cx="2085990" cy="2943247"/>
          </a:xfrm>
          <a:prstGeom prst="rect">
            <a:avLst/>
          </a:prstGeom>
        </p:spPr>
      </p:pic>
      <p:sp>
        <p:nvSpPr>
          <p:cNvPr id="38" name="Rectangle: Rounded Corners 37">
            <a:extLst>
              <a:ext uri="{FF2B5EF4-FFF2-40B4-BE49-F238E27FC236}">
                <a16:creationId xmlns:a16="http://schemas.microsoft.com/office/drawing/2014/main" id="{00371F88-690B-6A28-C169-73AA94654830}"/>
              </a:ext>
            </a:extLst>
          </p:cNvPr>
          <p:cNvSpPr/>
          <p:nvPr/>
        </p:nvSpPr>
        <p:spPr>
          <a:xfrm>
            <a:off x="2849686" y="2683935"/>
            <a:ext cx="1098414" cy="64633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39" name="Rectangle: Rounded Corners 38">
            <a:extLst>
              <a:ext uri="{FF2B5EF4-FFF2-40B4-BE49-F238E27FC236}">
                <a16:creationId xmlns:a16="http://schemas.microsoft.com/office/drawing/2014/main" id="{5C2263CD-55C1-47B0-3BC9-834E02987999}"/>
              </a:ext>
            </a:extLst>
          </p:cNvPr>
          <p:cNvSpPr/>
          <p:nvPr/>
        </p:nvSpPr>
        <p:spPr>
          <a:xfrm>
            <a:off x="2841501" y="3728976"/>
            <a:ext cx="1098414" cy="64633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40" name="Rectangle: Rounded Corners 39">
            <a:extLst>
              <a:ext uri="{FF2B5EF4-FFF2-40B4-BE49-F238E27FC236}">
                <a16:creationId xmlns:a16="http://schemas.microsoft.com/office/drawing/2014/main" id="{55479849-CCDB-C367-CFA4-6C214A25AF5C}"/>
              </a:ext>
            </a:extLst>
          </p:cNvPr>
          <p:cNvSpPr/>
          <p:nvPr/>
        </p:nvSpPr>
        <p:spPr>
          <a:xfrm>
            <a:off x="2940893" y="4529390"/>
            <a:ext cx="1176746" cy="64633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41" name="Oval 40">
            <a:extLst>
              <a:ext uri="{FF2B5EF4-FFF2-40B4-BE49-F238E27FC236}">
                <a16:creationId xmlns:a16="http://schemas.microsoft.com/office/drawing/2014/main" id="{A3A48AF0-3E62-B62B-3AFA-77A76D49F977}"/>
              </a:ext>
            </a:extLst>
          </p:cNvPr>
          <p:cNvSpPr/>
          <p:nvPr/>
        </p:nvSpPr>
        <p:spPr>
          <a:xfrm>
            <a:off x="3959461" y="2739218"/>
            <a:ext cx="762000" cy="680358"/>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42" name="Oval 41">
            <a:extLst>
              <a:ext uri="{FF2B5EF4-FFF2-40B4-BE49-F238E27FC236}">
                <a16:creationId xmlns:a16="http://schemas.microsoft.com/office/drawing/2014/main" id="{A548E21E-0515-755B-3348-0131A776DA55}"/>
              </a:ext>
            </a:extLst>
          </p:cNvPr>
          <p:cNvSpPr/>
          <p:nvPr/>
        </p:nvSpPr>
        <p:spPr>
          <a:xfrm>
            <a:off x="3857492" y="3828118"/>
            <a:ext cx="654873" cy="608062"/>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43" name="Oval 42">
            <a:extLst>
              <a:ext uri="{FF2B5EF4-FFF2-40B4-BE49-F238E27FC236}">
                <a16:creationId xmlns:a16="http://schemas.microsoft.com/office/drawing/2014/main" id="{4226FE3F-9E89-F497-D626-AFCBEB4F87F3}"/>
              </a:ext>
            </a:extLst>
          </p:cNvPr>
          <p:cNvSpPr/>
          <p:nvPr/>
        </p:nvSpPr>
        <p:spPr>
          <a:xfrm>
            <a:off x="4119953" y="4473765"/>
            <a:ext cx="849612" cy="748282"/>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1899677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9"/>
                                        </p:tgtEl>
                                        <p:attrNameLst>
                                          <p:attrName>ppt_x</p:attrName>
                                        </p:attrNameLst>
                                      </p:cBhvr>
                                      <p:tavLst>
                                        <p:tav tm="0">
                                          <p:val>
                                            <p:strVal val="ppt_x"/>
                                          </p:val>
                                        </p:tav>
                                        <p:tav tm="100000">
                                          <p:val>
                                            <p:strVal val="ppt_x"/>
                                          </p:val>
                                        </p:tav>
                                      </p:tavLst>
                                    </p:anim>
                                    <p:anim calcmode="lin" valueType="num">
                                      <p:cBhvr additive="base">
                                        <p:cTn id="35" dur="500"/>
                                        <p:tgtEl>
                                          <p:spTgt spid="9"/>
                                        </p:tgtEl>
                                        <p:attrNameLst>
                                          <p:attrName>ppt_y</p:attrName>
                                        </p:attrNameLst>
                                      </p:cBhvr>
                                      <p:tavLst>
                                        <p:tav tm="0">
                                          <p:val>
                                            <p:strVal val="ppt_y"/>
                                          </p:val>
                                        </p:tav>
                                        <p:tav tm="100000">
                                          <p:val>
                                            <p:strVal val="1+ppt_h/2"/>
                                          </p:val>
                                        </p:tav>
                                      </p:tavLst>
                                    </p:anim>
                                    <p:set>
                                      <p:cBhvr>
                                        <p:cTn id="36" dur="1" fill="hold">
                                          <p:stCondLst>
                                            <p:cond delay="499"/>
                                          </p:stCondLst>
                                        </p:cTn>
                                        <p:tgtEl>
                                          <p:spTgt spid="9"/>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35" presetClass="path" presetSubtype="0" accel="50000" decel="50000" fill="hold" grpId="1" nodeType="clickEffect">
                                  <p:stCondLst>
                                    <p:cond delay="0"/>
                                  </p:stCondLst>
                                  <p:childTnLst>
                                    <p:animMotion origin="layout" path="M 0.03658 0.00046 L -0.21342 0.00046 " pathEditMode="relative" rAng="0" ptsTypes="AA">
                                      <p:cBhvr>
                                        <p:cTn id="44" dur="2000" fill="hold"/>
                                        <p:tgtEl>
                                          <p:spTgt spid="10"/>
                                        </p:tgtEl>
                                        <p:attrNameLst>
                                          <p:attrName>ppt_x</p:attrName>
                                          <p:attrName>ppt_y</p:attrName>
                                        </p:attrNameLst>
                                      </p:cBhvr>
                                      <p:rCtr x="-12500" y="0"/>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down)">
                                      <p:cBhvr>
                                        <p:cTn id="77" dur="500"/>
                                        <p:tgtEl>
                                          <p:spTgt spid="38"/>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wipe(down)">
                                      <p:cBhvr>
                                        <p:cTn id="80" dur="500"/>
                                        <p:tgtEl>
                                          <p:spTgt spid="39"/>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down)">
                                      <p:cBhvr>
                                        <p:cTn id="83" dur="500"/>
                                        <p:tgtEl>
                                          <p:spTgt spid="4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down)">
                                      <p:cBhvr>
                                        <p:cTn id="88" dur="500"/>
                                        <p:tgtEl>
                                          <p:spTgt spid="41"/>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wipe(down)">
                                      <p:cBhvr>
                                        <p:cTn id="91" dur="500"/>
                                        <p:tgtEl>
                                          <p:spTgt spid="42"/>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wipe(down)">
                                      <p:cBhvr>
                                        <p:cTn id="9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9" grpId="1"/>
      <p:bldP spid="10" grpId="0"/>
      <p:bldP spid="10" grpId="1"/>
      <p:bldP spid="11" grpId="0"/>
      <p:bldP spid="12" grpId="0"/>
      <p:bldP spid="15" grpId="0"/>
      <p:bldP spid="16" grpId="0"/>
      <p:bldP spid="38" grpId="0" animBg="1"/>
      <p:bldP spid="39" grpId="0" animBg="1"/>
      <p:bldP spid="40" grpId="0" animBg="1"/>
      <p:bldP spid="41" grpId="0" animBg="1"/>
      <p:bldP spid="42"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9E416-B13C-DA60-0FC3-8EDA06F7926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0522BB8-ABC5-4F7C-49A4-3FAAACA77ACF}"/>
              </a:ext>
            </a:extLst>
          </p:cNvPr>
          <p:cNvSpPr txBox="1"/>
          <p:nvPr/>
        </p:nvSpPr>
        <p:spPr>
          <a:xfrm>
            <a:off x="4321858" y="439800"/>
            <a:ext cx="2847568" cy="646331"/>
          </a:xfrm>
          <a:prstGeom prst="rect">
            <a:avLst/>
          </a:prstGeom>
          <a:noFill/>
        </p:spPr>
        <p:txBody>
          <a:bodyPr wrap="square" rtlCol="0">
            <a:spAutoFit/>
          </a:bodyPr>
          <a:lstStyle/>
          <a:p>
            <a:r>
              <a:rPr lang="en-CA" sz="3600" dirty="0"/>
              <a:t>Negative </a:t>
            </a:r>
          </a:p>
        </p:txBody>
      </p:sp>
      <p:sp>
        <p:nvSpPr>
          <p:cNvPr id="6" name="TextBox 5">
            <a:extLst>
              <a:ext uri="{FF2B5EF4-FFF2-40B4-BE49-F238E27FC236}">
                <a16:creationId xmlns:a16="http://schemas.microsoft.com/office/drawing/2014/main" id="{3F1F866D-CAF8-0DDC-12C0-1E4C9397DD17}"/>
              </a:ext>
            </a:extLst>
          </p:cNvPr>
          <p:cNvSpPr txBox="1"/>
          <p:nvPr/>
        </p:nvSpPr>
        <p:spPr>
          <a:xfrm>
            <a:off x="428458" y="1932253"/>
            <a:ext cx="1515034" cy="523220"/>
          </a:xfrm>
          <a:prstGeom prst="rect">
            <a:avLst/>
          </a:prstGeom>
          <a:noFill/>
        </p:spPr>
        <p:txBody>
          <a:bodyPr wrap="square" rtlCol="0">
            <a:spAutoFit/>
          </a:bodyPr>
          <a:lstStyle/>
          <a:p>
            <a:r>
              <a:rPr lang="en-CA" sz="2800" i="1" dirty="0"/>
              <a:t>Subject</a:t>
            </a:r>
          </a:p>
        </p:txBody>
      </p:sp>
      <p:pic>
        <p:nvPicPr>
          <p:cNvPr id="8" name="Graphic 7" descr="Add with solid fill">
            <a:extLst>
              <a:ext uri="{FF2B5EF4-FFF2-40B4-BE49-F238E27FC236}">
                <a16:creationId xmlns:a16="http://schemas.microsoft.com/office/drawing/2014/main" id="{1D7B8254-0E98-1470-60DD-28E1B34B11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3318" y="1869198"/>
            <a:ext cx="533400" cy="533400"/>
          </a:xfrm>
          <a:prstGeom prst="rect">
            <a:avLst/>
          </a:prstGeom>
        </p:spPr>
      </p:pic>
      <p:sp>
        <p:nvSpPr>
          <p:cNvPr id="9" name="TextBox 8">
            <a:extLst>
              <a:ext uri="{FF2B5EF4-FFF2-40B4-BE49-F238E27FC236}">
                <a16:creationId xmlns:a16="http://schemas.microsoft.com/office/drawing/2014/main" id="{F15C7BDA-B7B5-D0B9-49ED-EC9BDCFDC344}"/>
              </a:ext>
            </a:extLst>
          </p:cNvPr>
          <p:cNvSpPr txBox="1"/>
          <p:nvPr/>
        </p:nvSpPr>
        <p:spPr>
          <a:xfrm>
            <a:off x="5815590" y="3100782"/>
            <a:ext cx="1082167" cy="584775"/>
          </a:xfrm>
          <a:prstGeom prst="rect">
            <a:avLst/>
          </a:prstGeom>
          <a:noFill/>
        </p:spPr>
        <p:txBody>
          <a:bodyPr wrap="square" rtlCol="0">
            <a:spAutoFit/>
          </a:bodyPr>
          <a:lstStyle/>
          <a:p>
            <a:r>
              <a:rPr lang="en-CA" sz="3200" dirty="0"/>
              <a:t>stay </a:t>
            </a:r>
            <a:r>
              <a:rPr lang="en-CA" dirty="0"/>
              <a:t> </a:t>
            </a:r>
          </a:p>
        </p:txBody>
      </p:sp>
      <p:sp>
        <p:nvSpPr>
          <p:cNvPr id="10" name="TextBox 9">
            <a:extLst>
              <a:ext uri="{FF2B5EF4-FFF2-40B4-BE49-F238E27FC236}">
                <a16:creationId xmlns:a16="http://schemas.microsoft.com/office/drawing/2014/main" id="{197FB5F8-76B6-12D5-E346-F6683777CEC8}"/>
              </a:ext>
            </a:extLst>
          </p:cNvPr>
          <p:cNvSpPr txBox="1"/>
          <p:nvPr/>
        </p:nvSpPr>
        <p:spPr>
          <a:xfrm>
            <a:off x="3022293" y="3100781"/>
            <a:ext cx="1700382" cy="584775"/>
          </a:xfrm>
          <a:prstGeom prst="rect">
            <a:avLst/>
          </a:prstGeom>
          <a:noFill/>
        </p:spPr>
        <p:txBody>
          <a:bodyPr wrap="square" rtlCol="0">
            <a:spAutoFit/>
          </a:bodyPr>
          <a:lstStyle/>
          <a:p>
            <a:r>
              <a:rPr lang="en-CA" sz="3200" dirty="0"/>
              <a:t>will not</a:t>
            </a:r>
            <a:r>
              <a:rPr lang="en-CA" dirty="0"/>
              <a:t> </a:t>
            </a:r>
          </a:p>
        </p:txBody>
      </p:sp>
      <p:sp>
        <p:nvSpPr>
          <p:cNvPr id="11" name="TextBox 10">
            <a:extLst>
              <a:ext uri="{FF2B5EF4-FFF2-40B4-BE49-F238E27FC236}">
                <a16:creationId xmlns:a16="http://schemas.microsoft.com/office/drawing/2014/main" id="{612A0491-1856-F0B4-6B55-F33858BE19E3}"/>
              </a:ext>
            </a:extLst>
          </p:cNvPr>
          <p:cNvSpPr txBox="1"/>
          <p:nvPr/>
        </p:nvSpPr>
        <p:spPr>
          <a:xfrm>
            <a:off x="8819322" y="3005360"/>
            <a:ext cx="2853344" cy="584775"/>
          </a:xfrm>
          <a:prstGeom prst="rect">
            <a:avLst/>
          </a:prstGeom>
          <a:noFill/>
        </p:spPr>
        <p:txBody>
          <a:bodyPr wrap="square" rtlCol="0">
            <a:spAutoFit/>
          </a:bodyPr>
          <a:lstStyle/>
          <a:p>
            <a:r>
              <a:rPr lang="en-CA" sz="3200" dirty="0"/>
              <a:t>late at work.</a:t>
            </a:r>
            <a:r>
              <a:rPr lang="en-CA" dirty="0"/>
              <a:t> </a:t>
            </a:r>
          </a:p>
        </p:txBody>
      </p:sp>
      <p:sp>
        <p:nvSpPr>
          <p:cNvPr id="2" name="TextBox 1">
            <a:extLst>
              <a:ext uri="{FF2B5EF4-FFF2-40B4-BE49-F238E27FC236}">
                <a16:creationId xmlns:a16="http://schemas.microsoft.com/office/drawing/2014/main" id="{125F219F-70DF-1E0A-C0FA-DC6F38645EF2}"/>
              </a:ext>
            </a:extLst>
          </p:cNvPr>
          <p:cNvSpPr txBox="1"/>
          <p:nvPr/>
        </p:nvSpPr>
        <p:spPr>
          <a:xfrm>
            <a:off x="5745642" y="1501366"/>
            <a:ext cx="1956810" cy="954107"/>
          </a:xfrm>
          <a:prstGeom prst="rect">
            <a:avLst/>
          </a:prstGeom>
          <a:noFill/>
        </p:spPr>
        <p:txBody>
          <a:bodyPr wrap="square" rtlCol="0">
            <a:spAutoFit/>
          </a:bodyPr>
          <a:lstStyle/>
          <a:p>
            <a:r>
              <a:rPr lang="en-CA" sz="2800" i="1" dirty="0"/>
              <a:t>main verb </a:t>
            </a:r>
          </a:p>
          <a:p>
            <a:r>
              <a:rPr lang="en-CA" sz="2800" i="1" dirty="0"/>
              <a:t>(base form)</a:t>
            </a:r>
          </a:p>
        </p:txBody>
      </p:sp>
      <p:sp>
        <p:nvSpPr>
          <p:cNvPr id="7" name="TextBox 6">
            <a:extLst>
              <a:ext uri="{FF2B5EF4-FFF2-40B4-BE49-F238E27FC236}">
                <a16:creationId xmlns:a16="http://schemas.microsoft.com/office/drawing/2014/main" id="{07D1B928-6E7E-C1CE-7EFE-82382267D595}"/>
              </a:ext>
            </a:extLst>
          </p:cNvPr>
          <p:cNvSpPr txBox="1"/>
          <p:nvPr/>
        </p:nvSpPr>
        <p:spPr>
          <a:xfrm>
            <a:off x="607157" y="3052457"/>
            <a:ext cx="959497" cy="584775"/>
          </a:xfrm>
          <a:prstGeom prst="rect">
            <a:avLst/>
          </a:prstGeom>
          <a:noFill/>
        </p:spPr>
        <p:txBody>
          <a:bodyPr wrap="square" rtlCol="0">
            <a:spAutoFit/>
          </a:bodyPr>
          <a:lstStyle/>
          <a:p>
            <a:r>
              <a:rPr lang="en-CA" sz="3200" dirty="0"/>
              <a:t>We</a:t>
            </a:r>
            <a:r>
              <a:rPr lang="en-CA" dirty="0"/>
              <a:t> </a:t>
            </a:r>
          </a:p>
        </p:txBody>
      </p:sp>
      <p:sp>
        <p:nvSpPr>
          <p:cNvPr id="3" name="TextBox 2">
            <a:extLst>
              <a:ext uri="{FF2B5EF4-FFF2-40B4-BE49-F238E27FC236}">
                <a16:creationId xmlns:a16="http://schemas.microsoft.com/office/drawing/2014/main" id="{F7BBE7E9-6071-DE8B-EE34-7B58C2282380}"/>
              </a:ext>
            </a:extLst>
          </p:cNvPr>
          <p:cNvSpPr txBox="1"/>
          <p:nvPr/>
        </p:nvSpPr>
        <p:spPr>
          <a:xfrm>
            <a:off x="2941410" y="1845258"/>
            <a:ext cx="2196050" cy="523220"/>
          </a:xfrm>
          <a:prstGeom prst="rect">
            <a:avLst/>
          </a:prstGeom>
          <a:noFill/>
        </p:spPr>
        <p:txBody>
          <a:bodyPr wrap="square" rtlCol="0">
            <a:spAutoFit/>
          </a:bodyPr>
          <a:lstStyle/>
          <a:p>
            <a:r>
              <a:rPr lang="en-CA" sz="2800" i="1" dirty="0"/>
              <a:t>will + not</a:t>
            </a:r>
          </a:p>
        </p:txBody>
      </p:sp>
      <p:pic>
        <p:nvPicPr>
          <p:cNvPr id="14" name="Graphic 13" descr="Add with solid fill">
            <a:extLst>
              <a:ext uri="{FF2B5EF4-FFF2-40B4-BE49-F238E27FC236}">
                <a16:creationId xmlns:a16="http://schemas.microsoft.com/office/drawing/2014/main" id="{73088C1E-8A6B-D518-B92E-425866A321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70760" y="1869198"/>
            <a:ext cx="533400" cy="533400"/>
          </a:xfrm>
          <a:prstGeom prst="rect">
            <a:avLst/>
          </a:prstGeom>
        </p:spPr>
      </p:pic>
      <p:sp>
        <p:nvSpPr>
          <p:cNvPr id="19" name="TextBox 18">
            <a:extLst>
              <a:ext uri="{FF2B5EF4-FFF2-40B4-BE49-F238E27FC236}">
                <a16:creationId xmlns:a16="http://schemas.microsoft.com/office/drawing/2014/main" id="{2B3063B6-A2A5-9BAE-D095-9CDD921A2CBE}"/>
              </a:ext>
            </a:extLst>
          </p:cNvPr>
          <p:cNvSpPr txBox="1"/>
          <p:nvPr/>
        </p:nvSpPr>
        <p:spPr>
          <a:xfrm>
            <a:off x="865292" y="4489522"/>
            <a:ext cx="641366" cy="584775"/>
          </a:xfrm>
          <a:prstGeom prst="rect">
            <a:avLst/>
          </a:prstGeom>
          <a:noFill/>
        </p:spPr>
        <p:txBody>
          <a:bodyPr wrap="square" rtlCol="0">
            <a:spAutoFit/>
          </a:bodyPr>
          <a:lstStyle/>
          <a:p>
            <a:r>
              <a:rPr lang="en-CA" sz="3200" dirty="0"/>
              <a:t>I</a:t>
            </a:r>
            <a:r>
              <a:rPr lang="en-CA" dirty="0"/>
              <a:t> </a:t>
            </a:r>
          </a:p>
        </p:txBody>
      </p:sp>
      <p:sp>
        <p:nvSpPr>
          <p:cNvPr id="20" name="TextBox 19">
            <a:extLst>
              <a:ext uri="{FF2B5EF4-FFF2-40B4-BE49-F238E27FC236}">
                <a16:creationId xmlns:a16="http://schemas.microsoft.com/office/drawing/2014/main" id="{B3826FBF-9CC9-5006-CD4F-0BB44E6837BB}"/>
              </a:ext>
            </a:extLst>
          </p:cNvPr>
          <p:cNvSpPr txBox="1"/>
          <p:nvPr/>
        </p:nvSpPr>
        <p:spPr>
          <a:xfrm>
            <a:off x="2962871" y="4489523"/>
            <a:ext cx="1819227" cy="584775"/>
          </a:xfrm>
          <a:prstGeom prst="rect">
            <a:avLst/>
          </a:prstGeom>
          <a:noFill/>
        </p:spPr>
        <p:txBody>
          <a:bodyPr wrap="square" rtlCol="0">
            <a:spAutoFit/>
          </a:bodyPr>
          <a:lstStyle/>
          <a:p>
            <a:r>
              <a:rPr lang="en-CA" sz="3200" dirty="0"/>
              <a:t>will not</a:t>
            </a:r>
            <a:endParaRPr lang="en-CA" dirty="0"/>
          </a:p>
        </p:txBody>
      </p:sp>
      <p:sp>
        <p:nvSpPr>
          <p:cNvPr id="22" name="TextBox 21">
            <a:extLst>
              <a:ext uri="{FF2B5EF4-FFF2-40B4-BE49-F238E27FC236}">
                <a16:creationId xmlns:a16="http://schemas.microsoft.com/office/drawing/2014/main" id="{148DC134-931C-D07C-FDC1-49F85814E443}"/>
              </a:ext>
            </a:extLst>
          </p:cNvPr>
          <p:cNvSpPr txBox="1"/>
          <p:nvPr/>
        </p:nvSpPr>
        <p:spPr>
          <a:xfrm>
            <a:off x="5934859" y="4479633"/>
            <a:ext cx="1592313" cy="584775"/>
          </a:xfrm>
          <a:prstGeom prst="rect">
            <a:avLst/>
          </a:prstGeom>
          <a:noFill/>
        </p:spPr>
        <p:txBody>
          <a:bodyPr wrap="square" rtlCol="0">
            <a:spAutoFit/>
          </a:bodyPr>
          <a:lstStyle/>
          <a:p>
            <a:r>
              <a:rPr lang="en-CA" sz="3200" dirty="0"/>
              <a:t>go </a:t>
            </a:r>
            <a:r>
              <a:rPr lang="en-CA" dirty="0"/>
              <a:t> </a:t>
            </a:r>
          </a:p>
        </p:txBody>
      </p:sp>
      <p:sp>
        <p:nvSpPr>
          <p:cNvPr id="24" name="TextBox 23">
            <a:extLst>
              <a:ext uri="{FF2B5EF4-FFF2-40B4-BE49-F238E27FC236}">
                <a16:creationId xmlns:a16="http://schemas.microsoft.com/office/drawing/2014/main" id="{CDB4744F-08AB-2225-688E-52D0B0E98F88}"/>
              </a:ext>
            </a:extLst>
          </p:cNvPr>
          <p:cNvSpPr txBox="1"/>
          <p:nvPr/>
        </p:nvSpPr>
        <p:spPr>
          <a:xfrm>
            <a:off x="8759687" y="4479632"/>
            <a:ext cx="3404879" cy="584775"/>
          </a:xfrm>
          <a:prstGeom prst="rect">
            <a:avLst/>
          </a:prstGeom>
          <a:noFill/>
        </p:spPr>
        <p:txBody>
          <a:bodyPr wrap="square" rtlCol="0">
            <a:spAutoFit/>
          </a:bodyPr>
          <a:lstStyle/>
          <a:p>
            <a:r>
              <a:rPr lang="en-CA" sz="3200" dirty="0"/>
              <a:t>to class today.</a:t>
            </a:r>
            <a:r>
              <a:rPr lang="en-CA" dirty="0"/>
              <a:t> </a:t>
            </a:r>
          </a:p>
        </p:txBody>
      </p:sp>
      <p:pic>
        <p:nvPicPr>
          <p:cNvPr id="31" name="Picture 30">
            <a:extLst>
              <a:ext uri="{FF2B5EF4-FFF2-40B4-BE49-F238E27FC236}">
                <a16:creationId xmlns:a16="http://schemas.microsoft.com/office/drawing/2014/main" id="{0955E40A-D8CE-46CF-918F-26C784C38F39}"/>
              </a:ext>
            </a:extLst>
          </p:cNvPr>
          <p:cNvPicPr>
            <a:picLocks noChangeAspect="1"/>
          </p:cNvPicPr>
          <p:nvPr/>
        </p:nvPicPr>
        <p:blipFill>
          <a:blip r:embed="rId6"/>
          <a:srcRect/>
          <a:stretch/>
        </p:blipFill>
        <p:spPr>
          <a:xfrm>
            <a:off x="7119462" y="5182051"/>
            <a:ext cx="981424" cy="1472136"/>
          </a:xfrm>
          <a:prstGeom prst="rect">
            <a:avLst/>
          </a:prstGeom>
        </p:spPr>
      </p:pic>
      <p:pic>
        <p:nvPicPr>
          <p:cNvPr id="15" name="Picture 14" descr="A cartoon of people wearing hard hats&#10;&#10;AI-generated content may be incorrect.">
            <a:extLst>
              <a:ext uri="{FF2B5EF4-FFF2-40B4-BE49-F238E27FC236}">
                <a16:creationId xmlns:a16="http://schemas.microsoft.com/office/drawing/2014/main" id="{F3638BCE-8040-AB01-9D8D-A5211C1E6AD3}"/>
              </a:ext>
            </a:extLst>
          </p:cNvPr>
          <p:cNvPicPr>
            <a:picLocks noChangeAspect="1"/>
          </p:cNvPicPr>
          <p:nvPr/>
        </p:nvPicPr>
        <p:blipFill>
          <a:blip r:embed="rId7"/>
          <a:stretch>
            <a:fillRect/>
          </a:stretch>
        </p:blipFill>
        <p:spPr>
          <a:xfrm>
            <a:off x="9511009" y="500598"/>
            <a:ext cx="1460567" cy="2190850"/>
          </a:xfrm>
          <a:prstGeom prst="rect">
            <a:avLst/>
          </a:prstGeom>
        </p:spPr>
      </p:pic>
      <p:sp>
        <p:nvSpPr>
          <p:cNvPr id="16" name="TextBox 15">
            <a:extLst>
              <a:ext uri="{FF2B5EF4-FFF2-40B4-BE49-F238E27FC236}">
                <a16:creationId xmlns:a16="http://schemas.microsoft.com/office/drawing/2014/main" id="{7FBD77F6-F742-45E2-3340-7FC064B97C02}"/>
              </a:ext>
            </a:extLst>
          </p:cNvPr>
          <p:cNvSpPr txBox="1"/>
          <p:nvPr/>
        </p:nvSpPr>
        <p:spPr>
          <a:xfrm>
            <a:off x="8289236" y="5592417"/>
            <a:ext cx="2126974" cy="646331"/>
          </a:xfrm>
          <a:prstGeom prst="rect">
            <a:avLst/>
          </a:prstGeom>
          <a:noFill/>
        </p:spPr>
        <p:txBody>
          <a:bodyPr wrap="square" rtlCol="0">
            <a:spAutoFit/>
          </a:bodyPr>
          <a:lstStyle/>
          <a:p>
            <a:r>
              <a:rPr lang="en-CA" dirty="0"/>
              <a:t>I will stay home because I am sick. </a:t>
            </a:r>
          </a:p>
        </p:txBody>
      </p:sp>
    </p:spTree>
    <p:custDataLst>
      <p:tags r:id="rId1"/>
    </p:custDataLst>
    <p:extLst>
      <p:ext uri="{BB962C8B-B14F-4D97-AF65-F5344CB8AC3E}">
        <p14:creationId xmlns:p14="http://schemas.microsoft.com/office/powerpoint/2010/main" val="4129110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11" grpId="0"/>
      <p:bldP spid="2" grpId="0"/>
      <p:bldP spid="7" grpId="0"/>
      <p:bldP spid="3" grpId="0"/>
      <p:bldP spid="19" grpId="0"/>
      <p:bldP spid="20" grpId="0"/>
      <p:bldP spid="22" grpId="0"/>
      <p:bldP spid="2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631EE-86DB-74D3-1F70-87DEDAAF669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7F22128-34BD-E5FD-02C3-DA37C31637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8001" y="3589196"/>
            <a:ext cx="2852249" cy="27904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CC8484A6-26F6-4B1F-6DA3-2FC137F055F9}"/>
              </a:ext>
            </a:extLst>
          </p:cNvPr>
          <p:cNvSpPr txBox="1"/>
          <p:nvPr/>
        </p:nvSpPr>
        <p:spPr>
          <a:xfrm>
            <a:off x="443071" y="2265306"/>
            <a:ext cx="2542803" cy="954107"/>
          </a:xfrm>
          <a:prstGeom prst="rect">
            <a:avLst/>
          </a:prstGeom>
          <a:noFill/>
        </p:spPr>
        <p:txBody>
          <a:bodyPr wrap="square" rtlCol="0">
            <a:spAutoFit/>
          </a:bodyPr>
          <a:lstStyle/>
          <a:p>
            <a:r>
              <a:rPr lang="en-CA" sz="2800" dirty="0"/>
              <a:t>They won’t take the bus. </a:t>
            </a:r>
          </a:p>
        </p:txBody>
      </p:sp>
      <p:sp>
        <p:nvSpPr>
          <p:cNvPr id="8" name="TextBox 7">
            <a:extLst>
              <a:ext uri="{FF2B5EF4-FFF2-40B4-BE49-F238E27FC236}">
                <a16:creationId xmlns:a16="http://schemas.microsoft.com/office/drawing/2014/main" id="{B487F3D9-1894-A8A9-E5C9-DA4B5D1521CA}"/>
              </a:ext>
            </a:extLst>
          </p:cNvPr>
          <p:cNvSpPr txBox="1"/>
          <p:nvPr/>
        </p:nvSpPr>
        <p:spPr>
          <a:xfrm>
            <a:off x="3655145" y="3766003"/>
            <a:ext cx="2202107" cy="954107"/>
          </a:xfrm>
          <a:prstGeom prst="rect">
            <a:avLst/>
          </a:prstGeom>
          <a:noFill/>
        </p:spPr>
        <p:txBody>
          <a:bodyPr wrap="square" rtlCol="0">
            <a:spAutoFit/>
          </a:bodyPr>
          <a:lstStyle/>
          <a:p>
            <a:r>
              <a:rPr lang="en-CA" sz="2800" dirty="0"/>
              <a:t>They’ll drive instead.  </a:t>
            </a:r>
          </a:p>
        </p:txBody>
      </p:sp>
      <p:pic>
        <p:nvPicPr>
          <p:cNvPr id="10" name="Picture 9">
            <a:extLst>
              <a:ext uri="{FF2B5EF4-FFF2-40B4-BE49-F238E27FC236}">
                <a16:creationId xmlns:a16="http://schemas.microsoft.com/office/drawing/2014/main" id="{39217EA4-699D-1B83-F0BF-BFEBD3AD50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04860" y="3727868"/>
            <a:ext cx="2986797" cy="27565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28B83799-1291-A324-ED38-1454A06EF66E}"/>
              </a:ext>
            </a:extLst>
          </p:cNvPr>
          <p:cNvSpPr txBox="1"/>
          <p:nvPr/>
        </p:nvSpPr>
        <p:spPr>
          <a:xfrm>
            <a:off x="7532708" y="2157584"/>
            <a:ext cx="2713332" cy="1384995"/>
          </a:xfrm>
          <a:prstGeom prst="rect">
            <a:avLst/>
          </a:prstGeom>
          <a:noFill/>
        </p:spPr>
        <p:txBody>
          <a:bodyPr wrap="square" rtlCol="0">
            <a:spAutoFit/>
          </a:bodyPr>
          <a:lstStyle/>
          <a:p>
            <a:r>
              <a:rPr lang="en-CA" sz="2800" dirty="0"/>
              <a:t>She won’t finish her work on time. </a:t>
            </a:r>
          </a:p>
        </p:txBody>
      </p:sp>
      <p:sp>
        <p:nvSpPr>
          <p:cNvPr id="12" name="TextBox 11">
            <a:extLst>
              <a:ext uri="{FF2B5EF4-FFF2-40B4-BE49-F238E27FC236}">
                <a16:creationId xmlns:a16="http://schemas.microsoft.com/office/drawing/2014/main" id="{1A0B1986-4AE8-E49E-A64B-CA03FEF302A0}"/>
              </a:ext>
            </a:extLst>
          </p:cNvPr>
          <p:cNvSpPr txBox="1"/>
          <p:nvPr/>
        </p:nvSpPr>
        <p:spPr>
          <a:xfrm>
            <a:off x="9933486" y="4291941"/>
            <a:ext cx="2161871" cy="1384995"/>
          </a:xfrm>
          <a:prstGeom prst="rect">
            <a:avLst/>
          </a:prstGeom>
          <a:noFill/>
        </p:spPr>
        <p:txBody>
          <a:bodyPr wrap="square" rtlCol="0">
            <a:spAutoFit/>
          </a:bodyPr>
          <a:lstStyle/>
          <a:p>
            <a:r>
              <a:rPr lang="en-CA" sz="2800" dirty="0"/>
              <a:t>She’ll hand in her report late.  </a:t>
            </a:r>
          </a:p>
        </p:txBody>
      </p:sp>
      <p:sp>
        <p:nvSpPr>
          <p:cNvPr id="19" name="Rectangle: Rounded Corners 18">
            <a:extLst>
              <a:ext uri="{FF2B5EF4-FFF2-40B4-BE49-F238E27FC236}">
                <a16:creationId xmlns:a16="http://schemas.microsoft.com/office/drawing/2014/main" id="{204DF9B4-2A2F-3A3D-7D8E-77728624DE84}"/>
              </a:ext>
            </a:extLst>
          </p:cNvPr>
          <p:cNvSpPr/>
          <p:nvPr/>
        </p:nvSpPr>
        <p:spPr>
          <a:xfrm>
            <a:off x="1328512" y="2325432"/>
            <a:ext cx="891228"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0" name="Rectangle: Rounded Corners 19">
            <a:extLst>
              <a:ext uri="{FF2B5EF4-FFF2-40B4-BE49-F238E27FC236}">
                <a16:creationId xmlns:a16="http://schemas.microsoft.com/office/drawing/2014/main" id="{0EA43251-B92A-DAFB-CEC6-9CB8FF6E76D2}"/>
              </a:ext>
            </a:extLst>
          </p:cNvPr>
          <p:cNvSpPr/>
          <p:nvPr/>
        </p:nvSpPr>
        <p:spPr>
          <a:xfrm>
            <a:off x="8276964" y="2157584"/>
            <a:ext cx="880287"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AB23A0BA-68EB-AE6A-11FD-ECB7A461E38A}"/>
              </a:ext>
            </a:extLst>
          </p:cNvPr>
          <p:cNvSpPr txBox="1"/>
          <p:nvPr/>
        </p:nvSpPr>
        <p:spPr>
          <a:xfrm>
            <a:off x="4500364" y="317610"/>
            <a:ext cx="2713332" cy="646331"/>
          </a:xfrm>
          <a:prstGeom prst="rect">
            <a:avLst/>
          </a:prstGeom>
          <a:noFill/>
        </p:spPr>
        <p:txBody>
          <a:bodyPr wrap="square" rtlCol="0">
            <a:spAutoFit/>
          </a:bodyPr>
          <a:lstStyle/>
          <a:p>
            <a:r>
              <a:rPr lang="en-CA" sz="3600" dirty="0"/>
              <a:t>Contraction</a:t>
            </a:r>
          </a:p>
        </p:txBody>
      </p:sp>
      <p:sp>
        <p:nvSpPr>
          <p:cNvPr id="3" name="TextBox 2">
            <a:extLst>
              <a:ext uri="{FF2B5EF4-FFF2-40B4-BE49-F238E27FC236}">
                <a16:creationId xmlns:a16="http://schemas.microsoft.com/office/drawing/2014/main" id="{0F237E10-5E7A-C4FB-C964-D19A616DB365}"/>
              </a:ext>
            </a:extLst>
          </p:cNvPr>
          <p:cNvSpPr txBox="1"/>
          <p:nvPr/>
        </p:nvSpPr>
        <p:spPr>
          <a:xfrm>
            <a:off x="3487703" y="1268375"/>
            <a:ext cx="6020732" cy="584775"/>
          </a:xfrm>
          <a:prstGeom prst="rect">
            <a:avLst/>
          </a:prstGeom>
          <a:noFill/>
        </p:spPr>
        <p:txBody>
          <a:bodyPr wrap="square" rtlCol="0">
            <a:spAutoFit/>
          </a:bodyPr>
          <a:lstStyle/>
          <a:p>
            <a:r>
              <a:rPr lang="en-CA" sz="3200" dirty="0"/>
              <a:t>will not ----------</a:t>
            </a:r>
            <a:r>
              <a:rPr lang="en-CA" sz="3200" dirty="0">
                <a:sym typeface="Wingdings" panose="05000000000000000000" pitchFamily="2" charset="2"/>
              </a:rPr>
              <a:t> won’t</a:t>
            </a:r>
            <a:endParaRPr lang="en-CA" sz="3200" dirty="0"/>
          </a:p>
        </p:txBody>
      </p:sp>
    </p:spTree>
    <p:custDataLst>
      <p:tags r:id="rId1"/>
    </p:custDataLst>
    <p:extLst>
      <p:ext uri="{BB962C8B-B14F-4D97-AF65-F5344CB8AC3E}">
        <p14:creationId xmlns:p14="http://schemas.microsoft.com/office/powerpoint/2010/main" val="3114181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9" grpId="0" animBg="1"/>
      <p:bldP spid="20" grpId="0" animBg="1"/>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68E77-9AD0-5F9D-CE44-900E89DDB71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0F8A6CD-0F8A-0F9C-05AC-B42E15F95493}"/>
              </a:ext>
            </a:extLst>
          </p:cNvPr>
          <p:cNvSpPr txBox="1"/>
          <p:nvPr/>
        </p:nvSpPr>
        <p:spPr>
          <a:xfrm>
            <a:off x="4039662" y="473799"/>
            <a:ext cx="7236932" cy="646331"/>
          </a:xfrm>
          <a:prstGeom prst="rect">
            <a:avLst/>
          </a:prstGeom>
          <a:noFill/>
        </p:spPr>
        <p:txBody>
          <a:bodyPr wrap="square" rtlCol="0">
            <a:spAutoFit/>
          </a:bodyPr>
          <a:lstStyle/>
          <a:p>
            <a:r>
              <a:rPr lang="en-CA" sz="3600" dirty="0"/>
              <a:t>Yes/No Questions</a:t>
            </a:r>
          </a:p>
        </p:txBody>
      </p:sp>
      <p:sp>
        <p:nvSpPr>
          <p:cNvPr id="6" name="TextBox 5">
            <a:extLst>
              <a:ext uri="{FF2B5EF4-FFF2-40B4-BE49-F238E27FC236}">
                <a16:creationId xmlns:a16="http://schemas.microsoft.com/office/drawing/2014/main" id="{9B6A85BC-FD1D-555F-9C92-BA89B8340F19}"/>
              </a:ext>
            </a:extLst>
          </p:cNvPr>
          <p:cNvSpPr txBox="1"/>
          <p:nvPr/>
        </p:nvSpPr>
        <p:spPr>
          <a:xfrm>
            <a:off x="3097610" y="1809610"/>
            <a:ext cx="1515034" cy="523220"/>
          </a:xfrm>
          <a:prstGeom prst="rect">
            <a:avLst/>
          </a:prstGeom>
          <a:noFill/>
        </p:spPr>
        <p:txBody>
          <a:bodyPr wrap="square" rtlCol="0">
            <a:spAutoFit/>
          </a:bodyPr>
          <a:lstStyle/>
          <a:p>
            <a:r>
              <a:rPr lang="en-CA" sz="2800" i="1" dirty="0"/>
              <a:t>Subject</a:t>
            </a:r>
          </a:p>
        </p:txBody>
      </p:sp>
      <p:pic>
        <p:nvPicPr>
          <p:cNvPr id="8" name="Graphic 7" descr="Add with solid fill">
            <a:extLst>
              <a:ext uri="{FF2B5EF4-FFF2-40B4-BE49-F238E27FC236}">
                <a16:creationId xmlns:a16="http://schemas.microsoft.com/office/drawing/2014/main" id="{41D452CC-C073-808F-0260-5C3E12B342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5774" y="1852674"/>
            <a:ext cx="533400" cy="533400"/>
          </a:xfrm>
          <a:prstGeom prst="rect">
            <a:avLst/>
          </a:prstGeom>
        </p:spPr>
      </p:pic>
      <p:sp>
        <p:nvSpPr>
          <p:cNvPr id="9" name="TextBox 8">
            <a:extLst>
              <a:ext uri="{FF2B5EF4-FFF2-40B4-BE49-F238E27FC236}">
                <a16:creationId xmlns:a16="http://schemas.microsoft.com/office/drawing/2014/main" id="{16410B0C-F9CD-482A-F3FD-67BA55421C57}"/>
              </a:ext>
            </a:extLst>
          </p:cNvPr>
          <p:cNvSpPr txBox="1"/>
          <p:nvPr/>
        </p:nvSpPr>
        <p:spPr>
          <a:xfrm>
            <a:off x="7739270" y="2606923"/>
            <a:ext cx="4452730" cy="584775"/>
          </a:xfrm>
          <a:prstGeom prst="rect">
            <a:avLst/>
          </a:prstGeom>
          <a:noFill/>
        </p:spPr>
        <p:txBody>
          <a:bodyPr wrap="square" rtlCol="0">
            <a:spAutoFit/>
          </a:bodyPr>
          <a:lstStyle/>
          <a:p>
            <a:r>
              <a:rPr lang="en-CA" sz="3200" dirty="0"/>
              <a:t>to the library tomorrow?</a:t>
            </a:r>
            <a:r>
              <a:rPr lang="en-CA" dirty="0"/>
              <a:t> </a:t>
            </a:r>
          </a:p>
        </p:txBody>
      </p:sp>
      <p:sp>
        <p:nvSpPr>
          <p:cNvPr id="10" name="TextBox 9">
            <a:extLst>
              <a:ext uri="{FF2B5EF4-FFF2-40B4-BE49-F238E27FC236}">
                <a16:creationId xmlns:a16="http://schemas.microsoft.com/office/drawing/2014/main" id="{B41DECD0-0A67-3C0E-ADB1-CA58FB238B9C}"/>
              </a:ext>
            </a:extLst>
          </p:cNvPr>
          <p:cNvSpPr txBox="1"/>
          <p:nvPr/>
        </p:nvSpPr>
        <p:spPr>
          <a:xfrm>
            <a:off x="3241382" y="2588310"/>
            <a:ext cx="1172812" cy="584775"/>
          </a:xfrm>
          <a:prstGeom prst="rect">
            <a:avLst/>
          </a:prstGeom>
          <a:noFill/>
        </p:spPr>
        <p:txBody>
          <a:bodyPr wrap="square" rtlCol="0">
            <a:spAutoFit/>
          </a:bodyPr>
          <a:lstStyle/>
          <a:p>
            <a:r>
              <a:rPr lang="en-CA" sz="3200" dirty="0"/>
              <a:t>Liyu</a:t>
            </a:r>
            <a:r>
              <a:rPr lang="en-CA" dirty="0"/>
              <a:t> </a:t>
            </a:r>
          </a:p>
        </p:txBody>
      </p:sp>
      <p:sp>
        <p:nvSpPr>
          <p:cNvPr id="2" name="TextBox 1">
            <a:extLst>
              <a:ext uri="{FF2B5EF4-FFF2-40B4-BE49-F238E27FC236}">
                <a16:creationId xmlns:a16="http://schemas.microsoft.com/office/drawing/2014/main" id="{1D50DE03-C4F6-35DE-3F51-F527BB2022C7}"/>
              </a:ext>
            </a:extLst>
          </p:cNvPr>
          <p:cNvSpPr txBox="1"/>
          <p:nvPr/>
        </p:nvSpPr>
        <p:spPr>
          <a:xfrm>
            <a:off x="5912364" y="1490087"/>
            <a:ext cx="2546123" cy="954107"/>
          </a:xfrm>
          <a:prstGeom prst="rect">
            <a:avLst/>
          </a:prstGeom>
          <a:noFill/>
        </p:spPr>
        <p:txBody>
          <a:bodyPr wrap="square" rtlCol="0">
            <a:spAutoFit/>
          </a:bodyPr>
          <a:lstStyle/>
          <a:p>
            <a:r>
              <a:rPr lang="en-CA" sz="2800" i="1" dirty="0"/>
              <a:t>main verb (base form)</a:t>
            </a:r>
          </a:p>
        </p:txBody>
      </p:sp>
      <p:sp>
        <p:nvSpPr>
          <p:cNvPr id="5" name="TextBox 4">
            <a:extLst>
              <a:ext uri="{FF2B5EF4-FFF2-40B4-BE49-F238E27FC236}">
                <a16:creationId xmlns:a16="http://schemas.microsoft.com/office/drawing/2014/main" id="{351A37E7-ACD9-FAB4-ACDC-A572EDFFC13F}"/>
              </a:ext>
            </a:extLst>
          </p:cNvPr>
          <p:cNvSpPr txBox="1"/>
          <p:nvPr/>
        </p:nvSpPr>
        <p:spPr>
          <a:xfrm>
            <a:off x="6104744" y="2588286"/>
            <a:ext cx="1385432" cy="584775"/>
          </a:xfrm>
          <a:prstGeom prst="rect">
            <a:avLst/>
          </a:prstGeom>
          <a:noFill/>
        </p:spPr>
        <p:txBody>
          <a:bodyPr wrap="square" rtlCol="0">
            <a:spAutoFit/>
          </a:bodyPr>
          <a:lstStyle/>
          <a:p>
            <a:r>
              <a:rPr lang="en-CA" sz="3200" dirty="0"/>
              <a:t>go</a:t>
            </a:r>
            <a:endParaRPr lang="en-CA" dirty="0"/>
          </a:p>
        </p:txBody>
      </p:sp>
      <p:sp>
        <p:nvSpPr>
          <p:cNvPr id="7" name="TextBox 6">
            <a:extLst>
              <a:ext uri="{FF2B5EF4-FFF2-40B4-BE49-F238E27FC236}">
                <a16:creationId xmlns:a16="http://schemas.microsoft.com/office/drawing/2014/main" id="{B2BA2F8B-B09D-74F0-809E-B20A7F8BDD92}"/>
              </a:ext>
            </a:extLst>
          </p:cNvPr>
          <p:cNvSpPr txBox="1"/>
          <p:nvPr/>
        </p:nvSpPr>
        <p:spPr>
          <a:xfrm>
            <a:off x="578969" y="2641640"/>
            <a:ext cx="1077284" cy="584775"/>
          </a:xfrm>
          <a:prstGeom prst="rect">
            <a:avLst/>
          </a:prstGeom>
          <a:noFill/>
        </p:spPr>
        <p:txBody>
          <a:bodyPr wrap="square" rtlCol="0">
            <a:spAutoFit/>
          </a:bodyPr>
          <a:lstStyle/>
          <a:p>
            <a:r>
              <a:rPr lang="en-CA" sz="3200" dirty="0"/>
              <a:t>Will </a:t>
            </a:r>
            <a:r>
              <a:rPr lang="en-CA" dirty="0"/>
              <a:t> </a:t>
            </a:r>
          </a:p>
        </p:txBody>
      </p:sp>
      <p:sp>
        <p:nvSpPr>
          <p:cNvPr id="3" name="TextBox 2">
            <a:extLst>
              <a:ext uri="{FF2B5EF4-FFF2-40B4-BE49-F238E27FC236}">
                <a16:creationId xmlns:a16="http://schemas.microsoft.com/office/drawing/2014/main" id="{54085A47-8C39-BAFA-A998-577230F40953}"/>
              </a:ext>
            </a:extLst>
          </p:cNvPr>
          <p:cNvSpPr txBox="1"/>
          <p:nvPr/>
        </p:nvSpPr>
        <p:spPr>
          <a:xfrm>
            <a:off x="547136" y="1844113"/>
            <a:ext cx="1457353" cy="523220"/>
          </a:xfrm>
          <a:prstGeom prst="rect">
            <a:avLst/>
          </a:prstGeom>
          <a:noFill/>
        </p:spPr>
        <p:txBody>
          <a:bodyPr wrap="square" rtlCol="0">
            <a:spAutoFit/>
          </a:bodyPr>
          <a:lstStyle/>
          <a:p>
            <a:r>
              <a:rPr lang="en-CA" sz="2800" i="1" dirty="0"/>
              <a:t>Will</a:t>
            </a:r>
          </a:p>
        </p:txBody>
      </p:sp>
      <p:pic>
        <p:nvPicPr>
          <p:cNvPr id="14" name="Graphic 13" descr="Add with solid fill">
            <a:extLst>
              <a:ext uri="{FF2B5EF4-FFF2-40B4-BE49-F238E27FC236}">
                <a16:creationId xmlns:a16="http://schemas.microsoft.com/office/drawing/2014/main" id="{D597697D-3CD8-40EE-6648-3C0D18D9C6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70760" y="1785548"/>
            <a:ext cx="533400" cy="533400"/>
          </a:xfrm>
          <a:prstGeom prst="rect">
            <a:avLst/>
          </a:prstGeom>
        </p:spPr>
      </p:pic>
      <p:pic>
        <p:nvPicPr>
          <p:cNvPr id="33" name="Picture 32">
            <a:extLst>
              <a:ext uri="{FF2B5EF4-FFF2-40B4-BE49-F238E27FC236}">
                <a16:creationId xmlns:a16="http://schemas.microsoft.com/office/drawing/2014/main" id="{07BD2E30-A3E5-8EB6-D6DE-147D5FEA61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2585" y="3447391"/>
            <a:ext cx="2945224" cy="30273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id="{041D1604-39B5-D3C3-96C9-F47A921BB6F7}"/>
              </a:ext>
            </a:extLst>
          </p:cNvPr>
          <p:cNvSpPr txBox="1"/>
          <p:nvPr/>
        </p:nvSpPr>
        <p:spPr>
          <a:xfrm>
            <a:off x="4414194" y="4062603"/>
            <a:ext cx="2578206" cy="1569660"/>
          </a:xfrm>
          <a:prstGeom prst="rect">
            <a:avLst/>
          </a:prstGeom>
          <a:noFill/>
        </p:spPr>
        <p:txBody>
          <a:bodyPr wrap="square" rtlCol="0">
            <a:spAutoFit/>
          </a:bodyPr>
          <a:lstStyle/>
          <a:p>
            <a:r>
              <a:rPr lang="en-CA" sz="3200" dirty="0"/>
              <a:t>Yes, he will.</a:t>
            </a:r>
          </a:p>
          <a:p>
            <a:r>
              <a:rPr lang="en-CA" sz="3200" dirty="0"/>
              <a:t>Or</a:t>
            </a:r>
          </a:p>
          <a:p>
            <a:r>
              <a:rPr lang="en-CA" sz="3200" dirty="0"/>
              <a:t>No, he won’t. </a:t>
            </a:r>
            <a:r>
              <a:rPr lang="en-CA" dirty="0"/>
              <a:t> </a:t>
            </a:r>
          </a:p>
        </p:txBody>
      </p:sp>
      <p:sp>
        <p:nvSpPr>
          <p:cNvPr id="29" name="Oval 28">
            <a:extLst>
              <a:ext uri="{FF2B5EF4-FFF2-40B4-BE49-F238E27FC236}">
                <a16:creationId xmlns:a16="http://schemas.microsoft.com/office/drawing/2014/main" id="{671E19CB-5267-F9F3-271C-7726282ACDB2}"/>
              </a:ext>
            </a:extLst>
          </p:cNvPr>
          <p:cNvSpPr/>
          <p:nvPr/>
        </p:nvSpPr>
        <p:spPr>
          <a:xfrm>
            <a:off x="5184843" y="3924917"/>
            <a:ext cx="1455041" cy="841513"/>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30" name="TextBox 29">
            <a:extLst>
              <a:ext uri="{FF2B5EF4-FFF2-40B4-BE49-F238E27FC236}">
                <a16:creationId xmlns:a16="http://schemas.microsoft.com/office/drawing/2014/main" id="{DFD397B5-DD17-D926-811E-D1BAC88BF416}"/>
              </a:ext>
            </a:extLst>
          </p:cNvPr>
          <p:cNvSpPr txBox="1"/>
          <p:nvPr/>
        </p:nvSpPr>
        <p:spPr>
          <a:xfrm>
            <a:off x="7977809" y="4499113"/>
            <a:ext cx="1749287" cy="523220"/>
          </a:xfrm>
          <a:prstGeom prst="rect">
            <a:avLst/>
          </a:prstGeom>
          <a:noFill/>
        </p:spPr>
        <p:txBody>
          <a:bodyPr wrap="square" rtlCol="0">
            <a:spAutoFit/>
          </a:bodyPr>
          <a:lstStyle/>
          <a:p>
            <a:r>
              <a:rPr lang="en-CA" sz="2800" dirty="0"/>
              <a:t>Yes, he’ll. </a:t>
            </a:r>
          </a:p>
        </p:txBody>
      </p:sp>
      <p:sp>
        <p:nvSpPr>
          <p:cNvPr id="37" name="Multiplication Sign 36">
            <a:extLst>
              <a:ext uri="{FF2B5EF4-FFF2-40B4-BE49-F238E27FC236}">
                <a16:creationId xmlns:a16="http://schemas.microsoft.com/office/drawing/2014/main" id="{CA481EFF-9D78-D8B1-1928-922E686016EC}"/>
              </a:ext>
            </a:extLst>
          </p:cNvPr>
          <p:cNvSpPr/>
          <p:nvPr/>
        </p:nvSpPr>
        <p:spPr>
          <a:xfrm>
            <a:off x="8647043" y="4345673"/>
            <a:ext cx="921026" cy="876478"/>
          </a:xfrm>
          <a:prstGeom prst="mathMultiply">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30259628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down)">
                                      <p:cBhvr>
                                        <p:cTn id="6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2" grpId="0"/>
      <p:bldP spid="5" grpId="0"/>
      <p:bldP spid="7" grpId="0"/>
      <p:bldP spid="3" grpId="0"/>
      <p:bldP spid="13" grpId="0"/>
      <p:bldP spid="29" grpId="0" animBg="1"/>
      <p:bldP spid="30" grpId="0"/>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0B339-65F5-DB7E-D2D7-51B34A10420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39ECCCB-7732-4503-2548-211524E1238D}"/>
              </a:ext>
            </a:extLst>
          </p:cNvPr>
          <p:cNvSpPr txBox="1"/>
          <p:nvPr/>
        </p:nvSpPr>
        <p:spPr>
          <a:xfrm>
            <a:off x="3383679" y="448545"/>
            <a:ext cx="4753155" cy="646331"/>
          </a:xfrm>
          <a:prstGeom prst="rect">
            <a:avLst/>
          </a:prstGeom>
          <a:noFill/>
        </p:spPr>
        <p:txBody>
          <a:bodyPr wrap="square" rtlCol="0">
            <a:spAutoFit/>
          </a:bodyPr>
          <a:lstStyle/>
          <a:p>
            <a:r>
              <a:rPr lang="en-CA" sz="3600" dirty="0"/>
              <a:t>Information Questions</a:t>
            </a:r>
          </a:p>
        </p:txBody>
      </p:sp>
      <p:sp>
        <p:nvSpPr>
          <p:cNvPr id="6" name="TextBox 5">
            <a:extLst>
              <a:ext uri="{FF2B5EF4-FFF2-40B4-BE49-F238E27FC236}">
                <a16:creationId xmlns:a16="http://schemas.microsoft.com/office/drawing/2014/main" id="{9961160D-C368-FCA3-9067-E456770F641B}"/>
              </a:ext>
            </a:extLst>
          </p:cNvPr>
          <p:cNvSpPr txBox="1"/>
          <p:nvPr/>
        </p:nvSpPr>
        <p:spPr>
          <a:xfrm>
            <a:off x="5690836" y="1903844"/>
            <a:ext cx="1515034" cy="523220"/>
          </a:xfrm>
          <a:prstGeom prst="rect">
            <a:avLst/>
          </a:prstGeom>
          <a:noFill/>
        </p:spPr>
        <p:txBody>
          <a:bodyPr wrap="square" rtlCol="0">
            <a:spAutoFit/>
          </a:bodyPr>
          <a:lstStyle/>
          <a:p>
            <a:r>
              <a:rPr lang="en-CA" sz="2800" i="1" dirty="0"/>
              <a:t>subject</a:t>
            </a:r>
          </a:p>
        </p:txBody>
      </p:sp>
      <p:pic>
        <p:nvPicPr>
          <p:cNvPr id="8" name="Graphic 7" descr="Add with solid fill">
            <a:extLst>
              <a:ext uri="{FF2B5EF4-FFF2-40B4-BE49-F238E27FC236}">
                <a16:creationId xmlns:a16="http://schemas.microsoft.com/office/drawing/2014/main" id="{06F59882-4A32-B4CA-6620-90D588E913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18897" y="1893664"/>
            <a:ext cx="533400" cy="533400"/>
          </a:xfrm>
          <a:prstGeom prst="rect">
            <a:avLst/>
          </a:prstGeom>
        </p:spPr>
      </p:pic>
      <p:sp>
        <p:nvSpPr>
          <p:cNvPr id="9" name="TextBox 8">
            <a:extLst>
              <a:ext uri="{FF2B5EF4-FFF2-40B4-BE49-F238E27FC236}">
                <a16:creationId xmlns:a16="http://schemas.microsoft.com/office/drawing/2014/main" id="{BA0FA305-5772-61D6-FEF3-536D181FD611}"/>
              </a:ext>
            </a:extLst>
          </p:cNvPr>
          <p:cNvSpPr txBox="1"/>
          <p:nvPr/>
        </p:nvSpPr>
        <p:spPr>
          <a:xfrm>
            <a:off x="9619667" y="2641640"/>
            <a:ext cx="4452730" cy="584775"/>
          </a:xfrm>
          <a:prstGeom prst="rect">
            <a:avLst/>
          </a:prstGeom>
          <a:noFill/>
        </p:spPr>
        <p:txBody>
          <a:bodyPr wrap="square" rtlCol="0">
            <a:spAutoFit/>
          </a:bodyPr>
          <a:lstStyle/>
          <a:p>
            <a:r>
              <a:rPr lang="en-CA" sz="3200" dirty="0"/>
              <a:t>to the library?</a:t>
            </a:r>
            <a:r>
              <a:rPr lang="en-CA" dirty="0"/>
              <a:t> </a:t>
            </a:r>
          </a:p>
        </p:txBody>
      </p:sp>
      <p:sp>
        <p:nvSpPr>
          <p:cNvPr id="10" name="TextBox 9">
            <a:extLst>
              <a:ext uri="{FF2B5EF4-FFF2-40B4-BE49-F238E27FC236}">
                <a16:creationId xmlns:a16="http://schemas.microsoft.com/office/drawing/2014/main" id="{691B5918-9E81-11E3-E717-3D3FE2C037E5}"/>
              </a:ext>
            </a:extLst>
          </p:cNvPr>
          <p:cNvSpPr txBox="1"/>
          <p:nvPr/>
        </p:nvSpPr>
        <p:spPr>
          <a:xfrm>
            <a:off x="5941912" y="2672606"/>
            <a:ext cx="1172812" cy="584775"/>
          </a:xfrm>
          <a:prstGeom prst="rect">
            <a:avLst/>
          </a:prstGeom>
          <a:noFill/>
        </p:spPr>
        <p:txBody>
          <a:bodyPr wrap="square" rtlCol="0">
            <a:spAutoFit/>
          </a:bodyPr>
          <a:lstStyle/>
          <a:p>
            <a:r>
              <a:rPr lang="en-CA" sz="3200" dirty="0"/>
              <a:t>Liyu</a:t>
            </a:r>
            <a:r>
              <a:rPr lang="en-CA" dirty="0"/>
              <a:t> </a:t>
            </a:r>
          </a:p>
        </p:txBody>
      </p:sp>
      <p:sp>
        <p:nvSpPr>
          <p:cNvPr id="2" name="TextBox 1">
            <a:extLst>
              <a:ext uri="{FF2B5EF4-FFF2-40B4-BE49-F238E27FC236}">
                <a16:creationId xmlns:a16="http://schemas.microsoft.com/office/drawing/2014/main" id="{26E9A503-FCA1-DB0E-C231-500F84DC4979}"/>
              </a:ext>
            </a:extLst>
          </p:cNvPr>
          <p:cNvSpPr txBox="1"/>
          <p:nvPr/>
        </p:nvSpPr>
        <p:spPr>
          <a:xfrm>
            <a:off x="7977809" y="1552882"/>
            <a:ext cx="2546123" cy="954107"/>
          </a:xfrm>
          <a:prstGeom prst="rect">
            <a:avLst/>
          </a:prstGeom>
          <a:noFill/>
        </p:spPr>
        <p:txBody>
          <a:bodyPr wrap="square" rtlCol="0">
            <a:spAutoFit/>
          </a:bodyPr>
          <a:lstStyle/>
          <a:p>
            <a:r>
              <a:rPr lang="en-CA" sz="2800" i="1" dirty="0"/>
              <a:t>main verb (base form)</a:t>
            </a:r>
          </a:p>
        </p:txBody>
      </p:sp>
      <p:sp>
        <p:nvSpPr>
          <p:cNvPr id="5" name="TextBox 4">
            <a:extLst>
              <a:ext uri="{FF2B5EF4-FFF2-40B4-BE49-F238E27FC236}">
                <a16:creationId xmlns:a16="http://schemas.microsoft.com/office/drawing/2014/main" id="{7941BC6A-B8B8-EF74-1877-E27B9BD1D00F}"/>
              </a:ext>
            </a:extLst>
          </p:cNvPr>
          <p:cNvSpPr txBox="1"/>
          <p:nvPr/>
        </p:nvSpPr>
        <p:spPr>
          <a:xfrm>
            <a:off x="8414840" y="2672607"/>
            <a:ext cx="1385432" cy="584775"/>
          </a:xfrm>
          <a:prstGeom prst="rect">
            <a:avLst/>
          </a:prstGeom>
          <a:noFill/>
        </p:spPr>
        <p:txBody>
          <a:bodyPr wrap="square" rtlCol="0">
            <a:spAutoFit/>
          </a:bodyPr>
          <a:lstStyle/>
          <a:p>
            <a:r>
              <a:rPr lang="en-CA" sz="3200" dirty="0"/>
              <a:t>go</a:t>
            </a:r>
            <a:endParaRPr lang="en-CA" dirty="0"/>
          </a:p>
        </p:txBody>
      </p:sp>
      <p:sp>
        <p:nvSpPr>
          <p:cNvPr id="7" name="TextBox 6">
            <a:extLst>
              <a:ext uri="{FF2B5EF4-FFF2-40B4-BE49-F238E27FC236}">
                <a16:creationId xmlns:a16="http://schemas.microsoft.com/office/drawing/2014/main" id="{CEF93750-77DA-A4EF-F918-9657AB7540BD}"/>
              </a:ext>
            </a:extLst>
          </p:cNvPr>
          <p:cNvSpPr txBox="1"/>
          <p:nvPr/>
        </p:nvSpPr>
        <p:spPr>
          <a:xfrm>
            <a:off x="3675928" y="2674551"/>
            <a:ext cx="1077284" cy="584775"/>
          </a:xfrm>
          <a:prstGeom prst="rect">
            <a:avLst/>
          </a:prstGeom>
          <a:noFill/>
        </p:spPr>
        <p:txBody>
          <a:bodyPr wrap="square" rtlCol="0">
            <a:spAutoFit/>
          </a:bodyPr>
          <a:lstStyle/>
          <a:p>
            <a:r>
              <a:rPr lang="en-CA" sz="3200" dirty="0"/>
              <a:t>will </a:t>
            </a:r>
            <a:r>
              <a:rPr lang="en-CA" dirty="0"/>
              <a:t> </a:t>
            </a:r>
          </a:p>
        </p:txBody>
      </p:sp>
      <p:sp>
        <p:nvSpPr>
          <p:cNvPr id="3" name="TextBox 2">
            <a:extLst>
              <a:ext uri="{FF2B5EF4-FFF2-40B4-BE49-F238E27FC236}">
                <a16:creationId xmlns:a16="http://schemas.microsoft.com/office/drawing/2014/main" id="{69518202-E8A5-0814-A29E-8D9C1DB44DDA}"/>
              </a:ext>
            </a:extLst>
          </p:cNvPr>
          <p:cNvSpPr txBox="1"/>
          <p:nvPr/>
        </p:nvSpPr>
        <p:spPr>
          <a:xfrm>
            <a:off x="3727490" y="1898754"/>
            <a:ext cx="1457353" cy="523220"/>
          </a:xfrm>
          <a:prstGeom prst="rect">
            <a:avLst/>
          </a:prstGeom>
          <a:noFill/>
        </p:spPr>
        <p:txBody>
          <a:bodyPr wrap="square" rtlCol="0">
            <a:spAutoFit/>
          </a:bodyPr>
          <a:lstStyle/>
          <a:p>
            <a:r>
              <a:rPr lang="en-CA" sz="2800" i="1" dirty="0"/>
              <a:t>will</a:t>
            </a:r>
          </a:p>
        </p:txBody>
      </p:sp>
      <p:pic>
        <p:nvPicPr>
          <p:cNvPr id="14" name="Graphic 13" descr="Add with solid fill">
            <a:extLst>
              <a:ext uri="{FF2B5EF4-FFF2-40B4-BE49-F238E27FC236}">
                <a16:creationId xmlns:a16="http://schemas.microsoft.com/office/drawing/2014/main" id="{C336EC96-4807-8C89-9B96-3D60F765F1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5870" y="1852674"/>
            <a:ext cx="533400" cy="533400"/>
          </a:xfrm>
          <a:prstGeom prst="rect">
            <a:avLst/>
          </a:prstGeom>
        </p:spPr>
      </p:pic>
      <p:pic>
        <p:nvPicPr>
          <p:cNvPr id="33" name="Picture 32">
            <a:extLst>
              <a:ext uri="{FF2B5EF4-FFF2-40B4-BE49-F238E27FC236}">
                <a16:creationId xmlns:a16="http://schemas.microsoft.com/office/drawing/2014/main" id="{D5087C1F-14CF-964C-BE44-EAD7CCF9DA1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9527" y="3600619"/>
            <a:ext cx="2848463" cy="29279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id="{A0197E4C-5666-3BB2-E8C2-E04DFA54F441}"/>
              </a:ext>
            </a:extLst>
          </p:cNvPr>
          <p:cNvSpPr txBox="1"/>
          <p:nvPr/>
        </p:nvSpPr>
        <p:spPr>
          <a:xfrm>
            <a:off x="4086859" y="4164074"/>
            <a:ext cx="2578206" cy="1569660"/>
          </a:xfrm>
          <a:prstGeom prst="rect">
            <a:avLst/>
          </a:prstGeom>
          <a:noFill/>
        </p:spPr>
        <p:txBody>
          <a:bodyPr wrap="square" rtlCol="0">
            <a:spAutoFit/>
          </a:bodyPr>
          <a:lstStyle/>
          <a:p>
            <a:r>
              <a:rPr lang="en-CA" sz="3200" dirty="0"/>
              <a:t>He will go tomorrow morning. </a:t>
            </a:r>
            <a:r>
              <a:rPr lang="en-CA" dirty="0"/>
              <a:t> </a:t>
            </a:r>
          </a:p>
        </p:txBody>
      </p:sp>
      <p:sp>
        <p:nvSpPr>
          <p:cNvPr id="29" name="Oval 28">
            <a:extLst>
              <a:ext uri="{FF2B5EF4-FFF2-40B4-BE49-F238E27FC236}">
                <a16:creationId xmlns:a16="http://schemas.microsoft.com/office/drawing/2014/main" id="{48E71CD6-9243-AB08-9E68-67214D02B3D7}"/>
              </a:ext>
            </a:extLst>
          </p:cNvPr>
          <p:cNvSpPr/>
          <p:nvPr/>
        </p:nvSpPr>
        <p:spPr>
          <a:xfrm>
            <a:off x="4648441" y="4057500"/>
            <a:ext cx="1455041" cy="841513"/>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78E6B054-1063-7D97-6756-885934EF6AE6}"/>
              </a:ext>
            </a:extLst>
          </p:cNvPr>
          <p:cNvSpPr txBox="1"/>
          <p:nvPr/>
        </p:nvSpPr>
        <p:spPr>
          <a:xfrm>
            <a:off x="528431" y="1954602"/>
            <a:ext cx="2813090" cy="523220"/>
          </a:xfrm>
          <a:prstGeom prst="rect">
            <a:avLst/>
          </a:prstGeom>
          <a:noFill/>
        </p:spPr>
        <p:txBody>
          <a:bodyPr wrap="square" rtlCol="0">
            <a:spAutoFit/>
          </a:bodyPr>
          <a:lstStyle/>
          <a:p>
            <a:r>
              <a:rPr lang="en-CA" sz="2800" i="1" dirty="0"/>
              <a:t>Question word</a:t>
            </a:r>
          </a:p>
        </p:txBody>
      </p:sp>
      <p:pic>
        <p:nvPicPr>
          <p:cNvPr id="15" name="Graphic 14" descr="Add with solid fill">
            <a:extLst>
              <a:ext uri="{FF2B5EF4-FFF2-40B4-BE49-F238E27FC236}">
                <a16:creationId xmlns:a16="http://schemas.microsoft.com/office/drawing/2014/main" id="{FDC9C71A-6C41-7104-768C-B2DB7DA1A6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4821" y="1903844"/>
            <a:ext cx="533400" cy="533400"/>
          </a:xfrm>
          <a:prstGeom prst="rect">
            <a:avLst/>
          </a:prstGeom>
        </p:spPr>
      </p:pic>
      <p:sp>
        <p:nvSpPr>
          <p:cNvPr id="16" name="TextBox 15">
            <a:extLst>
              <a:ext uri="{FF2B5EF4-FFF2-40B4-BE49-F238E27FC236}">
                <a16:creationId xmlns:a16="http://schemas.microsoft.com/office/drawing/2014/main" id="{8CF945B8-71D5-0841-55EA-4E8C95BAF58D}"/>
              </a:ext>
            </a:extLst>
          </p:cNvPr>
          <p:cNvSpPr txBox="1"/>
          <p:nvPr/>
        </p:nvSpPr>
        <p:spPr>
          <a:xfrm>
            <a:off x="943934" y="2672606"/>
            <a:ext cx="1678242" cy="584775"/>
          </a:xfrm>
          <a:prstGeom prst="rect">
            <a:avLst/>
          </a:prstGeom>
          <a:noFill/>
        </p:spPr>
        <p:txBody>
          <a:bodyPr wrap="square" rtlCol="0">
            <a:spAutoFit/>
          </a:bodyPr>
          <a:lstStyle/>
          <a:p>
            <a:r>
              <a:rPr lang="en-CA" sz="3200" dirty="0"/>
              <a:t>When </a:t>
            </a:r>
            <a:r>
              <a:rPr lang="en-CA" dirty="0"/>
              <a:t> </a:t>
            </a:r>
          </a:p>
        </p:txBody>
      </p:sp>
      <p:sp>
        <p:nvSpPr>
          <p:cNvPr id="17" name="TextBox 16">
            <a:extLst>
              <a:ext uri="{FF2B5EF4-FFF2-40B4-BE49-F238E27FC236}">
                <a16:creationId xmlns:a16="http://schemas.microsoft.com/office/drawing/2014/main" id="{6CA3D2C1-722C-84E5-64E6-CA9AE9C77BEB}"/>
              </a:ext>
            </a:extLst>
          </p:cNvPr>
          <p:cNvSpPr txBox="1"/>
          <p:nvPr/>
        </p:nvSpPr>
        <p:spPr>
          <a:xfrm>
            <a:off x="6921947" y="4114183"/>
            <a:ext cx="2578206" cy="1569660"/>
          </a:xfrm>
          <a:prstGeom prst="rect">
            <a:avLst/>
          </a:prstGeom>
          <a:noFill/>
        </p:spPr>
        <p:txBody>
          <a:bodyPr wrap="square" rtlCol="0">
            <a:spAutoFit/>
          </a:bodyPr>
          <a:lstStyle/>
          <a:p>
            <a:r>
              <a:rPr lang="en-CA" sz="3200" dirty="0"/>
              <a:t>He’ll go tomorrow morning. </a:t>
            </a:r>
            <a:r>
              <a:rPr lang="en-CA" dirty="0"/>
              <a:t> </a:t>
            </a:r>
          </a:p>
        </p:txBody>
      </p:sp>
    </p:spTree>
    <p:extLst>
      <p:ext uri="{BB962C8B-B14F-4D97-AF65-F5344CB8AC3E}">
        <p14:creationId xmlns:p14="http://schemas.microsoft.com/office/powerpoint/2010/main" val="30319211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down)">
                                      <p:cBhvr>
                                        <p:cTn id="75" dur="500"/>
                                        <p:tgtEl>
                                          <p:spTgt spid="29"/>
                                        </p:tgtEl>
                                      </p:cBhvr>
                                    </p:animEffect>
                                  </p:childTnLst>
                                </p:cTn>
                              </p:par>
                            </p:childTnLst>
                          </p:cTn>
                        </p:par>
                        <p:par>
                          <p:cTn id="76" fill="hold">
                            <p:stCondLst>
                              <p:cond delay="500"/>
                            </p:stCondLst>
                            <p:childTnLst>
                              <p:par>
                                <p:cTn id="77" presetID="63" presetClass="path" presetSubtype="0" accel="50000" decel="50000" fill="hold" grpId="1" nodeType="afterEffect">
                                  <p:stCondLst>
                                    <p:cond delay="0"/>
                                  </p:stCondLst>
                                  <p:childTnLst>
                                    <p:animMotion origin="layout" path="M -0.05951 -0.01088 L 0.19049 -0.01088 " pathEditMode="relative" rAng="0" ptsTypes="AA">
                                      <p:cBhvr>
                                        <p:cTn id="78" dur="2000" fill="hold"/>
                                        <p:tgtEl>
                                          <p:spTgt spid="29"/>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2" grpId="0"/>
      <p:bldP spid="5" grpId="0"/>
      <p:bldP spid="7" grpId="0"/>
      <p:bldP spid="3" grpId="0"/>
      <p:bldP spid="13" grpId="0"/>
      <p:bldP spid="29" grpId="0" animBg="1"/>
      <p:bldP spid="29" grpId="1" animBg="1"/>
      <p:bldP spid="11"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5DBB73-636F-45E0-24F8-A45FDA4D26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486184" y="6271228"/>
            <a:ext cx="1219631" cy="426720"/>
          </a:xfrm>
          <a:prstGeom prst="rect">
            <a:avLst/>
          </a:prstGeom>
          <a:noFill/>
          <a:ln>
            <a:noFill/>
          </a:ln>
        </p:spPr>
      </p:pic>
      <p:pic>
        <p:nvPicPr>
          <p:cNvPr id="6" name="Picture 5" descr="A collage of people smiling&#10;&#10;AI-generated content may be incorrect.">
            <a:extLst>
              <a:ext uri="{FF2B5EF4-FFF2-40B4-BE49-F238E27FC236}">
                <a16:creationId xmlns:a16="http://schemas.microsoft.com/office/drawing/2014/main" id="{54DDD985-2D66-4542-975E-E3914F7B6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981" y="470829"/>
            <a:ext cx="5497588" cy="30667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59B0D28-4F1A-DD8E-554B-27EE22A906C0}"/>
              </a:ext>
            </a:extLst>
          </p:cNvPr>
          <p:cNvSpPr txBox="1"/>
          <p:nvPr/>
        </p:nvSpPr>
        <p:spPr>
          <a:xfrm>
            <a:off x="315685" y="5347898"/>
            <a:ext cx="11560629" cy="923330"/>
          </a:xfrm>
          <a:prstGeom prst="rect">
            <a:avLst/>
          </a:prstGeom>
          <a:noFill/>
        </p:spPr>
        <p:txBody>
          <a:bodyPr wrap="square" rtlCol="0">
            <a:spAutoFit/>
          </a:bodyPr>
          <a:lstStyle/>
          <a:p>
            <a:pPr lvl="0" algn="ctr">
              <a:defRPr/>
            </a:pPr>
            <a:r>
              <a:rPr lang="en-US" b="1" kern="100" dirty="0"/>
              <a:t>Future Tense With Will Presentation  © 2025 by Tiffany Kearns </a:t>
            </a:r>
            <a:r>
              <a:rPr lang="en-US" b="1" kern="100" dirty="0">
                <a:latin typeface="Calibri Light" panose="020F0302020204030204"/>
              </a:rPr>
              <a:t>is licensed under CC BY-NC-SA 4.0. </a:t>
            </a:r>
          </a:p>
          <a:p>
            <a:pPr lvl="0" algn="ctr">
              <a:defRPr/>
            </a:pPr>
            <a:r>
              <a:rPr lang="en-US" b="1" kern="100" dirty="0">
                <a:latin typeface="Calibri Light" panose="020F0302020204030204"/>
              </a:rPr>
              <a:t>To view a copy of this license, visit https://creativecommons.org/licenses/by-nc-sa/4.0/</a:t>
            </a:r>
          </a:p>
          <a:p>
            <a:endParaRPr lang="en-CA" dirty="0"/>
          </a:p>
        </p:txBody>
      </p:sp>
      <p:sp>
        <p:nvSpPr>
          <p:cNvPr id="2" name="TextBox 1">
            <a:extLst>
              <a:ext uri="{FF2B5EF4-FFF2-40B4-BE49-F238E27FC236}">
                <a16:creationId xmlns:a16="http://schemas.microsoft.com/office/drawing/2014/main" id="{BF4AB4F7-062F-B090-14F5-DC1FA2F26218}"/>
              </a:ext>
            </a:extLst>
          </p:cNvPr>
          <p:cNvSpPr txBox="1"/>
          <p:nvPr/>
        </p:nvSpPr>
        <p:spPr>
          <a:xfrm>
            <a:off x="6241773" y="702184"/>
            <a:ext cx="5307875" cy="1569660"/>
          </a:xfrm>
          <a:prstGeom prst="rect">
            <a:avLst/>
          </a:prstGeom>
          <a:noFill/>
        </p:spPr>
        <p:txBody>
          <a:bodyPr wrap="square" rtlCol="0">
            <a:spAutoFit/>
          </a:bodyPr>
          <a:lstStyle/>
          <a:p>
            <a:r>
              <a:rPr lang="en-CA" sz="2400" dirty="0"/>
              <a:t>What will you do tomorrow morning?</a:t>
            </a:r>
          </a:p>
          <a:p>
            <a:endParaRPr lang="en-CA" sz="2400" dirty="0"/>
          </a:p>
          <a:p>
            <a:r>
              <a:rPr lang="en-CA" sz="2400" dirty="0"/>
              <a:t>Will you go to the library and continue your study of basic tenses?</a:t>
            </a:r>
          </a:p>
        </p:txBody>
      </p:sp>
      <p:pic>
        <p:nvPicPr>
          <p:cNvPr id="8" name="Graphic 7" descr="Open book with table lamp, books, pen and pencil">
            <a:extLst>
              <a:ext uri="{FF2B5EF4-FFF2-40B4-BE49-F238E27FC236}">
                <a16:creationId xmlns:a16="http://schemas.microsoft.com/office/drawing/2014/main" id="{28C6FF5C-3A9E-09CD-E67E-9557CABC22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578" y="1176713"/>
            <a:ext cx="5307875" cy="5307875"/>
          </a:xfrm>
          <a:prstGeom prst="rect">
            <a:avLst/>
          </a:prstGeom>
        </p:spPr>
      </p:pic>
      <p:pic>
        <p:nvPicPr>
          <p:cNvPr id="11" name="Graphic 10" descr="Backpack with stack of books and pear">
            <a:extLst>
              <a:ext uri="{FF2B5EF4-FFF2-40B4-BE49-F238E27FC236}">
                <a16:creationId xmlns:a16="http://schemas.microsoft.com/office/drawing/2014/main" id="{2B480D83-FFDF-E681-E6AD-EC5D87FF94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07881" y="2709202"/>
            <a:ext cx="2638696" cy="2638696"/>
          </a:xfrm>
          <a:prstGeom prst="rect">
            <a:avLst/>
          </a:prstGeom>
        </p:spPr>
      </p:pic>
    </p:spTree>
    <p:custDataLst>
      <p:tags r:id="rId1"/>
    </p:custDataLst>
    <p:extLst>
      <p:ext uri="{BB962C8B-B14F-4D97-AF65-F5344CB8AC3E}">
        <p14:creationId xmlns:p14="http://schemas.microsoft.com/office/powerpoint/2010/main" val="3164898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63" presetClass="path" presetSubtype="0" accel="50000" decel="50000" fill="hold" nodeType="afterEffect">
                                  <p:stCondLst>
                                    <p:cond delay="0"/>
                                  </p:stCondLst>
                                  <p:childTnLst>
                                    <p:animMotion origin="layout" path="M 0.16706 -0.00023 L 0.41706 -0.00023 " pathEditMode="relative" rAng="0" ptsTypes="AA">
                                      <p:cBhvr>
                                        <p:cTn id="18" dur="2000" fill="hold"/>
                                        <p:tgtEl>
                                          <p:spTgt spid="8"/>
                                        </p:tgtEl>
                                        <p:attrNameLst>
                                          <p:attrName>ppt_x</p:attrName>
                                          <p:attrName>ppt_y</p:attrName>
                                        </p:attrNameLst>
                                      </p:cBhvr>
                                      <p:rCtr x="12500" y="0"/>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8|1.1"/>
</p:tagLst>
</file>

<file path=ppt/tags/tag2.xml><?xml version="1.0" encoding="utf-8"?>
<p:tagLst xmlns:a="http://schemas.openxmlformats.org/drawingml/2006/main" xmlns:r="http://schemas.openxmlformats.org/officeDocument/2006/relationships" xmlns:p="http://schemas.openxmlformats.org/presentationml/2006/main">
  <p:tag name="TIMING" val="|0.1|5|5.4|4.1|7.5|3.3"/>
</p:tagLst>
</file>

<file path=ppt/tags/tag3.xml><?xml version="1.0" encoding="utf-8"?>
<p:tagLst xmlns:a="http://schemas.openxmlformats.org/drawingml/2006/main" xmlns:r="http://schemas.openxmlformats.org/officeDocument/2006/relationships" xmlns:p="http://schemas.openxmlformats.org/presentationml/2006/main">
  <p:tag name="TIMING" val="|0|1.1|6.4|1.7|1.1|2|2.7|1.6|3.7|5.3|5.1"/>
</p:tagLst>
</file>

<file path=ppt/tags/tag4.xml><?xml version="1.0" encoding="utf-8"?>
<p:tagLst xmlns:a="http://schemas.openxmlformats.org/drawingml/2006/main" xmlns:r="http://schemas.openxmlformats.org/officeDocument/2006/relationships" xmlns:p="http://schemas.openxmlformats.org/presentationml/2006/main">
  <p:tag name="TIMING" val="|0.1|1.9|5.7|4|3"/>
</p:tagLst>
</file>

<file path=ppt/tags/tag5.xml><?xml version="1.0" encoding="utf-8"?>
<p:tagLst xmlns:a="http://schemas.openxmlformats.org/drawingml/2006/main" xmlns:r="http://schemas.openxmlformats.org/officeDocument/2006/relationships" xmlns:p="http://schemas.openxmlformats.org/presentationml/2006/main">
  <p:tag name="TIMING" val="|0.4|5.8|5.2"/>
</p:tagLst>
</file>

<file path=ppt/tags/tag6.xml><?xml version="1.0" encoding="utf-8"?>
<p:tagLst xmlns:a="http://schemas.openxmlformats.org/drawingml/2006/main" xmlns:r="http://schemas.openxmlformats.org/officeDocument/2006/relationships" xmlns:p="http://schemas.openxmlformats.org/presentationml/2006/main">
  <p:tag name="TIMING" val="|0.1|2.8|5.1|4.2|5.8|7.2|2.4"/>
</p:tagLst>
</file>

<file path=ppt/tags/tag7.xml><?xml version="1.0" encoding="utf-8"?>
<p:tagLst xmlns:a="http://schemas.openxmlformats.org/drawingml/2006/main" xmlns:r="http://schemas.openxmlformats.org/officeDocument/2006/relationships" xmlns:p="http://schemas.openxmlformats.org/presentationml/2006/main">
  <p:tag name="TIMING" val="|0.2|3.9"/>
</p:tagLst>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17318</TotalTime>
  <Words>699</Words>
  <Application>Microsoft Office PowerPoint</Application>
  <PresentationFormat>Widescreen</PresentationFormat>
  <Paragraphs>88</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Aptos Display</vt:lpstr>
      <vt:lpstr>Arial</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Tiffany Kearns</dc:creator>
  <cp:lastModifiedBy>tiffany kearns</cp:lastModifiedBy>
  <cp:revision>12</cp:revision>
  <dcterms:created xsi:type="dcterms:W3CDTF">2025-06-02T03:29:03Z</dcterms:created>
  <dcterms:modified xsi:type="dcterms:W3CDTF">2025-07-10T23:40:03Z</dcterms:modified>
</cp:coreProperties>
</file>