
<file path=[Content_Types].xml><?xml version="1.0" encoding="utf-8"?>
<Types xmlns="http://schemas.openxmlformats.org/package/2006/content-types">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64" r:id="rId3"/>
    <p:sldId id="268" r:id="rId4"/>
    <p:sldId id="269" r:id="rId5"/>
    <p:sldId id="267" r:id="rId6"/>
    <p:sldId id="271" r:id="rId7"/>
    <p:sldId id="270"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53A70E-0067-48DB-907B-EBEA57F48B65}" v="9" dt="2025-07-10T23:40:29.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3" d="100"/>
          <a:sy n="73" d="100"/>
        </p:scale>
        <p:origin x="54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FF53A70E-0067-48DB-907B-EBEA57F48B65}"/>
    <pc:docChg chg="modSld">
      <pc:chgData name="tiffany kearns" userId="973043175cfcc9b8" providerId="LiveId" clId="{FF53A70E-0067-48DB-907B-EBEA57F48B65}" dt="2025-07-10T23:40:29.578" v="8" actId="20577"/>
      <pc:docMkLst>
        <pc:docMk/>
      </pc:docMkLst>
      <pc:sldChg chg="modSp">
        <pc:chgData name="tiffany kearns" userId="973043175cfcc9b8" providerId="LiveId" clId="{FF53A70E-0067-48DB-907B-EBEA57F48B65}" dt="2025-07-10T23:40:15.880" v="7" actId="20577"/>
        <pc:sldMkLst>
          <pc:docMk/>
          <pc:sldMk cId="2513737593" sldId="256"/>
        </pc:sldMkLst>
        <pc:spChg chg="mod">
          <ac:chgData name="tiffany kearns" userId="973043175cfcc9b8" providerId="LiveId" clId="{FF53A70E-0067-48DB-907B-EBEA57F48B65}" dt="2025-07-10T23:40:15.880" v="7" actId="20577"/>
          <ac:spMkLst>
            <pc:docMk/>
            <pc:sldMk cId="2513737593" sldId="256"/>
            <ac:spMk id="18" creationId="{319141AB-D9F2-C47E-AFAF-A62B58087290}"/>
          </ac:spMkLst>
        </pc:spChg>
      </pc:sldChg>
      <pc:sldChg chg="modSp">
        <pc:chgData name="tiffany kearns" userId="973043175cfcc9b8" providerId="LiveId" clId="{FF53A70E-0067-48DB-907B-EBEA57F48B65}" dt="2025-07-10T23:40:29.578" v="8" actId="20577"/>
        <pc:sldMkLst>
          <pc:docMk/>
          <pc:sldMk cId="3164898122" sldId="261"/>
        </pc:sldMkLst>
        <pc:spChg chg="mod">
          <ac:chgData name="tiffany kearns" userId="973043175cfcc9b8" providerId="LiveId" clId="{FF53A70E-0067-48DB-907B-EBEA57F48B65}" dt="2025-07-10T23:40:29.578" v="8" actId="20577"/>
          <ac:spMkLst>
            <pc:docMk/>
            <pc:sldMk cId="3164898122" sldId="261"/>
            <ac:spMk id="5" creationId="{759B0D28-4F1A-DD8E-554B-27EE22A906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Yu Mincho" panose="02020400000000000000" pitchFamily="18" charset="-128"/>
                <a:cs typeface="Times New Roman" panose="02020603050405020304" pitchFamily="18" charset="0"/>
              </a:rPr>
              <a:t>This video will review how to form the future tense with ‘be going to’</a:t>
            </a:r>
            <a:endParaRPr lang="en-CA"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To express future meaning, we can use the form ‘be going to’. Start with the subject plus its form of the verb ‘be’ plus going and then the infinitive. Remember infinitive is to plus the base form of the verb. For example: I am going to go to the park. Natalia is going to eat breakfast. We are going to make a cake. Notice that there is subject/verb agreement between the subject of the sentence and the be verb. </a:t>
            </a: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186406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1D9D-24B9-7728-2D8F-FB2FB63D5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EAA0E-54BD-DD73-5396-61C7B62A1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5CF3F-3367-90EA-1937-308B09ABD6CB}"/>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To form the negative, start again with the subject, then use ‘be’ plus not, plus going  and then the infinitive with to</a:t>
            </a:r>
          </a:p>
          <a:p>
            <a:r>
              <a:rPr lang="en-CA" sz="1200" kern="1200" dirty="0">
                <a:solidFill>
                  <a:schemeClr val="tx1"/>
                </a:solidFill>
                <a:effectLst/>
                <a:latin typeface="+mn-lt"/>
                <a:ea typeface="+mn-ea"/>
                <a:cs typeface="+mn-cs"/>
              </a:rPr>
              <a:t>For example: I am not going to go to school. They are not going to work late. She is not going to study. Again, notice that there is subject/verb agreement between the subject of the sentence and the be verb. </a:t>
            </a:r>
          </a:p>
          <a:p>
            <a:endParaRPr lang="en-CA" dirty="0"/>
          </a:p>
        </p:txBody>
      </p:sp>
      <p:sp>
        <p:nvSpPr>
          <p:cNvPr id="4" name="Slide Number Placeholder 3">
            <a:extLst>
              <a:ext uri="{FF2B5EF4-FFF2-40B4-BE49-F238E27FC236}">
                <a16:creationId xmlns:a16="http://schemas.microsoft.com/office/drawing/2014/main" id="{25AE8F8F-2D3E-C650-DC02-F9A9B8B76902}"/>
              </a:ext>
            </a:extLst>
          </p:cNvPr>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1208043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B2BC-037A-8B1D-A4DF-2685C0E24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66350-C0DF-744D-4140-67BCF8CA3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6946F-CCE1-8817-B4CF-6F9DEB64EA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For yes/no questions, put ‘be’ first, then the subject, then going then the infinitive. For example: Am I going to finish on time? Are we going to drive? Is he going to go to the library? Just like before, notice that there is subject/verb agreement between the subject of the sentence and the be verb even though the be verb comes first this time. Also, don’t forget those question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7FBCB4CA-EF71-BCD5-CE1D-CC7E46F4D367}"/>
              </a:ext>
            </a:extLst>
          </p:cNvPr>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5651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7ECC5-E040-8F8D-2B7E-F31C20E78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D7621-4029-A074-5C50-863048828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FC0C6-AF7B-3FE2-6956-9D59FD21CDAF}"/>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And for information questions, don’t forget to begin with that question word, the rest follows the same pattern. </a:t>
            </a:r>
          </a:p>
          <a:p>
            <a:r>
              <a:rPr lang="en-CA" sz="1200" kern="1200" dirty="0">
                <a:solidFill>
                  <a:schemeClr val="tx1"/>
                </a:solidFill>
                <a:effectLst/>
                <a:latin typeface="+mn-lt"/>
                <a:ea typeface="+mn-ea"/>
                <a:cs typeface="+mn-cs"/>
              </a:rPr>
              <a:t>Where is Ali going to go? He is going to go to work. </a:t>
            </a:r>
          </a:p>
          <a:p>
            <a:r>
              <a:rPr lang="en-CA" sz="1200" kern="1200" dirty="0">
                <a:solidFill>
                  <a:schemeClr val="tx1"/>
                </a:solidFill>
                <a:effectLst/>
                <a:latin typeface="+mn-lt"/>
                <a:ea typeface="+mn-ea"/>
                <a:cs typeface="+mn-cs"/>
              </a:rPr>
              <a:t>Why is Elham going to clean his house? He is going to clean his house because it is dirty. </a:t>
            </a:r>
          </a:p>
          <a:p>
            <a:r>
              <a:rPr lang="en-CA" sz="1200" kern="1200" dirty="0">
                <a:solidFill>
                  <a:schemeClr val="tx1"/>
                </a:solidFill>
                <a:effectLst/>
                <a:latin typeface="+mn-lt"/>
                <a:ea typeface="+mn-ea"/>
                <a:cs typeface="+mn-cs"/>
              </a:rPr>
              <a:t>What time is Natalia going to meet her friend? She is going to meet her friend at 6 o’clock. </a:t>
            </a:r>
          </a:p>
          <a:p>
            <a:endParaRPr lang="en-CA" dirty="0"/>
          </a:p>
        </p:txBody>
      </p:sp>
      <p:sp>
        <p:nvSpPr>
          <p:cNvPr id="4" name="Slide Number Placeholder 3">
            <a:extLst>
              <a:ext uri="{FF2B5EF4-FFF2-40B4-BE49-F238E27FC236}">
                <a16:creationId xmlns:a16="http://schemas.microsoft.com/office/drawing/2014/main" id="{F9E440C4-F1CB-0CFD-3D3B-0BF44E4A3492}"/>
              </a:ext>
            </a:extLst>
          </p:cNvPr>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346290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820E-5173-C24D-A801-DD4DD6D6B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5DF2FC-FFEB-D65B-63EC-C85999B31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4FC2B-DDA8-119A-EF91-B4A730F68939}"/>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Don’t forget the future time expressions. Just like with past, there are expressions we can use for future too. One common one is tomorrow-click</a:t>
            </a:r>
          </a:p>
          <a:p>
            <a:r>
              <a:rPr lang="en-CA" sz="1200" kern="1200" dirty="0">
                <a:solidFill>
                  <a:schemeClr val="tx1"/>
                </a:solidFill>
                <a:effectLst/>
                <a:latin typeface="+mn-lt"/>
                <a:ea typeface="+mn-ea"/>
                <a:cs typeface="+mn-cs"/>
              </a:rPr>
              <a:t> tomorrow morning</a:t>
            </a:r>
          </a:p>
          <a:p>
            <a:r>
              <a:rPr lang="en-CA" sz="1200" kern="1200" dirty="0">
                <a:solidFill>
                  <a:schemeClr val="tx1"/>
                </a:solidFill>
                <a:effectLst/>
                <a:latin typeface="+mn-lt"/>
                <a:ea typeface="+mn-ea"/>
                <a:cs typeface="+mn-cs"/>
              </a:rPr>
              <a:t>Tomorrow afternoon</a:t>
            </a:r>
          </a:p>
          <a:p>
            <a:r>
              <a:rPr lang="en-CA" sz="1200" kern="1200" dirty="0">
                <a:solidFill>
                  <a:schemeClr val="tx1"/>
                </a:solidFill>
                <a:effectLst/>
                <a:latin typeface="+mn-lt"/>
                <a:ea typeface="+mn-ea"/>
                <a:cs typeface="+mn-cs"/>
              </a:rPr>
              <a:t>tomorrow evening</a:t>
            </a:r>
          </a:p>
          <a:p>
            <a:r>
              <a:rPr lang="en-CA" sz="1200" kern="1200" dirty="0">
                <a:solidFill>
                  <a:schemeClr val="tx1"/>
                </a:solidFill>
                <a:effectLst/>
                <a:latin typeface="+mn-lt"/>
                <a:ea typeface="+mn-ea"/>
                <a:cs typeface="+mn-cs"/>
              </a:rPr>
              <a:t>tomorrow night</a:t>
            </a:r>
          </a:p>
          <a:p>
            <a:endParaRPr lang="en-CA" dirty="0"/>
          </a:p>
        </p:txBody>
      </p:sp>
      <p:sp>
        <p:nvSpPr>
          <p:cNvPr id="4" name="Slide Number Placeholder 3">
            <a:extLst>
              <a:ext uri="{FF2B5EF4-FFF2-40B4-BE49-F238E27FC236}">
                <a16:creationId xmlns:a16="http://schemas.microsoft.com/office/drawing/2014/main" id="{9409CF43-B71C-5322-DA7D-BF8905067008}"/>
              </a:ext>
            </a:extLst>
          </p:cNvPr>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194140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Another common one is next</a:t>
            </a:r>
          </a:p>
          <a:p>
            <a:r>
              <a:rPr lang="en-CA" sz="1200" kern="1200" dirty="0">
                <a:solidFill>
                  <a:schemeClr val="tx1"/>
                </a:solidFill>
                <a:effectLst/>
                <a:latin typeface="+mn-lt"/>
                <a:ea typeface="+mn-ea"/>
                <a:cs typeface="+mn-cs"/>
              </a:rPr>
              <a:t>Last week---next week</a:t>
            </a:r>
          </a:p>
          <a:p>
            <a:r>
              <a:rPr lang="en-CA" sz="1200" kern="1200" dirty="0">
                <a:solidFill>
                  <a:schemeClr val="tx1"/>
                </a:solidFill>
                <a:effectLst/>
                <a:latin typeface="+mn-lt"/>
                <a:ea typeface="+mn-ea"/>
                <a:cs typeface="+mn-cs"/>
              </a:rPr>
              <a:t>Last year---next year</a:t>
            </a:r>
          </a:p>
          <a:p>
            <a:r>
              <a:rPr lang="en-CA" sz="1200" kern="1200" dirty="0">
                <a:solidFill>
                  <a:schemeClr val="tx1"/>
                </a:solidFill>
                <a:effectLst/>
                <a:latin typeface="+mn-lt"/>
                <a:ea typeface="+mn-ea"/>
                <a:cs typeface="+mn-cs"/>
              </a:rPr>
              <a:t>Last summer---next summer</a:t>
            </a:r>
          </a:p>
          <a:p>
            <a:r>
              <a:rPr lang="en-CA" sz="1200" kern="1200" dirty="0">
                <a:solidFill>
                  <a:schemeClr val="tx1"/>
                </a:solidFill>
                <a:effectLst/>
                <a:latin typeface="+mn-lt"/>
                <a:ea typeface="+mn-ea"/>
                <a:cs typeface="+mn-cs"/>
              </a:rPr>
              <a:t>Last Monday ---next Monday</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7</a:t>
            </a:fld>
            <a:endParaRPr lang="en-CA"/>
          </a:p>
        </p:txBody>
      </p:sp>
    </p:spTree>
    <p:extLst>
      <p:ext uri="{BB962C8B-B14F-4D97-AF65-F5344CB8AC3E}">
        <p14:creationId xmlns:p14="http://schemas.microsoft.com/office/powerpoint/2010/main" val="236841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So, what are you going to do tomorrow? How about next week or next month? What are you going to do? </a:t>
            </a:r>
            <a:r>
              <a:rPr lang="en-CA" sz="1800" kern="100">
                <a:effectLst/>
                <a:latin typeface="Aptos" panose="020B0004020202020204" pitchFamily="34" charset="0"/>
                <a:ea typeface="Yu Mincho" panose="02020400000000000000" pitchFamily="18" charset="-128"/>
                <a:cs typeface="Times New Roman" panose="02020603050405020304" pitchFamily="18" charset="0"/>
              </a:rPr>
              <a:t>Think about it! </a:t>
            </a: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Thanks for watching!</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8</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4.sv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8.png"/><Relationship Id="rId4" Type="http://schemas.microsoft.com/office/2017/06/relationships/model3d" Target="../media/model3d1.glb"/></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8.png"/><Relationship Id="rId4" Type="http://schemas.microsoft.com/office/2017/06/relationships/model3d" Target="../media/model3d1.glb"/></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microsoft.com/office/2017/06/relationships/model3d" Target="../media/model3d1.glb"/><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792367" y="3037873"/>
            <a:ext cx="2342719" cy="1089991"/>
          </a:xfrm>
        </p:spPr>
        <p:txBody>
          <a:bodyPr>
            <a:normAutofit/>
          </a:bodyPr>
          <a:lstStyle/>
          <a:p>
            <a:pPr algn="l"/>
            <a:r>
              <a:rPr lang="en-CA" dirty="0"/>
              <a:t>Be Going To</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75771" y="5008447"/>
            <a:ext cx="11560629" cy="1184940"/>
          </a:xfrm>
          <a:prstGeom prst="rect">
            <a:avLst/>
          </a:prstGeom>
          <a:noFill/>
        </p:spPr>
        <p:txBody>
          <a:bodyPr wrap="square" rtlCol="0">
            <a:spAutoFit/>
          </a:bodyPr>
          <a:lstStyle/>
          <a:p>
            <a:pPr lvl="0" algn="ctr">
              <a:defRPr/>
            </a:pPr>
            <a:r>
              <a:rPr lang="en-US" b="1" kern="100" dirty="0"/>
              <a:t>Future Tense With Be Going To Presentation  © 2025 by Tiffany Kearns </a:t>
            </a:r>
            <a:r>
              <a:rPr lang="en-US" b="1" kern="100" dirty="0">
                <a:latin typeface="Calibri Light" panose="020F0302020204030204"/>
              </a:rPr>
              <a:t>is licensed under CC BY-NC-SA 4.0. </a:t>
            </a:r>
          </a:p>
          <a:p>
            <a:pPr lvl="0" algn="ctr">
              <a:defRPr/>
            </a:pPr>
            <a:r>
              <a:rPr lang="en-US" b="1" kern="100" dirty="0">
                <a:latin typeface="Calibri Light" panose="020F0302020204030204"/>
              </a:rPr>
              <a:t>To view a copy of this license, visit https://creativecommons.org/licenses/by-nc-sa/4.0/</a:t>
            </a:r>
          </a:p>
          <a:p>
            <a:pPr algn="ctr"/>
            <a:endParaRPr lang="en-US" sz="1700" b="1" kern="100" dirty="0"/>
          </a:p>
          <a:p>
            <a:endParaRPr lang="en-CA" dirty="0"/>
          </a:p>
        </p:txBody>
      </p:sp>
      <p:pic>
        <p:nvPicPr>
          <p:cNvPr id="19" name="Picture 18">
            <a:extLst>
              <a:ext uri="{FF2B5EF4-FFF2-40B4-BE49-F238E27FC236}">
                <a16:creationId xmlns:a16="http://schemas.microsoft.com/office/drawing/2014/main" id="{3AF39085-CA22-F56C-853F-7CE14904B6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116882"/>
            <a:ext cx="1219631" cy="426720"/>
          </a:xfrm>
          <a:prstGeom prst="rect">
            <a:avLst/>
          </a:prstGeom>
          <a:noFill/>
          <a:ln>
            <a:noFill/>
          </a:ln>
        </p:spPr>
      </p:pic>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6CC89799-8428-B36F-8201-F9C6CE56B20B}"/>
              </a:ext>
            </a:extLst>
          </p:cNvPr>
          <p:cNvSpPr txBox="1"/>
          <p:nvPr/>
        </p:nvSpPr>
        <p:spPr>
          <a:xfrm>
            <a:off x="792367" y="1129535"/>
            <a:ext cx="3505313" cy="1569660"/>
          </a:xfrm>
          <a:prstGeom prst="rect">
            <a:avLst/>
          </a:prstGeom>
          <a:noFill/>
        </p:spPr>
        <p:txBody>
          <a:bodyPr wrap="square" rtlCol="0">
            <a:spAutoFit/>
          </a:bodyPr>
          <a:lstStyle/>
          <a:p>
            <a:r>
              <a:rPr lang="en-CA" sz="4800" dirty="0"/>
              <a:t>Future Tense</a:t>
            </a:r>
          </a:p>
        </p:txBody>
      </p:sp>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6CF34-34BA-B17D-7C05-5CC2EAC2BC72}"/>
              </a:ext>
            </a:extLst>
          </p:cNvPr>
          <p:cNvSpPr txBox="1"/>
          <p:nvPr/>
        </p:nvSpPr>
        <p:spPr>
          <a:xfrm>
            <a:off x="3076304" y="452397"/>
            <a:ext cx="6459006" cy="646331"/>
          </a:xfrm>
          <a:prstGeom prst="rect">
            <a:avLst/>
          </a:prstGeom>
          <a:noFill/>
        </p:spPr>
        <p:txBody>
          <a:bodyPr wrap="square" rtlCol="0">
            <a:spAutoFit/>
          </a:bodyPr>
          <a:lstStyle/>
          <a:p>
            <a:r>
              <a:rPr lang="en-CA" sz="3600" dirty="0"/>
              <a:t>Future With Be Going To</a:t>
            </a:r>
          </a:p>
        </p:txBody>
      </p:sp>
      <p:sp>
        <p:nvSpPr>
          <p:cNvPr id="6" name="TextBox 5">
            <a:extLst>
              <a:ext uri="{FF2B5EF4-FFF2-40B4-BE49-F238E27FC236}">
                <a16:creationId xmlns:a16="http://schemas.microsoft.com/office/drawing/2014/main" id="{ACEEE918-1475-76D6-5FF7-6ADD174320A8}"/>
              </a:ext>
            </a:extLst>
          </p:cNvPr>
          <p:cNvSpPr txBox="1"/>
          <p:nvPr/>
        </p:nvSpPr>
        <p:spPr>
          <a:xfrm>
            <a:off x="743217" y="1776408"/>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A6159B82-B04C-7660-023E-0B1C11F4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2766" y="1776408"/>
            <a:ext cx="533400" cy="533400"/>
          </a:xfrm>
          <a:prstGeom prst="rect">
            <a:avLst/>
          </a:prstGeom>
        </p:spPr>
      </p:pic>
      <p:sp>
        <p:nvSpPr>
          <p:cNvPr id="9" name="TextBox 8">
            <a:extLst>
              <a:ext uri="{FF2B5EF4-FFF2-40B4-BE49-F238E27FC236}">
                <a16:creationId xmlns:a16="http://schemas.microsoft.com/office/drawing/2014/main" id="{CEFC9926-58BE-CC73-5738-C626B96A2107}"/>
              </a:ext>
            </a:extLst>
          </p:cNvPr>
          <p:cNvSpPr txBox="1"/>
          <p:nvPr/>
        </p:nvSpPr>
        <p:spPr>
          <a:xfrm>
            <a:off x="7575059" y="2740939"/>
            <a:ext cx="1385432" cy="584775"/>
          </a:xfrm>
          <a:prstGeom prst="rect">
            <a:avLst/>
          </a:prstGeom>
          <a:noFill/>
        </p:spPr>
        <p:txBody>
          <a:bodyPr wrap="square" rtlCol="0">
            <a:spAutoFit/>
          </a:bodyPr>
          <a:lstStyle/>
          <a:p>
            <a:r>
              <a:rPr lang="en-CA" sz="3200" dirty="0"/>
              <a:t>to go</a:t>
            </a:r>
            <a:r>
              <a:rPr lang="en-CA" dirty="0"/>
              <a:t> </a:t>
            </a:r>
          </a:p>
        </p:txBody>
      </p:sp>
      <p:sp>
        <p:nvSpPr>
          <p:cNvPr id="10" name="TextBox 9">
            <a:extLst>
              <a:ext uri="{FF2B5EF4-FFF2-40B4-BE49-F238E27FC236}">
                <a16:creationId xmlns:a16="http://schemas.microsoft.com/office/drawing/2014/main" id="{80BD681B-B30A-DEEF-D691-93D6A5C6E88D}"/>
              </a:ext>
            </a:extLst>
          </p:cNvPr>
          <p:cNvSpPr txBox="1"/>
          <p:nvPr/>
        </p:nvSpPr>
        <p:spPr>
          <a:xfrm>
            <a:off x="3345327" y="2769968"/>
            <a:ext cx="935742" cy="584775"/>
          </a:xfrm>
          <a:prstGeom prst="rect">
            <a:avLst/>
          </a:prstGeom>
          <a:noFill/>
        </p:spPr>
        <p:txBody>
          <a:bodyPr wrap="square" rtlCol="0">
            <a:spAutoFit/>
          </a:bodyPr>
          <a:lstStyle/>
          <a:p>
            <a:r>
              <a:rPr lang="en-CA" sz="3200" dirty="0"/>
              <a:t>am</a:t>
            </a:r>
            <a:r>
              <a:rPr lang="en-CA" dirty="0"/>
              <a:t> </a:t>
            </a:r>
          </a:p>
        </p:txBody>
      </p:sp>
      <p:sp>
        <p:nvSpPr>
          <p:cNvPr id="11" name="TextBox 10">
            <a:extLst>
              <a:ext uri="{FF2B5EF4-FFF2-40B4-BE49-F238E27FC236}">
                <a16:creationId xmlns:a16="http://schemas.microsoft.com/office/drawing/2014/main" id="{A7A7EB4F-9631-AD9A-713E-E5201AFC54E0}"/>
              </a:ext>
            </a:extLst>
          </p:cNvPr>
          <p:cNvSpPr txBox="1"/>
          <p:nvPr/>
        </p:nvSpPr>
        <p:spPr>
          <a:xfrm>
            <a:off x="9865232" y="2715697"/>
            <a:ext cx="2196051" cy="584775"/>
          </a:xfrm>
          <a:prstGeom prst="rect">
            <a:avLst/>
          </a:prstGeom>
          <a:noFill/>
        </p:spPr>
        <p:txBody>
          <a:bodyPr wrap="square" rtlCol="0">
            <a:spAutoFit/>
          </a:bodyPr>
          <a:lstStyle/>
          <a:p>
            <a:r>
              <a:rPr lang="en-CA" sz="3200" dirty="0"/>
              <a:t>to the park.</a:t>
            </a:r>
            <a:r>
              <a:rPr lang="en-CA" dirty="0"/>
              <a:t> </a:t>
            </a:r>
          </a:p>
        </p:txBody>
      </p:sp>
      <p:sp>
        <p:nvSpPr>
          <p:cNvPr id="2" name="TextBox 1">
            <a:extLst>
              <a:ext uri="{FF2B5EF4-FFF2-40B4-BE49-F238E27FC236}">
                <a16:creationId xmlns:a16="http://schemas.microsoft.com/office/drawing/2014/main" id="{686734D9-F495-E532-CB61-784A1D73F370}"/>
              </a:ext>
            </a:extLst>
          </p:cNvPr>
          <p:cNvSpPr txBox="1"/>
          <p:nvPr/>
        </p:nvSpPr>
        <p:spPr>
          <a:xfrm>
            <a:off x="7486151" y="1766228"/>
            <a:ext cx="2546123" cy="523220"/>
          </a:xfrm>
          <a:prstGeom prst="rect">
            <a:avLst/>
          </a:prstGeom>
          <a:noFill/>
        </p:spPr>
        <p:txBody>
          <a:bodyPr wrap="square" rtlCol="0">
            <a:spAutoFit/>
          </a:bodyPr>
          <a:lstStyle/>
          <a:p>
            <a:r>
              <a:rPr lang="en-CA" sz="2800" i="1" dirty="0"/>
              <a:t>to + base form</a:t>
            </a:r>
          </a:p>
        </p:txBody>
      </p:sp>
      <p:sp>
        <p:nvSpPr>
          <p:cNvPr id="5" name="TextBox 4">
            <a:extLst>
              <a:ext uri="{FF2B5EF4-FFF2-40B4-BE49-F238E27FC236}">
                <a16:creationId xmlns:a16="http://schemas.microsoft.com/office/drawing/2014/main" id="{EE374B17-D9F0-BD5C-2DFB-9644B21FCDD0}"/>
              </a:ext>
            </a:extLst>
          </p:cNvPr>
          <p:cNvSpPr txBox="1"/>
          <p:nvPr/>
        </p:nvSpPr>
        <p:spPr>
          <a:xfrm>
            <a:off x="5284886" y="2769968"/>
            <a:ext cx="1385432" cy="584775"/>
          </a:xfrm>
          <a:prstGeom prst="rect">
            <a:avLst/>
          </a:prstGeom>
          <a:noFill/>
        </p:spPr>
        <p:txBody>
          <a:bodyPr wrap="square" rtlCol="0">
            <a:spAutoFit/>
          </a:bodyPr>
          <a:lstStyle/>
          <a:p>
            <a:r>
              <a:rPr lang="en-CA" sz="3200" dirty="0"/>
              <a:t>going</a:t>
            </a:r>
            <a:endParaRPr lang="en-CA" dirty="0"/>
          </a:p>
        </p:txBody>
      </p:sp>
      <p:sp>
        <p:nvSpPr>
          <p:cNvPr id="7" name="TextBox 6">
            <a:extLst>
              <a:ext uri="{FF2B5EF4-FFF2-40B4-BE49-F238E27FC236}">
                <a16:creationId xmlns:a16="http://schemas.microsoft.com/office/drawing/2014/main" id="{06D80D54-8DD9-B479-0E68-3631838AA43E}"/>
              </a:ext>
            </a:extLst>
          </p:cNvPr>
          <p:cNvSpPr txBox="1"/>
          <p:nvPr/>
        </p:nvSpPr>
        <p:spPr>
          <a:xfrm>
            <a:off x="1135646" y="2761418"/>
            <a:ext cx="680401" cy="584775"/>
          </a:xfrm>
          <a:prstGeom prst="rect">
            <a:avLst/>
          </a:prstGeom>
          <a:noFill/>
        </p:spPr>
        <p:txBody>
          <a:bodyPr wrap="square" rtlCol="0">
            <a:spAutoFit/>
          </a:bodyPr>
          <a:lstStyle/>
          <a:p>
            <a:r>
              <a:rPr lang="en-CA" sz="3200" dirty="0"/>
              <a:t>I</a:t>
            </a:r>
            <a:r>
              <a:rPr lang="en-CA" dirty="0"/>
              <a:t> </a:t>
            </a:r>
          </a:p>
        </p:txBody>
      </p:sp>
      <p:sp>
        <p:nvSpPr>
          <p:cNvPr id="3" name="TextBox 2">
            <a:extLst>
              <a:ext uri="{FF2B5EF4-FFF2-40B4-BE49-F238E27FC236}">
                <a16:creationId xmlns:a16="http://schemas.microsoft.com/office/drawing/2014/main" id="{FDFD4778-4163-E7FD-D98F-9C19426A3A90}"/>
              </a:ext>
            </a:extLst>
          </p:cNvPr>
          <p:cNvSpPr txBox="1"/>
          <p:nvPr/>
        </p:nvSpPr>
        <p:spPr>
          <a:xfrm>
            <a:off x="3251776" y="1776408"/>
            <a:ext cx="1515034" cy="523220"/>
          </a:xfrm>
          <a:prstGeom prst="rect">
            <a:avLst/>
          </a:prstGeom>
          <a:noFill/>
        </p:spPr>
        <p:txBody>
          <a:bodyPr wrap="square" rtlCol="0">
            <a:spAutoFit/>
          </a:bodyPr>
          <a:lstStyle/>
          <a:p>
            <a:r>
              <a:rPr lang="en-CA" sz="2800" i="1" dirty="0"/>
              <a:t>be verb</a:t>
            </a:r>
          </a:p>
        </p:txBody>
      </p:sp>
      <p:sp>
        <p:nvSpPr>
          <p:cNvPr id="12" name="TextBox 11">
            <a:extLst>
              <a:ext uri="{FF2B5EF4-FFF2-40B4-BE49-F238E27FC236}">
                <a16:creationId xmlns:a16="http://schemas.microsoft.com/office/drawing/2014/main" id="{9494A584-6820-F453-00BE-818A8FB6DE76}"/>
              </a:ext>
            </a:extLst>
          </p:cNvPr>
          <p:cNvSpPr txBox="1"/>
          <p:nvPr/>
        </p:nvSpPr>
        <p:spPr>
          <a:xfrm>
            <a:off x="5402965" y="1794394"/>
            <a:ext cx="1515034" cy="523220"/>
          </a:xfrm>
          <a:prstGeom prst="rect">
            <a:avLst/>
          </a:prstGeom>
          <a:noFill/>
        </p:spPr>
        <p:txBody>
          <a:bodyPr wrap="square" rtlCol="0">
            <a:spAutoFit/>
          </a:bodyPr>
          <a:lstStyle/>
          <a:p>
            <a:r>
              <a:rPr lang="en-CA" sz="2800" i="1" dirty="0"/>
              <a:t>going</a:t>
            </a:r>
          </a:p>
        </p:txBody>
      </p:sp>
      <p:pic>
        <p:nvPicPr>
          <p:cNvPr id="14" name="Graphic 13" descr="Add with solid fill">
            <a:extLst>
              <a:ext uri="{FF2B5EF4-FFF2-40B4-BE49-F238E27FC236}">
                <a16:creationId xmlns:a16="http://schemas.microsoft.com/office/drawing/2014/main" id="{3777DA58-5D84-4A19-11A1-6AF7DD9FCB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5448" y="1789304"/>
            <a:ext cx="533400" cy="533400"/>
          </a:xfrm>
          <a:prstGeom prst="rect">
            <a:avLst/>
          </a:prstGeom>
        </p:spPr>
      </p:pic>
      <p:pic>
        <p:nvPicPr>
          <p:cNvPr id="17" name="Graphic 16" descr="Add with solid fill">
            <a:extLst>
              <a:ext uri="{FF2B5EF4-FFF2-40B4-BE49-F238E27FC236}">
                <a16:creationId xmlns:a16="http://schemas.microsoft.com/office/drawing/2014/main" id="{99DB893C-F695-E604-CD02-61FE464DBE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2520" y="1766228"/>
            <a:ext cx="533400" cy="533400"/>
          </a:xfrm>
          <a:prstGeom prst="rect">
            <a:avLst/>
          </a:prstGeom>
        </p:spPr>
      </p:pic>
      <p:sp>
        <p:nvSpPr>
          <p:cNvPr id="18" name="TextBox 17">
            <a:extLst>
              <a:ext uri="{FF2B5EF4-FFF2-40B4-BE49-F238E27FC236}">
                <a16:creationId xmlns:a16="http://schemas.microsoft.com/office/drawing/2014/main" id="{E10F1664-188A-567C-DC47-470CF4B9F9AB}"/>
              </a:ext>
            </a:extLst>
          </p:cNvPr>
          <p:cNvSpPr txBox="1"/>
          <p:nvPr/>
        </p:nvSpPr>
        <p:spPr>
          <a:xfrm>
            <a:off x="7974874" y="1427734"/>
            <a:ext cx="1384663" cy="369332"/>
          </a:xfrm>
          <a:prstGeom prst="rect">
            <a:avLst/>
          </a:prstGeom>
          <a:noFill/>
        </p:spPr>
        <p:txBody>
          <a:bodyPr wrap="square" rtlCol="0">
            <a:spAutoFit/>
          </a:bodyPr>
          <a:lstStyle/>
          <a:p>
            <a:r>
              <a:rPr lang="en-CA" dirty="0"/>
              <a:t>(Infinitive)</a:t>
            </a:r>
          </a:p>
        </p:txBody>
      </p:sp>
      <p:sp>
        <p:nvSpPr>
          <p:cNvPr id="19" name="TextBox 18">
            <a:extLst>
              <a:ext uri="{FF2B5EF4-FFF2-40B4-BE49-F238E27FC236}">
                <a16:creationId xmlns:a16="http://schemas.microsoft.com/office/drawing/2014/main" id="{9140B3AC-5AEA-5FB9-16F0-EF22C80E953A}"/>
              </a:ext>
            </a:extLst>
          </p:cNvPr>
          <p:cNvSpPr txBox="1"/>
          <p:nvPr/>
        </p:nvSpPr>
        <p:spPr>
          <a:xfrm>
            <a:off x="1135645" y="3824674"/>
            <a:ext cx="1750521" cy="584775"/>
          </a:xfrm>
          <a:prstGeom prst="rect">
            <a:avLst/>
          </a:prstGeom>
          <a:noFill/>
        </p:spPr>
        <p:txBody>
          <a:bodyPr wrap="square" rtlCol="0">
            <a:spAutoFit/>
          </a:bodyPr>
          <a:lstStyle/>
          <a:p>
            <a:r>
              <a:rPr lang="en-CA" sz="3200" dirty="0"/>
              <a:t>Natalia</a:t>
            </a:r>
            <a:r>
              <a:rPr lang="en-CA" dirty="0"/>
              <a:t> </a:t>
            </a:r>
          </a:p>
        </p:txBody>
      </p:sp>
      <p:sp>
        <p:nvSpPr>
          <p:cNvPr id="20" name="TextBox 19">
            <a:extLst>
              <a:ext uri="{FF2B5EF4-FFF2-40B4-BE49-F238E27FC236}">
                <a16:creationId xmlns:a16="http://schemas.microsoft.com/office/drawing/2014/main" id="{AF6D4B4E-A91A-D3C1-C280-98429384D003}"/>
              </a:ext>
            </a:extLst>
          </p:cNvPr>
          <p:cNvSpPr txBox="1"/>
          <p:nvPr/>
        </p:nvSpPr>
        <p:spPr>
          <a:xfrm>
            <a:off x="3413504" y="3824673"/>
            <a:ext cx="680401" cy="584775"/>
          </a:xfrm>
          <a:prstGeom prst="rect">
            <a:avLst/>
          </a:prstGeom>
          <a:noFill/>
        </p:spPr>
        <p:txBody>
          <a:bodyPr wrap="square" rtlCol="0">
            <a:spAutoFit/>
          </a:bodyPr>
          <a:lstStyle/>
          <a:p>
            <a:r>
              <a:rPr lang="en-CA" sz="3200" dirty="0"/>
              <a:t>is</a:t>
            </a:r>
            <a:endParaRPr lang="en-CA" dirty="0"/>
          </a:p>
        </p:txBody>
      </p:sp>
      <p:sp>
        <p:nvSpPr>
          <p:cNvPr id="21" name="TextBox 20">
            <a:extLst>
              <a:ext uri="{FF2B5EF4-FFF2-40B4-BE49-F238E27FC236}">
                <a16:creationId xmlns:a16="http://schemas.microsoft.com/office/drawing/2014/main" id="{863C095E-ECB7-02B3-123C-F2E202EDDEFD}"/>
              </a:ext>
            </a:extLst>
          </p:cNvPr>
          <p:cNvSpPr txBox="1"/>
          <p:nvPr/>
        </p:nvSpPr>
        <p:spPr>
          <a:xfrm>
            <a:off x="5297201" y="3795644"/>
            <a:ext cx="1275319" cy="584775"/>
          </a:xfrm>
          <a:prstGeom prst="rect">
            <a:avLst/>
          </a:prstGeom>
          <a:noFill/>
        </p:spPr>
        <p:txBody>
          <a:bodyPr wrap="square" rtlCol="0">
            <a:spAutoFit/>
          </a:bodyPr>
          <a:lstStyle/>
          <a:p>
            <a:r>
              <a:rPr lang="en-CA" sz="3200" dirty="0"/>
              <a:t>going</a:t>
            </a:r>
            <a:r>
              <a:rPr lang="en-CA" dirty="0"/>
              <a:t> </a:t>
            </a:r>
          </a:p>
        </p:txBody>
      </p:sp>
      <p:sp>
        <p:nvSpPr>
          <p:cNvPr id="22" name="TextBox 21">
            <a:extLst>
              <a:ext uri="{FF2B5EF4-FFF2-40B4-BE49-F238E27FC236}">
                <a16:creationId xmlns:a16="http://schemas.microsoft.com/office/drawing/2014/main" id="{0745EB7F-02D0-79F2-A2BC-9B034464C2FC}"/>
              </a:ext>
            </a:extLst>
          </p:cNvPr>
          <p:cNvSpPr txBox="1"/>
          <p:nvPr/>
        </p:nvSpPr>
        <p:spPr>
          <a:xfrm>
            <a:off x="7598123" y="3824673"/>
            <a:ext cx="1385432" cy="584775"/>
          </a:xfrm>
          <a:prstGeom prst="rect">
            <a:avLst/>
          </a:prstGeom>
          <a:noFill/>
        </p:spPr>
        <p:txBody>
          <a:bodyPr wrap="square" rtlCol="0">
            <a:spAutoFit/>
          </a:bodyPr>
          <a:lstStyle/>
          <a:p>
            <a:r>
              <a:rPr lang="en-CA" sz="3200" dirty="0"/>
              <a:t>to eat</a:t>
            </a:r>
            <a:r>
              <a:rPr lang="en-CA" dirty="0"/>
              <a:t> </a:t>
            </a:r>
          </a:p>
        </p:txBody>
      </p:sp>
      <p:sp>
        <p:nvSpPr>
          <p:cNvPr id="24" name="TextBox 23">
            <a:extLst>
              <a:ext uri="{FF2B5EF4-FFF2-40B4-BE49-F238E27FC236}">
                <a16:creationId xmlns:a16="http://schemas.microsoft.com/office/drawing/2014/main" id="{3CAB0C0D-95ED-E773-2995-B63BE908E37A}"/>
              </a:ext>
            </a:extLst>
          </p:cNvPr>
          <p:cNvSpPr txBox="1"/>
          <p:nvPr/>
        </p:nvSpPr>
        <p:spPr>
          <a:xfrm>
            <a:off x="9865232" y="3793485"/>
            <a:ext cx="2196051" cy="584775"/>
          </a:xfrm>
          <a:prstGeom prst="rect">
            <a:avLst/>
          </a:prstGeom>
          <a:noFill/>
        </p:spPr>
        <p:txBody>
          <a:bodyPr wrap="square" rtlCol="0">
            <a:spAutoFit/>
          </a:bodyPr>
          <a:lstStyle/>
          <a:p>
            <a:r>
              <a:rPr lang="en-CA" sz="3200" dirty="0"/>
              <a:t>breakfast.</a:t>
            </a:r>
            <a:r>
              <a:rPr lang="en-CA" dirty="0"/>
              <a:t> </a:t>
            </a:r>
          </a:p>
        </p:txBody>
      </p:sp>
      <p:sp>
        <p:nvSpPr>
          <p:cNvPr id="25" name="TextBox 24">
            <a:extLst>
              <a:ext uri="{FF2B5EF4-FFF2-40B4-BE49-F238E27FC236}">
                <a16:creationId xmlns:a16="http://schemas.microsoft.com/office/drawing/2014/main" id="{FA2BBB86-70E1-DE22-04B0-D24DE25583E2}"/>
              </a:ext>
            </a:extLst>
          </p:cNvPr>
          <p:cNvSpPr txBox="1"/>
          <p:nvPr/>
        </p:nvSpPr>
        <p:spPr>
          <a:xfrm>
            <a:off x="1160533" y="4690366"/>
            <a:ext cx="936056" cy="584775"/>
          </a:xfrm>
          <a:prstGeom prst="rect">
            <a:avLst/>
          </a:prstGeom>
          <a:noFill/>
        </p:spPr>
        <p:txBody>
          <a:bodyPr wrap="square" rtlCol="0">
            <a:spAutoFit/>
          </a:bodyPr>
          <a:lstStyle/>
          <a:p>
            <a:r>
              <a:rPr lang="en-CA" sz="3200" dirty="0"/>
              <a:t>We</a:t>
            </a:r>
            <a:r>
              <a:rPr lang="en-CA" dirty="0"/>
              <a:t> </a:t>
            </a:r>
          </a:p>
        </p:txBody>
      </p:sp>
      <p:sp>
        <p:nvSpPr>
          <p:cNvPr id="26" name="TextBox 25">
            <a:extLst>
              <a:ext uri="{FF2B5EF4-FFF2-40B4-BE49-F238E27FC236}">
                <a16:creationId xmlns:a16="http://schemas.microsoft.com/office/drawing/2014/main" id="{2320C912-CAC1-C3F7-668D-A325745E7CA6}"/>
              </a:ext>
            </a:extLst>
          </p:cNvPr>
          <p:cNvSpPr txBox="1"/>
          <p:nvPr/>
        </p:nvSpPr>
        <p:spPr>
          <a:xfrm>
            <a:off x="3413503" y="4690365"/>
            <a:ext cx="935742" cy="584775"/>
          </a:xfrm>
          <a:prstGeom prst="rect">
            <a:avLst/>
          </a:prstGeom>
          <a:noFill/>
        </p:spPr>
        <p:txBody>
          <a:bodyPr wrap="square" rtlCol="0">
            <a:spAutoFit/>
          </a:bodyPr>
          <a:lstStyle/>
          <a:p>
            <a:r>
              <a:rPr lang="en-CA" sz="3200" dirty="0"/>
              <a:t>are</a:t>
            </a:r>
            <a:r>
              <a:rPr lang="en-CA" dirty="0"/>
              <a:t> </a:t>
            </a:r>
          </a:p>
        </p:txBody>
      </p:sp>
      <p:sp>
        <p:nvSpPr>
          <p:cNvPr id="27" name="TextBox 26">
            <a:extLst>
              <a:ext uri="{FF2B5EF4-FFF2-40B4-BE49-F238E27FC236}">
                <a16:creationId xmlns:a16="http://schemas.microsoft.com/office/drawing/2014/main" id="{AFA96CCB-ACB8-7621-8370-FDFD2025C3C9}"/>
              </a:ext>
            </a:extLst>
          </p:cNvPr>
          <p:cNvSpPr txBox="1"/>
          <p:nvPr/>
        </p:nvSpPr>
        <p:spPr>
          <a:xfrm>
            <a:off x="5325958" y="4690364"/>
            <a:ext cx="1172813" cy="584775"/>
          </a:xfrm>
          <a:prstGeom prst="rect">
            <a:avLst/>
          </a:prstGeom>
          <a:noFill/>
        </p:spPr>
        <p:txBody>
          <a:bodyPr wrap="square" rtlCol="0">
            <a:spAutoFit/>
          </a:bodyPr>
          <a:lstStyle/>
          <a:p>
            <a:r>
              <a:rPr lang="en-CA" sz="3200" dirty="0"/>
              <a:t>going</a:t>
            </a:r>
            <a:r>
              <a:rPr lang="en-CA" dirty="0"/>
              <a:t> </a:t>
            </a:r>
          </a:p>
        </p:txBody>
      </p:sp>
      <p:sp>
        <p:nvSpPr>
          <p:cNvPr id="28" name="TextBox 27">
            <a:extLst>
              <a:ext uri="{FF2B5EF4-FFF2-40B4-BE49-F238E27FC236}">
                <a16:creationId xmlns:a16="http://schemas.microsoft.com/office/drawing/2014/main" id="{31A3F4BD-5A17-746A-2C65-F4E650C6C96C}"/>
              </a:ext>
            </a:extLst>
          </p:cNvPr>
          <p:cNvSpPr txBox="1"/>
          <p:nvPr/>
        </p:nvSpPr>
        <p:spPr>
          <a:xfrm>
            <a:off x="7591154" y="4690364"/>
            <a:ext cx="1768383" cy="584775"/>
          </a:xfrm>
          <a:prstGeom prst="rect">
            <a:avLst/>
          </a:prstGeom>
          <a:noFill/>
        </p:spPr>
        <p:txBody>
          <a:bodyPr wrap="square" rtlCol="0">
            <a:spAutoFit/>
          </a:bodyPr>
          <a:lstStyle/>
          <a:p>
            <a:r>
              <a:rPr lang="en-CA" sz="3200" dirty="0"/>
              <a:t>to make</a:t>
            </a:r>
            <a:r>
              <a:rPr lang="en-CA" dirty="0"/>
              <a:t> </a:t>
            </a:r>
          </a:p>
        </p:txBody>
      </p:sp>
      <p:sp>
        <p:nvSpPr>
          <p:cNvPr id="29" name="TextBox 28">
            <a:extLst>
              <a:ext uri="{FF2B5EF4-FFF2-40B4-BE49-F238E27FC236}">
                <a16:creationId xmlns:a16="http://schemas.microsoft.com/office/drawing/2014/main" id="{7E23621A-C5B8-9C7D-7BFB-2D4283142E18}"/>
              </a:ext>
            </a:extLst>
          </p:cNvPr>
          <p:cNvSpPr txBox="1"/>
          <p:nvPr/>
        </p:nvSpPr>
        <p:spPr>
          <a:xfrm>
            <a:off x="9942283" y="4690364"/>
            <a:ext cx="1592314" cy="584775"/>
          </a:xfrm>
          <a:prstGeom prst="rect">
            <a:avLst/>
          </a:prstGeom>
          <a:noFill/>
        </p:spPr>
        <p:txBody>
          <a:bodyPr wrap="square" rtlCol="0">
            <a:spAutoFit/>
          </a:bodyPr>
          <a:lstStyle/>
          <a:p>
            <a:r>
              <a:rPr lang="en-CA" sz="3200" dirty="0"/>
              <a:t>a cake.</a:t>
            </a:r>
            <a:r>
              <a:rPr lang="en-CA" dirty="0"/>
              <a:t> </a:t>
            </a:r>
          </a:p>
        </p:txBody>
      </p:sp>
      <p:pic>
        <p:nvPicPr>
          <p:cNvPr id="31" name="Picture 30" descr="A person standing in front of a flag&#10;&#10;AI-generated content may be incorrect.">
            <a:extLst>
              <a:ext uri="{FF2B5EF4-FFF2-40B4-BE49-F238E27FC236}">
                <a16:creationId xmlns:a16="http://schemas.microsoft.com/office/drawing/2014/main" id="{CADD2C23-BFD3-9CC6-CBAD-B5CA71FD55E1}"/>
              </a:ext>
            </a:extLst>
          </p:cNvPr>
          <p:cNvPicPr>
            <a:picLocks noChangeAspect="1"/>
          </p:cNvPicPr>
          <p:nvPr/>
        </p:nvPicPr>
        <p:blipFill>
          <a:blip r:embed="rId6"/>
          <a:stretch>
            <a:fillRect/>
          </a:stretch>
        </p:blipFill>
        <p:spPr>
          <a:xfrm>
            <a:off x="428458" y="251362"/>
            <a:ext cx="981424" cy="1472136"/>
          </a:xfrm>
          <a:prstGeom prst="rect">
            <a:avLst/>
          </a:prstGeom>
        </p:spPr>
      </p:pic>
      <p:pic>
        <p:nvPicPr>
          <p:cNvPr id="32" name="Picture 31">
            <a:extLst>
              <a:ext uri="{FF2B5EF4-FFF2-40B4-BE49-F238E27FC236}">
                <a16:creationId xmlns:a16="http://schemas.microsoft.com/office/drawing/2014/main" id="{CA7C03BB-53CF-8ED4-FE20-126A70D49ACB}"/>
              </a:ext>
            </a:extLst>
          </p:cNvPr>
          <p:cNvPicPr>
            <a:picLocks noChangeAspect="1"/>
          </p:cNvPicPr>
          <p:nvPr/>
        </p:nvPicPr>
        <p:blipFill>
          <a:blip r:embed="rId7"/>
          <a:srcRect/>
          <a:stretch/>
        </p:blipFill>
        <p:spPr>
          <a:xfrm>
            <a:off x="10404264" y="239372"/>
            <a:ext cx="1385432" cy="1385432"/>
          </a:xfrm>
          <a:prstGeom prst="rect">
            <a:avLst/>
          </a:prstGeom>
        </p:spPr>
      </p:pic>
      <p:pic>
        <p:nvPicPr>
          <p:cNvPr id="33" name="Picture 32">
            <a:extLst>
              <a:ext uri="{FF2B5EF4-FFF2-40B4-BE49-F238E27FC236}">
                <a16:creationId xmlns:a16="http://schemas.microsoft.com/office/drawing/2014/main" id="{3BB666FF-B9ED-FCC3-0608-8C3CA8E9EA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325958" y="5275139"/>
            <a:ext cx="1450851" cy="1397336"/>
          </a:xfrm>
          <a:prstGeom prst="rect">
            <a:avLst/>
          </a:prstGeom>
        </p:spPr>
      </p:pic>
      <p:sp>
        <p:nvSpPr>
          <p:cNvPr id="34" name="Rectangle: Rounded Corners 33">
            <a:extLst>
              <a:ext uri="{FF2B5EF4-FFF2-40B4-BE49-F238E27FC236}">
                <a16:creationId xmlns:a16="http://schemas.microsoft.com/office/drawing/2014/main" id="{3C2D238B-B841-99FE-4B4B-A73A22BE1152}"/>
              </a:ext>
            </a:extLst>
          </p:cNvPr>
          <p:cNvSpPr/>
          <p:nvPr/>
        </p:nvSpPr>
        <p:spPr>
          <a:xfrm>
            <a:off x="3221008" y="2807053"/>
            <a:ext cx="1026817" cy="5847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5" name="Rectangle: Rounded Corners 34">
            <a:extLst>
              <a:ext uri="{FF2B5EF4-FFF2-40B4-BE49-F238E27FC236}">
                <a16:creationId xmlns:a16="http://schemas.microsoft.com/office/drawing/2014/main" id="{03A85484-71DB-9728-F8D5-1BAB0C5F3226}"/>
              </a:ext>
            </a:extLst>
          </p:cNvPr>
          <p:cNvSpPr/>
          <p:nvPr/>
        </p:nvSpPr>
        <p:spPr>
          <a:xfrm>
            <a:off x="3221008" y="3824673"/>
            <a:ext cx="1026817" cy="5847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6" name="Rectangle: Rounded Corners 35">
            <a:extLst>
              <a:ext uri="{FF2B5EF4-FFF2-40B4-BE49-F238E27FC236}">
                <a16:creationId xmlns:a16="http://schemas.microsoft.com/office/drawing/2014/main" id="{6027800C-68BE-7775-BAB2-F2EC9EC220BA}"/>
              </a:ext>
            </a:extLst>
          </p:cNvPr>
          <p:cNvSpPr/>
          <p:nvPr/>
        </p:nvSpPr>
        <p:spPr>
          <a:xfrm>
            <a:off x="3299790" y="4690363"/>
            <a:ext cx="1026817" cy="5847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675160526"/>
      </p:ext>
    </p:extLst>
  </p:cSld>
  <p:clrMapOvr>
    <a:masterClrMapping/>
  </p:clrMapOvr>
  <p:transition spd="slow" advTm="4287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32" presetClass="emph" presetSubtype="0" fill="hold" grpId="1" nodeType="after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par>
                                <p:cTn id="93" presetID="10"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wipe(down)">
                                      <p:cBhvr>
                                        <p:cTn id="112" dur="500"/>
                                        <p:tgtEl>
                                          <p:spTgt spid="34"/>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wipe(down)">
                                      <p:cBhvr>
                                        <p:cTn id="115" dur="500"/>
                                        <p:tgtEl>
                                          <p:spTgt spid="35"/>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wipe(down)">
                                      <p:cBhvr>
                                        <p:cTn id="1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2" grpId="0"/>
      <p:bldP spid="5" grpId="0"/>
      <p:bldP spid="7" grpId="0"/>
      <p:bldP spid="3" grpId="0"/>
      <p:bldP spid="12" grpId="0"/>
      <p:bldP spid="18" grpId="0"/>
      <p:bldP spid="18" grpId="1"/>
      <p:bldP spid="19" grpId="0"/>
      <p:bldP spid="20" grpId="0"/>
      <p:bldP spid="21" grpId="0"/>
      <p:bldP spid="22" grpId="0"/>
      <p:bldP spid="24" grpId="0"/>
      <p:bldP spid="25" grpId="0"/>
      <p:bldP spid="26" grpId="0"/>
      <p:bldP spid="27" grpId="0"/>
      <p:bldP spid="28" grpId="0"/>
      <p:bldP spid="29" grpId="0"/>
      <p:bldP spid="34"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E416-B13C-DA60-0FC3-8EDA06F792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522BB8-ABC5-4F7C-49A4-3FAAACA77ACF}"/>
              </a:ext>
            </a:extLst>
          </p:cNvPr>
          <p:cNvSpPr txBox="1"/>
          <p:nvPr/>
        </p:nvSpPr>
        <p:spPr>
          <a:xfrm>
            <a:off x="4321858" y="439800"/>
            <a:ext cx="7236932" cy="646331"/>
          </a:xfrm>
          <a:prstGeom prst="rect">
            <a:avLst/>
          </a:prstGeom>
          <a:noFill/>
        </p:spPr>
        <p:txBody>
          <a:bodyPr wrap="square" rtlCol="0">
            <a:spAutoFit/>
          </a:bodyPr>
          <a:lstStyle/>
          <a:p>
            <a:r>
              <a:rPr lang="en-CA" sz="3600" dirty="0"/>
              <a:t>Negative </a:t>
            </a:r>
          </a:p>
        </p:txBody>
      </p:sp>
      <p:sp>
        <p:nvSpPr>
          <p:cNvPr id="6" name="TextBox 5">
            <a:extLst>
              <a:ext uri="{FF2B5EF4-FFF2-40B4-BE49-F238E27FC236}">
                <a16:creationId xmlns:a16="http://schemas.microsoft.com/office/drawing/2014/main" id="{3F1F866D-CAF8-0DDC-12C0-1E4C9397DD17}"/>
              </a:ext>
            </a:extLst>
          </p:cNvPr>
          <p:cNvSpPr txBox="1"/>
          <p:nvPr/>
        </p:nvSpPr>
        <p:spPr>
          <a:xfrm>
            <a:off x="332669" y="1764635"/>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1D7B8254-0E98-1470-60DD-28E1B34B11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3295" y="1769725"/>
            <a:ext cx="533400" cy="533400"/>
          </a:xfrm>
          <a:prstGeom prst="rect">
            <a:avLst/>
          </a:prstGeom>
        </p:spPr>
      </p:pic>
      <p:sp>
        <p:nvSpPr>
          <p:cNvPr id="9" name="TextBox 8">
            <a:extLst>
              <a:ext uri="{FF2B5EF4-FFF2-40B4-BE49-F238E27FC236}">
                <a16:creationId xmlns:a16="http://schemas.microsoft.com/office/drawing/2014/main" id="{F15C7BDA-B7B5-D0B9-49ED-EC9BDCFDC344}"/>
              </a:ext>
            </a:extLst>
          </p:cNvPr>
          <p:cNvSpPr txBox="1"/>
          <p:nvPr/>
        </p:nvSpPr>
        <p:spPr>
          <a:xfrm>
            <a:off x="7396658" y="2648380"/>
            <a:ext cx="1385432" cy="584775"/>
          </a:xfrm>
          <a:prstGeom prst="rect">
            <a:avLst/>
          </a:prstGeom>
          <a:noFill/>
        </p:spPr>
        <p:txBody>
          <a:bodyPr wrap="square" rtlCol="0">
            <a:spAutoFit/>
          </a:bodyPr>
          <a:lstStyle/>
          <a:p>
            <a:r>
              <a:rPr lang="en-CA" sz="3200" dirty="0"/>
              <a:t>to go</a:t>
            </a:r>
            <a:r>
              <a:rPr lang="en-CA" dirty="0"/>
              <a:t> </a:t>
            </a:r>
          </a:p>
        </p:txBody>
      </p:sp>
      <p:sp>
        <p:nvSpPr>
          <p:cNvPr id="10" name="TextBox 9">
            <a:extLst>
              <a:ext uri="{FF2B5EF4-FFF2-40B4-BE49-F238E27FC236}">
                <a16:creationId xmlns:a16="http://schemas.microsoft.com/office/drawing/2014/main" id="{197FB5F8-76B6-12D5-E346-F6683777CEC8}"/>
              </a:ext>
            </a:extLst>
          </p:cNvPr>
          <p:cNvSpPr txBox="1"/>
          <p:nvPr/>
        </p:nvSpPr>
        <p:spPr>
          <a:xfrm>
            <a:off x="2563312" y="2648381"/>
            <a:ext cx="1700382" cy="584775"/>
          </a:xfrm>
          <a:prstGeom prst="rect">
            <a:avLst/>
          </a:prstGeom>
          <a:noFill/>
        </p:spPr>
        <p:txBody>
          <a:bodyPr wrap="square" rtlCol="0">
            <a:spAutoFit/>
          </a:bodyPr>
          <a:lstStyle/>
          <a:p>
            <a:r>
              <a:rPr lang="en-CA" sz="3200" dirty="0"/>
              <a:t>am not</a:t>
            </a:r>
            <a:r>
              <a:rPr lang="en-CA" dirty="0"/>
              <a:t> </a:t>
            </a:r>
          </a:p>
        </p:txBody>
      </p:sp>
      <p:sp>
        <p:nvSpPr>
          <p:cNvPr id="11" name="TextBox 10">
            <a:extLst>
              <a:ext uri="{FF2B5EF4-FFF2-40B4-BE49-F238E27FC236}">
                <a16:creationId xmlns:a16="http://schemas.microsoft.com/office/drawing/2014/main" id="{612A0491-1856-F0B4-6B55-F33858BE19E3}"/>
              </a:ext>
            </a:extLst>
          </p:cNvPr>
          <p:cNvSpPr txBox="1"/>
          <p:nvPr/>
        </p:nvSpPr>
        <p:spPr>
          <a:xfrm>
            <a:off x="9462801" y="2641640"/>
            <a:ext cx="2196052" cy="584775"/>
          </a:xfrm>
          <a:prstGeom prst="rect">
            <a:avLst/>
          </a:prstGeom>
          <a:noFill/>
        </p:spPr>
        <p:txBody>
          <a:bodyPr wrap="square" rtlCol="0">
            <a:spAutoFit/>
          </a:bodyPr>
          <a:lstStyle/>
          <a:p>
            <a:r>
              <a:rPr lang="en-CA" sz="3200" dirty="0"/>
              <a:t>to school.</a:t>
            </a:r>
            <a:r>
              <a:rPr lang="en-CA" dirty="0"/>
              <a:t> </a:t>
            </a:r>
          </a:p>
        </p:txBody>
      </p:sp>
      <p:sp>
        <p:nvSpPr>
          <p:cNvPr id="2" name="TextBox 1">
            <a:extLst>
              <a:ext uri="{FF2B5EF4-FFF2-40B4-BE49-F238E27FC236}">
                <a16:creationId xmlns:a16="http://schemas.microsoft.com/office/drawing/2014/main" id="{125F219F-70DF-1E0A-C0FA-DC6F38645EF2}"/>
              </a:ext>
            </a:extLst>
          </p:cNvPr>
          <p:cNvSpPr txBox="1"/>
          <p:nvPr/>
        </p:nvSpPr>
        <p:spPr>
          <a:xfrm>
            <a:off x="7432170" y="1774815"/>
            <a:ext cx="2546123" cy="523220"/>
          </a:xfrm>
          <a:prstGeom prst="rect">
            <a:avLst/>
          </a:prstGeom>
          <a:noFill/>
        </p:spPr>
        <p:txBody>
          <a:bodyPr wrap="square" rtlCol="0">
            <a:spAutoFit/>
          </a:bodyPr>
          <a:lstStyle/>
          <a:p>
            <a:r>
              <a:rPr lang="en-CA" sz="2800" i="1" dirty="0"/>
              <a:t>to + base form</a:t>
            </a:r>
          </a:p>
        </p:txBody>
      </p:sp>
      <p:sp>
        <p:nvSpPr>
          <p:cNvPr id="5" name="TextBox 4">
            <a:extLst>
              <a:ext uri="{FF2B5EF4-FFF2-40B4-BE49-F238E27FC236}">
                <a16:creationId xmlns:a16="http://schemas.microsoft.com/office/drawing/2014/main" id="{153D0606-C6AA-5918-9FD5-C225A1517857}"/>
              </a:ext>
            </a:extLst>
          </p:cNvPr>
          <p:cNvSpPr txBox="1"/>
          <p:nvPr/>
        </p:nvSpPr>
        <p:spPr>
          <a:xfrm>
            <a:off x="5137460" y="2665530"/>
            <a:ext cx="1385432" cy="584775"/>
          </a:xfrm>
          <a:prstGeom prst="rect">
            <a:avLst/>
          </a:prstGeom>
          <a:noFill/>
        </p:spPr>
        <p:txBody>
          <a:bodyPr wrap="square" rtlCol="0">
            <a:spAutoFit/>
          </a:bodyPr>
          <a:lstStyle/>
          <a:p>
            <a:r>
              <a:rPr lang="en-CA" sz="3200" dirty="0"/>
              <a:t>going</a:t>
            </a:r>
            <a:endParaRPr lang="en-CA" dirty="0"/>
          </a:p>
        </p:txBody>
      </p:sp>
      <p:sp>
        <p:nvSpPr>
          <p:cNvPr id="7" name="TextBox 6">
            <a:extLst>
              <a:ext uri="{FF2B5EF4-FFF2-40B4-BE49-F238E27FC236}">
                <a16:creationId xmlns:a16="http://schemas.microsoft.com/office/drawing/2014/main" id="{07D1B928-6E7E-C1CE-7EFE-82382267D595}"/>
              </a:ext>
            </a:extLst>
          </p:cNvPr>
          <p:cNvSpPr txBox="1"/>
          <p:nvPr/>
        </p:nvSpPr>
        <p:spPr>
          <a:xfrm>
            <a:off x="578969" y="2641640"/>
            <a:ext cx="680401" cy="584775"/>
          </a:xfrm>
          <a:prstGeom prst="rect">
            <a:avLst/>
          </a:prstGeom>
          <a:noFill/>
        </p:spPr>
        <p:txBody>
          <a:bodyPr wrap="square" rtlCol="0">
            <a:spAutoFit/>
          </a:bodyPr>
          <a:lstStyle/>
          <a:p>
            <a:r>
              <a:rPr lang="en-CA" sz="3200" dirty="0"/>
              <a:t>I</a:t>
            </a:r>
            <a:r>
              <a:rPr lang="en-CA" dirty="0"/>
              <a:t> </a:t>
            </a:r>
          </a:p>
        </p:txBody>
      </p:sp>
      <p:sp>
        <p:nvSpPr>
          <p:cNvPr id="3" name="TextBox 2">
            <a:extLst>
              <a:ext uri="{FF2B5EF4-FFF2-40B4-BE49-F238E27FC236}">
                <a16:creationId xmlns:a16="http://schemas.microsoft.com/office/drawing/2014/main" id="{F7BBE7E9-6071-DE8B-EE34-7B58C2282380}"/>
              </a:ext>
            </a:extLst>
          </p:cNvPr>
          <p:cNvSpPr txBox="1"/>
          <p:nvPr/>
        </p:nvSpPr>
        <p:spPr>
          <a:xfrm>
            <a:off x="2570759" y="1785548"/>
            <a:ext cx="2196050" cy="523220"/>
          </a:xfrm>
          <a:prstGeom prst="rect">
            <a:avLst/>
          </a:prstGeom>
          <a:noFill/>
        </p:spPr>
        <p:txBody>
          <a:bodyPr wrap="square" rtlCol="0">
            <a:spAutoFit/>
          </a:bodyPr>
          <a:lstStyle/>
          <a:p>
            <a:r>
              <a:rPr lang="en-CA" sz="2800" i="1" dirty="0"/>
              <a:t>be verb + not</a:t>
            </a:r>
          </a:p>
        </p:txBody>
      </p:sp>
      <p:sp>
        <p:nvSpPr>
          <p:cNvPr id="12" name="TextBox 11">
            <a:extLst>
              <a:ext uri="{FF2B5EF4-FFF2-40B4-BE49-F238E27FC236}">
                <a16:creationId xmlns:a16="http://schemas.microsoft.com/office/drawing/2014/main" id="{D28D3634-50DD-7E0B-3E5C-FAAF82703179}"/>
              </a:ext>
            </a:extLst>
          </p:cNvPr>
          <p:cNvSpPr txBox="1"/>
          <p:nvPr/>
        </p:nvSpPr>
        <p:spPr>
          <a:xfrm>
            <a:off x="5532043" y="1799388"/>
            <a:ext cx="1515034" cy="523220"/>
          </a:xfrm>
          <a:prstGeom prst="rect">
            <a:avLst/>
          </a:prstGeom>
          <a:noFill/>
        </p:spPr>
        <p:txBody>
          <a:bodyPr wrap="square" rtlCol="0">
            <a:spAutoFit/>
          </a:bodyPr>
          <a:lstStyle/>
          <a:p>
            <a:r>
              <a:rPr lang="en-CA" sz="2800" i="1" dirty="0"/>
              <a:t>going</a:t>
            </a:r>
          </a:p>
        </p:txBody>
      </p:sp>
      <p:pic>
        <p:nvPicPr>
          <p:cNvPr id="14" name="Graphic 13" descr="Add with solid fill">
            <a:extLst>
              <a:ext uri="{FF2B5EF4-FFF2-40B4-BE49-F238E27FC236}">
                <a16:creationId xmlns:a16="http://schemas.microsoft.com/office/drawing/2014/main" id="{73088C1E-8A6B-D518-B92E-425866A321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70760" y="1785548"/>
            <a:ext cx="533400" cy="533400"/>
          </a:xfrm>
          <a:prstGeom prst="rect">
            <a:avLst/>
          </a:prstGeom>
        </p:spPr>
      </p:pic>
      <p:pic>
        <p:nvPicPr>
          <p:cNvPr id="17" name="Graphic 16" descr="Add with solid fill">
            <a:extLst>
              <a:ext uri="{FF2B5EF4-FFF2-40B4-BE49-F238E27FC236}">
                <a16:creationId xmlns:a16="http://schemas.microsoft.com/office/drawing/2014/main" id="{DE188F36-A8DC-DFBE-943E-8256D55F92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7996" y="1814736"/>
            <a:ext cx="533400" cy="533400"/>
          </a:xfrm>
          <a:prstGeom prst="rect">
            <a:avLst/>
          </a:prstGeom>
        </p:spPr>
      </p:pic>
      <p:sp>
        <p:nvSpPr>
          <p:cNvPr id="18" name="TextBox 17">
            <a:extLst>
              <a:ext uri="{FF2B5EF4-FFF2-40B4-BE49-F238E27FC236}">
                <a16:creationId xmlns:a16="http://schemas.microsoft.com/office/drawing/2014/main" id="{5B0A80AF-54EF-E642-915A-E45FF9537A9C}"/>
              </a:ext>
            </a:extLst>
          </p:cNvPr>
          <p:cNvSpPr txBox="1"/>
          <p:nvPr/>
        </p:nvSpPr>
        <p:spPr>
          <a:xfrm>
            <a:off x="7872729" y="1404913"/>
            <a:ext cx="1384663" cy="369332"/>
          </a:xfrm>
          <a:prstGeom prst="rect">
            <a:avLst/>
          </a:prstGeom>
          <a:noFill/>
        </p:spPr>
        <p:txBody>
          <a:bodyPr wrap="square" rtlCol="0">
            <a:spAutoFit/>
          </a:bodyPr>
          <a:lstStyle/>
          <a:p>
            <a:r>
              <a:rPr lang="en-CA" dirty="0"/>
              <a:t>(Infinitive)</a:t>
            </a:r>
          </a:p>
        </p:txBody>
      </p:sp>
      <p:sp>
        <p:nvSpPr>
          <p:cNvPr id="19" name="TextBox 18">
            <a:extLst>
              <a:ext uri="{FF2B5EF4-FFF2-40B4-BE49-F238E27FC236}">
                <a16:creationId xmlns:a16="http://schemas.microsoft.com/office/drawing/2014/main" id="{2B3063B6-A2A5-9BAE-D095-9CDD921A2CBE}"/>
              </a:ext>
            </a:extLst>
          </p:cNvPr>
          <p:cNvSpPr txBox="1"/>
          <p:nvPr/>
        </p:nvSpPr>
        <p:spPr>
          <a:xfrm>
            <a:off x="253968" y="3767076"/>
            <a:ext cx="1750521" cy="584775"/>
          </a:xfrm>
          <a:prstGeom prst="rect">
            <a:avLst/>
          </a:prstGeom>
          <a:noFill/>
        </p:spPr>
        <p:txBody>
          <a:bodyPr wrap="square" rtlCol="0">
            <a:spAutoFit/>
          </a:bodyPr>
          <a:lstStyle/>
          <a:p>
            <a:r>
              <a:rPr lang="en-CA" sz="3200" dirty="0"/>
              <a:t>They</a:t>
            </a:r>
            <a:r>
              <a:rPr lang="en-CA" dirty="0"/>
              <a:t> </a:t>
            </a:r>
          </a:p>
        </p:txBody>
      </p:sp>
      <p:sp>
        <p:nvSpPr>
          <p:cNvPr id="20" name="TextBox 19">
            <a:extLst>
              <a:ext uri="{FF2B5EF4-FFF2-40B4-BE49-F238E27FC236}">
                <a16:creationId xmlns:a16="http://schemas.microsoft.com/office/drawing/2014/main" id="{B3826FBF-9CC9-5006-CD4F-0BB44E6837BB}"/>
              </a:ext>
            </a:extLst>
          </p:cNvPr>
          <p:cNvSpPr txBox="1"/>
          <p:nvPr/>
        </p:nvSpPr>
        <p:spPr>
          <a:xfrm>
            <a:off x="2530018" y="3792963"/>
            <a:ext cx="1819227" cy="584775"/>
          </a:xfrm>
          <a:prstGeom prst="rect">
            <a:avLst/>
          </a:prstGeom>
          <a:noFill/>
        </p:spPr>
        <p:txBody>
          <a:bodyPr wrap="square" rtlCol="0">
            <a:spAutoFit/>
          </a:bodyPr>
          <a:lstStyle/>
          <a:p>
            <a:r>
              <a:rPr lang="en-CA" sz="3200" dirty="0"/>
              <a:t>are not</a:t>
            </a:r>
            <a:endParaRPr lang="en-CA" dirty="0"/>
          </a:p>
        </p:txBody>
      </p:sp>
      <p:sp>
        <p:nvSpPr>
          <p:cNvPr id="21" name="TextBox 20">
            <a:extLst>
              <a:ext uri="{FF2B5EF4-FFF2-40B4-BE49-F238E27FC236}">
                <a16:creationId xmlns:a16="http://schemas.microsoft.com/office/drawing/2014/main" id="{DEED05C1-6BD8-F694-B215-B7E2B91A7A29}"/>
              </a:ext>
            </a:extLst>
          </p:cNvPr>
          <p:cNvSpPr txBox="1"/>
          <p:nvPr/>
        </p:nvSpPr>
        <p:spPr>
          <a:xfrm>
            <a:off x="5297201" y="3795644"/>
            <a:ext cx="1275319" cy="584775"/>
          </a:xfrm>
          <a:prstGeom prst="rect">
            <a:avLst/>
          </a:prstGeom>
          <a:noFill/>
        </p:spPr>
        <p:txBody>
          <a:bodyPr wrap="square" rtlCol="0">
            <a:spAutoFit/>
          </a:bodyPr>
          <a:lstStyle/>
          <a:p>
            <a:r>
              <a:rPr lang="en-CA" sz="3200" dirty="0"/>
              <a:t>going</a:t>
            </a:r>
            <a:r>
              <a:rPr lang="en-CA" dirty="0"/>
              <a:t> </a:t>
            </a:r>
          </a:p>
        </p:txBody>
      </p:sp>
      <p:sp>
        <p:nvSpPr>
          <p:cNvPr id="22" name="TextBox 21">
            <a:extLst>
              <a:ext uri="{FF2B5EF4-FFF2-40B4-BE49-F238E27FC236}">
                <a16:creationId xmlns:a16="http://schemas.microsoft.com/office/drawing/2014/main" id="{148DC134-931C-D07C-FDC1-49F85814E443}"/>
              </a:ext>
            </a:extLst>
          </p:cNvPr>
          <p:cNvSpPr txBox="1"/>
          <p:nvPr/>
        </p:nvSpPr>
        <p:spPr>
          <a:xfrm>
            <a:off x="7598122" y="3824673"/>
            <a:ext cx="1592313" cy="584775"/>
          </a:xfrm>
          <a:prstGeom prst="rect">
            <a:avLst/>
          </a:prstGeom>
          <a:noFill/>
        </p:spPr>
        <p:txBody>
          <a:bodyPr wrap="square" rtlCol="0">
            <a:spAutoFit/>
          </a:bodyPr>
          <a:lstStyle/>
          <a:p>
            <a:r>
              <a:rPr lang="en-CA" sz="3200" dirty="0"/>
              <a:t>to work</a:t>
            </a:r>
            <a:r>
              <a:rPr lang="en-CA" dirty="0"/>
              <a:t> </a:t>
            </a:r>
          </a:p>
        </p:txBody>
      </p:sp>
      <p:sp>
        <p:nvSpPr>
          <p:cNvPr id="24" name="TextBox 23">
            <a:extLst>
              <a:ext uri="{FF2B5EF4-FFF2-40B4-BE49-F238E27FC236}">
                <a16:creationId xmlns:a16="http://schemas.microsoft.com/office/drawing/2014/main" id="{CDB4744F-08AB-2225-688E-52D0B0E98F88}"/>
              </a:ext>
            </a:extLst>
          </p:cNvPr>
          <p:cNvSpPr txBox="1"/>
          <p:nvPr/>
        </p:nvSpPr>
        <p:spPr>
          <a:xfrm>
            <a:off x="9865232" y="3793485"/>
            <a:ext cx="2196051" cy="584775"/>
          </a:xfrm>
          <a:prstGeom prst="rect">
            <a:avLst/>
          </a:prstGeom>
          <a:noFill/>
        </p:spPr>
        <p:txBody>
          <a:bodyPr wrap="square" rtlCol="0">
            <a:spAutoFit/>
          </a:bodyPr>
          <a:lstStyle/>
          <a:p>
            <a:r>
              <a:rPr lang="en-CA" sz="3200" dirty="0"/>
              <a:t>late.</a:t>
            </a:r>
            <a:r>
              <a:rPr lang="en-CA" dirty="0"/>
              <a:t> </a:t>
            </a:r>
          </a:p>
        </p:txBody>
      </p:sp>
      <p:sp>
        <p:nvSpPr>
          <p:cNvPr id="25" name="TextBox 24">
            <a:extLst>
              <a:ext uri="{FF2B5EF4-FFF2-40B4-BE49-F238E27FC236}">
                <a16:creationId xmlns:a16="http://schemas.microsoft.com/office/drawing/2014/main" id="{AFE87A4B-F5F6-E15B-B542-008163F0DA72}"/>
              </a:ext>
            </a:extLst>
          </p:cNvPr>
          <p:cNvSpPr txBox="1"/>
          <p:nvPr/>
        </p:nvSpPr>
        <p:spPr>
          <a:xfrm>
            <a:off x="393881" y="4705636"/>
            <a:ext cx="936056" cy="584775"/>
          </a:xfrm>
          <a:prstGeom prst="rect">
            <a:avLst/>
          </a:prstGeom>
          <a:noFill/>
        </p:spPr>
        <p:txBody>
          <a:bodyPr wrap="square" rtlCol="0">
            <a:spAutoFit/>
          </a:bodyPr>
          <a:lstStyle/>
          <a:p>
            <a:r>
              <a:rPr lang="en-CA" sz="3200" dirty="0"/>
              <a:t>She</a:t>
            </a:r>
            <a:r>
              <a:rPr lang="en-CA" dirty="0"/>
              <a:t> </a:t>
            </a:r>
          </a:p>
        </p:txBody>
      </p:sp>
      <p:sp>
        <p:nvSpPr>
          <p:cNvPr id="26" name="TextBox 25">
            <a:extLst>
              <a:ext uri="{FF2B5EF4-FFF2-40B4-BE49-F238E27FC236}">
                <a16:creationId xmlns:a16="http://schemas.microsoft.com/office/drawing/2014/main" id="{863F4C98-9822-73EA-FE8C-F8B62D6E8551}"/>
              </a:ext>
            </a:extLst>
          </p:cNvPr>
          <p:cNvSpPr txBox="1"/>
          <p:nvPr/>
        </p:nvSpPr>
        <p:spPr>
          <a:xfrm>
            <a:off x="2530018" y="4736324"/>
            <a:ext cx="1386824" cy="584775"/>
          </a:xfrm>
          <a:prstGeom prst="rect">
            <a:avLst/>
          </a:prstGeom>
          <a:noFill/>
        </p:spPr>
        <p:txBody>
          <a:bodyPr wrap="square" rtlCol="0">
            <a:spAutoFit/>
          </a:bodyPr>
          <a:lstStyle/>
          <a:p>
            <a:r>
              <a:rPr lang="en-CA" sz="3200" dirty="0"/>
              <a:t>is not</a:t>
            </a:r>
            <a:r>
              <a:rPr lang="en-CA" dirty="0"/>
              <a:t> </a:t>
            </a:r>
          </a:p>
        </p:txBody>
      </p:sp>
      <p:sp>
        <p:nvSpPr>
          <p:cNvPr id="27" name="TextBox 26">
            <a:extLst>
              <a:ext uri="{FF2B5EF4-FFF2-40B4-BE49-F238E27FC236}">
                <a16:creationId xmlns:a16="http://schemas.microsoft.com/office/drawing/2014/main" id="{57F50592-E60D-A899-E497-2BAE3C0336DB}"/>
              </a:ext>
            </a:extLst>
          </p:cNvPr>
          <p:cNvSpPr txBox="1"/>
          <p:nvPr/>
        </p:nvSpPr>
        <p:spPr>
          <a:xfrm>
            <a:off x="5336177" y="4758591"/>
            <a:ext cx="1172813" cy="584775"/>
          </a:xfrm>
          <a:prstGeom prst="rect">
            <a:avLst/>
          </a:prstGeom>
          <a:noFill/>
        </p:spPr>
        <p:txBody>
          <a:bodyPr wrap="square" rtlCol="0">
            <a:spAutoFit/>
          </a:bodyPr>
          <a:lstStyle/>
          <a:p>
            <a:r>
              <a:rPr lang="en-CA" sz="3200" dirty="0"/>
              <a:t>going</a:t>
            </a:r>
            <a:r>
              <a:rPr lang="en-CA" dirty="0"/>
              <a:t> </a:t>
            </a:r>
          </a:p>
        </p:txBody>
      </p:sp>
      <p:sp>
        <p:nvSpPr>
          <p:cNvPr id="28" name="TextBox 27">
            <a:extLst>
              <a:ext uri="{FF2B5EF4-FFF2-40B4-BE49-F238E27FC236}">
                <a16:creationId xmlns:a16="http://schemas.microsoft.com/office/drawing/2014/main" id="{9964E548-584E-2C42-9B82-8207FBA9C5F0}"/>
              </a:ext>
            </a:extLst>
          </p:cNvPr>
          <p:cNvSpPr txBox="1"/>
          <p:nvPr/>
        </p:nvSpPr>
        <p:spPr>
          <a:xfrm>
            <a:off x="7591154" y="4690364"/>
            <a:ext cx="1768383" cy="584775"/>
          </a:xfrm>
          <a:prstGeom prst="rect">
            <a:avLst/>
          </a:prstGeom>
          <a:noFill/>
        </p:spPr>
        <p:txBody>
          <a:bodyPr wrap="square" rtlCol="0">
            <a:spAutoFit/>
          </a:bodyPr>
          <a:lstStyle/>
          <a:p>
            <a:r>
              <a:rPr lang="en-CA" sz="3200" dirty="0"/>
              <a:t>to study.</a:t>
            </a:r>
            <a:r>
              <a:rPr lang="en-CA" dirty="0"/>
              <a:t> </a:t>
            </a:r>
          </a:p>
        </p:txBody>
      </p:sp>
      <p:pic>
        <p:nvPicPr>
          <p:cNvPr id="31" name="Picture 30">
            <a:extLst>
              <a:ext uri="{FF2B5EF4-FFF2-40B4-BE49-F238E27FC236}">
                <a16:creationId xmlns:a16="http://schemas.microsoft.com/office/drawing/2014/main" id="{0955E40A-D8CE-46CF-918F-26C784C38F39}"/>
              </a:ext>
            </a:extLst>
          </p:cNvPr>
          <p:cNvPicPr>
            <a:picLocks noChangeAspect="1"/>
          </p:cNvPicPr>
          <p:nvPr/>
        </p:nvPicPr>
        <p:blipFill>
          <a:blip r:embed="rId8"/>
          <a:srcRect/>
          <a:stretch/>
        </p:blipFill>
        <p:spPr>
          <a:xfrm>
            <a:off x="428458" y="251362"/>
            <a:ext cx="981424" cy="1472136"/>
          </a:xfrm>
          <a:prstGeom prst="rect">
            <a:avLst/>
          </a:prstGeom>
        </p:spPr>
      </p:pic>
      <p:pic>
        <p:nvPicPr>
          <p:cNvPr id="32" name="Picture 31">
            <a:extLst>
              <a:ext uri="{FF2B5EF4-FFF2-40B4-BE49-F238E27FC236}">
                <a16:creationId xmlns:a16="http://schemas.microsoft.com/office/drawing/2014/main" id="{FEF47D4B-D9E4-C788-18C6-76776B69869F}"/>
              </a:ext>
            </a:extLst>
          </p:cNvPr>
          <p:cNvPicPr>
            <a:picLocks noChangeAspect="1"/>
          </p:cNvPicPr>
          <p:nvPr/>
        </p:nvPicPr>
        <p:blipFill>
          <a:blip r:embed="rId9"/>
          <a:srcRect/>
          <a:stretch/>
        </p:blipFill>
        <p:spPr>
          <a:xfrm>
            <a:off x="10212843" y="239371"/>
            <a:ext cx="1345947" cy="2018921"/>
          </a:xfrm>
          <a:prstGeom prst="rect">
            <a:avLst/>
          </a:prstGeom>
        </p:spPr>
      </p:pic>
      <p:pic>
        <p:nvPicPr>
          <p:cNvPr id="33" name="Picture 32">
            <a:extLst>
              <a:ext uri="{FF2B5EF4-FFF2-40B4-BE49-F238E27FC236}">
                <a16:creationId xmlns:a16="http://schemas.microsoft.com/office/drawing/2014/main" id="{D0FDB954-6C79-F9EC-CDBC-13778919EE5C}"/>
              </a:ext>
            </a:extLst>
          </p:cNvPr>
          <p:cNvPicPr>
            <a:picLocks noChangeAspect="1"/>
          </p:cNvPicPr>
          <p:nvPr/>
        </p:nvPicPr>
        <p:blipFill>
          <a:blip r:embed="rId10"/>
          <a:srcRect/>
          <a:stretch/>
        </p:blipFill>
        <p:spPr>
          <a:xfrm>
            <a:off x="9567728" y="4836139"/>
            <a:ext cx="2217782" cy="1478521"/>
          </a:xfrm>
          <a:prstGeom prst="rect">
            <a:avLst/>
          </a:prstGeom>
        </p:spPr>
      </p:pic>
      <p:sp>
        <p:nvSpPr>
          <p:cNvPr id="34" name="Rectangle: Rounded Corners 33">
            <a:extLst>
              <a:ext uri="{FF2B5EF4-FFF2-40B4-BE49-F238E27FC236}">
                <a16:creationId xmlns:a16="http://schemas.microsoft.com/office/drawing/2014/main" id="{70794342-05CF-CF91-12C8-E9A66F8E3DBF}"/>
              </a:ext>
            </a:extLst>
          </p:cNvPr>
          <p:cNvSpPr/>
          <p:nvPr/>
        </p:nvSpPr>
        <p:spPr>
          <a:xfrm>
            <a:off x="2530019" y="2749991"/>
            <a:ext cx="742122" cy="50031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5" name="Rectangle: Rounded Corners 34">
            <a:extLst>
              <a:ext uri="{FF2B5EF4-FFF2-40B4-BE49-F238E27FC236}">
                <a16:creationId xmlns:a16="http://schemas.microsoft.com/office/drawing/2014/main" id="{94326B91-906B-F229-DECF-69A55C1070C7}"/>
              </a:ext>
            </a:extLst>
          </p:cNvPr>
          <p:cNvSpPr/>
          <p:nvPr/>
        </p:nvSpPr>
        <p:spPr>
          <a:xfrm>
            <a:off x="2511688" y="3824674"/>
            <a:ext cx="742122" cy="5271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6" name="Rectangle: Rounded Corners 35">
            <a:extLst>
              <a:ext uri="{FF2B5EF4-FFF2-40B4-BE49-F238E27FC236}">
                <a16:creationId xmlns:a16="http://schemas.microsoft.com/office/drawing/2014/main" id="{BE41A3C4-C4F9-D047-B556-0795EDEAA194}"/>
              </a:ext>
            </a:extLst>
          </p:cNvPr>
          <p:cNvSpPr/>
          <p:nvPr/>
        </p:nvSpPr>
        <p:spPr>
          <a:xfrm>
            <a:off x="2482571" y="4826818"/>
            <a:ext cx="533401" cy="448319"/>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pic>
        <p:nvPicPr>
          <p:cNvPr id="64" name="Audio 63">
            <a:hlinkClick r:id="" action="ppaction://media"/>
            <a:extLst>
              <a:ext uri="{FF2B5EF4-FFF2-40B4-BE49-F238E27FC236}">
                <a16:creationId xmlns:a16="http://schemas.microsoft.com/office/drawing/2014/main" id="{D7238E5E-FEDC-5794-B2E5-BF1847A77F12}"/>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287500" t="-287500" r="-287500" b="-28750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29110706"/>
      </p:ext>
    </p:extLst>
  </p:cSld>
  <p:clrMapOvr>
    <a:masterClrMapping/>
  </p:clrMapOvr>
  <p:transition spd="slow" advTm="3413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32" presetClass="emph" presetSubtype="0" fill="hold" grpId="1" nodeType="afterEffect">
                                  <p:stCondLst>
                                    <p:cond delay="0"/>
                                  </p:stCondLst>
                                  <p:childTnLst>
                                    <p:animRot by="120000">
                                      <p:cBhvr>
                                        <p:cTn id="47" dur="100" fill="hold">
                                          <p:stCondLst>
                                            <p:cond delay="0"/>
                                          </p:stCondLst>
                                        </p:cTn>
                                        <p:tgtEl>
                                          <p:spTgt spid="18"/>
                                        </p:tgtEl>
                                        <p:attrNameLst>
                                          <p:attrName>r</p:attrName>
                                        </p:attrNameLst>
                                      </p:cBhvr>
                                    </p:animRot>
                                    <p:animRot by="-240000">
                                      <p:cBhvr>
                                        <p:cTn id="48" dur="200" fill="hold">
                                          <p:stCondLst>
                                            <p:cond delay="200"/>
                                          </p:stCondLst>
                                        </p:cTn>
                                        <p:tgtEl>
                                          <p:spTgt spid="18"/>
                                        </p:tgtEl>
                                        <p:attrNameLst>
                                          <p:attrName>r</p:attrName>
                                        </p:attrNameLst>
                                      </p:cBhvr>
                                    </p:animRot>
                                    <p:animRot by="240000">
                                      <p:cBhvr>
                                        <p:cTn id="49" dur="200" fill="hold">
                                          <p:stCondLst>
                                            <p:cond delay="400"/>
                                          </p:stCondLst>
                                        </p:cTn>
                                        <p:tgtEl>
                                          <p:spTgt spid="18"/>
                                        </p:tgtEl>
                                        <p:attrNameLst>
                                          <p:attrName>r</p:attrName>
                                        </p:attrNameLst>
                                      </p:cBhvr>
                                    </p:animRot>
                                    <p:animRot by="-240000">
                                      <p:cBhvr>
                                        <p:cTn id="50" dur="200" fill="hold">
                                          <p:stCondLst>
                                            <p:cond delay="600"/>
                                          </p:stCondLst>
                                        </p:cTn>
                                        <p:tgtEl>
                                          <p:spTgt spid="18"/>
                                        </p:tgtEl>
                                        <p:attrNameLst>
                                          <p:attrName>r</p:attrName>
                                        </p:attrNameLst>
                                      </p:cBhvr>
                                    </p:animRot>
                                    <p:animRot by="120000">
                                      <p:cBhvr>
                                        <p:cTn id="51" dur="200" fill="hold">
                                          <p:stCondLst>
                                            <p:cond delay="800"/>
                                          </p:stCondLst>
                                        </p:cTn>
                                        <p:tgtEl>
                                          <p:spTgt spid="18"/>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500"/>
                                        <p:tgtEl>
                                          <p:spTgt spid="19"/>
                                        </p:tgtEl>
                                      </p:cBhvr>
                                    </p:animEffect>
                                  </p:childTnLst>
                                </p:cTn>
                              </p:par>
                              <p:par>
                                <p:cTn id="77" presetID="10"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500"/>
                                        <p:tgtEl>
                                          <p:spTgt spid="2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500"/>
                                        <p:tgtEl>
                                          <p:spTgt spid="2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fade">
                                      <p:cBhvr>
                                        <p:cTn id="108" dur="500"/>
                                        <p:tgtEl>
                                          <p:spTgt spid="2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down)">
                                      <p:cBhvr>
                                        <p:cTn id="113" dur="500"/>
                                        <p:tgtEl>
                                          <p:spTgt spid="34"/>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down)">
                                      <p:cBhvr>
                                        <p:cTn id="116" dur="500"/>
                                        <p:tgtEl>
                                          <p:spTgt spid="35"/>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0" fill="hold" display="0">
                  <p:stCondLst>
                    <p:cond delay="indefinite"/>
                  </p:stCondLst>
                  <p:endCondLst>
                    <p:cond evt="onStopAudio" delay="0">
                      <p:tgtEl>
                        <p:sldTgt/>
                      </p:tgtEl>
                    </p:cond>
                  </p:endCondLst>
                </p:cTn>
                <p:tgtEl>
                  <p:spTgt spid="64"/>
                </p:tgtEl>
              </p:cMediaNode>
            </p:audio>
          </p:childTnLst>
        </p:cTn>
      </p:par>
    </p:tnLst>
    <p:bldLst>
      <p:bldP spid="4" grpId="0"/>
      <p:bldP spid="6" grpId="0"/>
      <p:bldP spid="9" grpId="0"/>
      <p:bldP spid="10" grpId="0"/>
      <p:bldP spid="11" grpId="0"/>
      <p:bldP spid="2" grpId="0"/>
      <p:bldP spid="5" grpId="0"/>
      <p:bldP spid="7" grpId="0"/>
      <p:bldP spid="3" grpId="0"/>
      <p:bldP spid="12" grpId="0"/>
      <p:bldP spid="18" grpId="0"/>
      <p:bldP spid="18" grpId="1"/>
      <p:bldP spid="19" grpId="0"/>
      <p:bldP spid="20" grpId="0"/>
      <p:bldP spid="21" grpId="0"/>
      <p:bldP spid="22" grpId="0"/>
      <p:bldP spid="24" grpId="0"/>
      <p:bldP spid="25" grpId="0"/>
      <p:bldP spid="26" grpId="0"/>
      <p:bldP spid="27" grpId="0"/>
      <p:bldP spid="28" grpId="0"/>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68E77-9AD0-5F9D-CE44-900E89DDB7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F8A6CD-0F8A-0F9C-05AC-B42E15F95493}"/>
              </a:ext>
            </a:extLst>
          </p:cNvPr>
          <p:cNvSpPr txBox="1"/>
          <p:nvPr/>
        </p:nvSpPr>
        <p:spPr>
          <a:xfrm>
            <a:off x="3813704" y="473366"/>
            <a:ext cx="7236932" cy="646331"/>
          </a:xfrm>
          <a:prstGeom prst="rect">
            <a:avLst/>
          </a:prstGeom>
          <a:noFill/>
        </p:spPr>
        <p:txBody>
          <a:bodyPr wrap="square" rtlCol="0">
            <a:spAutoFit/>
          </a:bodyPr>
          <a:lstStyle/>
          <a:p>
            <a:r>
              <a:rPr lang="en-CA" sz="3600" dirty="0"/>
              <a:t>Yes/No Questions</a:t>
            </a:r>
          </a:p>
        </p:txBody>
      </p:sp>
      <p:sp>
        <p:nvSpPr>
          <p:cNvPr id="6" name="TextBox 5">
            <a:extLst>
              <a:ext uri="{FF2B5EF4-FFF2-40B4-BE49-F238E27FC236}">
                <a16:creationId xmlns:a16="http://schemas.microsoft.com/office/drawing/2014/main" id="{9B6A85BC-FD1D-555F-9C92-BA89B8340F19}"/>
              </a:ext>
            </a:extLst>
          </p:cNvPr>
          <p:cNvSpPr txBox="1"/>
          <p:nvPr/>
        </p:nvSpPr>
        <p:spPr>
          <a:xfrm>
            <a:off x="3097610" y="1809610"/>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41D452CC-C073-808F-0260-5C3E12B342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5774" y="1852674"/>
            <a:ext cx="533400" cy="533400"/>
          </a:xfrm>
          <a:prstGeom prst="rect">
            <a:avLst/>
          </a:prstGeom>
        </p:spPr>
      </p:pic>
      <p:sp>
        <p:nvSpPr>
          <p:cNvPr id="9" name="TextBox 8">
            <a:extLst>
              <a:ext uri="{FF2B5EF4-FFF2-40B4-BE49-F238E27FC236}">
                <a16:creationId xmlns:a16="http://schemas.microsoft.com/office/drawing/2014/main" id="{16410B0C-F9CD-482A-F3FD-67BA55421C57}"/>
              </a:ext>
            </a:extLst>
          </p:cNvPr>
          <p:cNvSpPr txBox="1"/>
          <p:nvPr/>
        </p:nvSpPr>
        <p:spPr>
          <a:xfrm>
            <a:off x="7328391" y="2702366"/>
            <a:ext cx="1694333" cy="584775"/>
          </a:xfrm>
          <a:prstGeom prst="rect">
            <a:avLst/>
          </a:prstGeom>
          <a:noFill/>
        </p:spPr>
        <p:txBody>
          <a:bodyPr wrap="square" rtlCol="0">
            <a:spAutoFit/>
          </a:bodyPr>
          <a:lstStyle/>
          <a:p>
            <a:r>
              <a:rPr lang="en-CA" sz="3200" dirty="0"/>
              <a:t>to finish</a:t>
            </a:r>
            <a:r>
              <a:rPr lang="en-CA" dirty="0"/>
              <a:t> </a:t>
            </a:r>
          </a:p>
        </p:txBody>
      </p:sp>
      <p:sp>
        <p:nvSpPr>
          <p:cNvPr id="10" name="TextBox 9">
            <a:extLst>
              <a:ext uri="{FF2B5EF4-FFF2-40B4-BE49-F238E27FC236}">
                <a16:creationId xmlns:a16="http://schemas.microsoft.com/office/drawing/2014/main" id="{B41DECD0-0A67-3C0E-ADB1-CA58FB238B9C}"/>
              </a:ext>
            </a:extLst>
          </p:cNvPr>
          <p:cNvSpPr txBox="1"/>
          <p:nvPr/>
        </p:nvSpPr>
        <p:spPr>
          <a:xfrm>
            <a:off x="3263506" y="2674274"/>
            <a:ext cx="533400" cy="584775"/>
          </a:xfrm>
          <a:prstGeom prst="rect">
            <a:avLst/>
          </a:prstGeom>
          <a:noFill/>
        </p:spPr>
        <p:txBody>
          <a:bodyPr wrap="square" rtlCol="0">
            <a:spAutoFit/>
          </a:bodyPr>
          <a:lstStyle/>
          <a:p>
            <a:r>
              <a:rPr lang="en-CA" sz="3200" dirty="0"/>
              <a:t>I</a:t>
            </a:r>
            <a:r>
              <a:rPr lang="en-CA" dirty="0"/>
              <a:t> </a:t>
            </a:r>
          </a:p>
        </p:txBody>
      </p:sp>
      <p:sp>
        <p:nvSpPr>
          <p:cNvPr id="11" name="TextBox 10">
            <a:extLst>
              <a:ext uri="{FF2B5EF4-FFF2-40B4-BE49-F238E27FC236}">
                <a16:creationId xmlns:a16="http://schemas.microsoft.com/office/drawing/2014/main" id="{D42EEC17-8237-6AD3-EE2A-F877A17828FE}"/>
              </a:ext>
            </a:extLst>
          </p:cNvPr>
          <p:cNvSpPr txBox="1"/>
          <p:nvPr/>
        </p:nvSpPr>
        <p:spPr>
          <a:xfrm>
            <a:off x="9555428" y="2716505"/>
            <a:ext cx="2196052" cy="584775"/>
          </a:xfrm>
          <a:prstGeom prst="rect">
            <a:avLst/>
          </a:prstGeom>
          <a:noFill/>
        </p:spPr>
        <p:txBody>
          <a:bodyPr wrap="square" rtlCol="0">
            <a:spAutoFit/>
          </a:bodyPr>
          <a:lstStyle/>
          <a:p>
            <a:r>
              <a:rPr lang="en-CA" sz="3200" dirty="0"/>
              <a:t>on time?</a:t>
            </a:r>
            <a:r>
              <a:rPr lang="en-CA" dirty="0"/>
              <a:t> </a:t>
            </a:r>
          </a:p>
        </p:txBody>
      </p:sp>
      <p:sp>
        <p:nvSpPr>
          <p:cNvPr id="2" name="TextBox 1">
            <a:extLst>
              <a:ext uri="{FF2B5EF4-FFF2-40B4-BE49-F238E27FC236}">
                <a16:creationId xmlns:a16="http://schemas.microsoft.com/office/drawing/2014/main" id="{1D50DE03-C4F6-35DE-3F51-F527BB2022C7}"/>
              </a:ext>
            </a:extLst>
          </p:cNvPr>
          <p:cNvSpPr txBox="1"/>
          <p:nvPr/>
        </p:nvSpPr>
        <p:spPr>
          <a:xfrm>
            <a:off x="7432170" y="1774815"/>
            <a:ext cx="2546123" cy="523220"/>
          </a:xfrm>
          <a:prstGeom prst="rect">
            <a:avLst/>
          </a:prstGeom>
          <a:noFill/>
        </p:spPr>
        <p:txBody>
          <a:bodyPr wrap="square" rtlCol="0">
            <a:spAutoFit/>
          </a:bodyPr>
          <a:lstStyle/>
          <a:p>
            <a:r>
              <a:rPr lang="en-CA" sz="2800" i="1" dirty="0"/>
              <a:t>to + base form</a:t>
            </a:r>
          </a:p>
        </p:txBody>
      </p:sp>
      <p:sp>
        <p:nvSpPr>
          <p:cNvPr id="5" name="TextBox 4">
            <a:extLst>
              <a:ext uri="{FF2B5EF4-FFF2-40B4-BE49-F238E27FC236}">
                <a16:creationId xmlns:a16="http://schemas.microsoft.com/office/drawing/2014/main" id="{351A37E7-ACD9-FAB4-ACDC-A572EDFFC13F}"/>
              </a:ext>
            </a:extLst>
          </p:cNvPr>
          <p:cNvSpPr txBox="1"/>
          <p:nvPr/>
        </p:nvSpPr>
        <p:spPr>
          <a:xfrm>
            <a:off x="5404159" y="2612976"/>
            <a:ext cx="1385432" cy="584775"/>
          </a:xfrm>
          <a:prstGeom prst="rect">
            <a:avLst/>
          </a:prstGeom>
          <a:noFill/>
        </p:spPr>
        <p:txBody>
          <a:bodyPr wrap="square" rtlCol="0">
            <a:spAutoFit/>
          </a:bodyPr>
          <a:lstStyle/>
          <a:p>
            <a:r>
              <a:rPr lang="en-CA" sz="3200" dirty="0"/>
              <a:t>going</a:t>
            </a:r>
            <a:endParaRPr lang="en-CA" dirty="0"/>
          </a:p>
        </p:txBody>
      </p:sp>
      <p:sp>
        <p:nvSpPr>
          <p:cNvPr id="7" name="TextBox 6">
            <a:extLst>
              <a:ext uri="{FF2B5EF4-FFF2-40B4-BE49-F238E27FC236}">
                <a16:creationId xmlns:a16="http://schemas.microsoft.com/office/drawing/2014/main" id="{B2BA2F8B-B09D-74F0-809E-B20A7F8BDD92}"/>
              </a:ext>
            </a:extLst>
          </p:cNvPr>
          <p:cNvSpPr txBox="1"/>
          <p:nvPr/>
        </p:nvSpPr>
        <p:spPr>
          <a:xfrm>
            <a:off x="578969" y="2641640"/>
            <a:ext cx="1077284" cy="584775"/>
          </a:xfrm>
          <a:prstGeom prst="rect">
            <a:avLst/>
          </a:prstGeom>
          <a:noFill/>
        </p:spPr>
        <p:txBody>
          <a:bodyPr wrap="square" rtlCol="0">
            <a:spAutoFit/>
          </a:bodyPr>
          <a:lstStyle/>
          <a:p>
            <a:r>
              <a:rPr lang="en-CA" sz="3200" dirty="0"/>
              <a:t>Am </a:t>
            </a:r>
            <a:r>
              <a:rPr lang="en-CA" dirty="0"/>
              <a:t> </a:t>
            </a:r>
          </a:p>
        </p:txBody>
      </p:sp>
      <p:sp>
        <p:nvSpPr>
          <p:cNvPr id="3" name="TextBox 2">
            <a:extLst>
              <a:ext uri="{FF2B5EF4-FFF2-40B4-BE49-F238E27FC236}">
                <a16:creationId xmlns:a16="http://schemas.microsoft.com/office/drawing/2014/main" id="{54085A47-8C39-BAFA-A998-577230F40953}"/>
              </a:ext>
            </a:extLst>
          </p:cNvPr>
          <p:cNvSpPr txBox="1"/>
          <p:nvPr/>
        </p:nvSpPr>
        <p:spPr>
          <a:xfrm>
            <a:off x="547136" y="1844113"/>
            <a:ext cx="1457353" cy="523220"/>
          </a:xfrm>
          <a:prstGeom prst="rect">
            <a:avLst/>
          </a:prstGeom>
          <a:noFill/>
        </p:spPr>
        <p:txBody>
          <a:bodyPr wrap="square" rtlCol="0">
            <a:spAutoFit/>
          </a:bodyPr>
          <a:lstStyle/>
          <a:p>
            <a:r>
              <a:rPr lang="en-CA" sz="2800" i="1" dirty="0"/>
              <a:t>Be verb</a:t>
            </a:r>
          </a:p>
        </p:txBody>
      </p:sp>
      <p:sp>
        <p:nvSpPr>
          <p:cNvPr id="12" name="TextBox 11">
            <a:extLst>
              <a:ext uri="{FF2B5EF4-FFF2-40B4-BE49-F238E27FC236}">
                <a16:creationId xmlns:a16="http://schemas.microsoft.com/office/drawing/2014/main" id="{ADE2229A-C724-DEFE-BAD4-8186896B5E92}"/>
              </a:ext>
            </a:extLst>
          </p:cNvPr>
          <p:cNvSpPr txBox="1"/>
          <p:nvPr/>
        </p:nvSpPr>
        <p:spPr>
          <a:xfrm>
            <a:off x="5532043" y="1799388"/>
            <a:ext cx="1515034" cy="523220"/>
          </a:xfrm>
          <a:prstGeom prst="rect">
            <a:avLst/>
          </a:prstGeom>
          <a:noFill/>
        </p:spPr>
        <p:txBody>
          <a:bodyPr wrap="square" rtlCol="0">
            <a:spAutoFit/>
          </a:bodyPr>
          <a:lstStyle/>
          <a:p>
            <a:r>
              <a:rPr lang="en-CA" sz="2800" i="1" dirty="0"/>
              <a:t>going</a:t>
            </a:r>
          </a:p>
        </p:txBody>
      </p:sp>
      <p:pic>
        <p:nvPicPr>
          <p:cNvPr id="14" name="Graphic 13" descr="Add with solid fill">
            <a:extLst>
              <a:ext uri="{FF2B5EF4-FFF2-40B4-BE49-F238E27FC236}">
                <a16:creationId xmlns:a16="http://schemas.microsoft.com/office/drawing/2014/main" id="{D597697D-3CD8-40EE-6648-3C0D18D9C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0760" y="1785548"/>
            <a:ext cx="533400" cy="533400"/>
          </a:xfrm>
          <a:prstGeom prst="rect">
            <a:avLst/>
          </a:prstGeom>
        </p:spPr>
      </p:pic>
      <p:pic>
        <p:nvPicPr>
          <p:cNvPr id="17" name="Graphic 16" descr="Add with solid fill">
            <a:extLst>
              <a:ext uri="{FF2B5EF4-FFF2-40B4-BE49-F238E27FC236}">
                <a16:creationId xmlns:a16="http://schemas.microsoft.com/office/drawing/2014/main" id="{C4AF7F19-E76C-0285-2AC0-F220DDC3D4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7996" y="1814736"/>
            <a:ext cx="533400" cy="533400"/>
          </a:xfrm>
          <a:prstGeom prst="rect">
            <a:avLst/>
          </a:prstGeom>
        </p:spPr>
      </p:pic>
      <p:sp>
        <p:nvSpPr>
          <p:cNvPr id="18" name="TextBox 17">
            <a:extLst>
              <a:ext uri="{FF2B5EF4-FFF2-40B4-BE49-F238E27FC236}">
                <a16:creationId xmlns:a16="http://schemas.microsoft.com/office/drawing/2014/main" id="{98D93167-0272-DB25-F86B-3508CA8FD1FE}"/>
              </a:ext>
            </a:extLst>
          </p:cNvPr>
          <p:cNvSpPr txBox="1"/>
          <p:nvPr/>
        </p:nvSpPr>
        <p:spPr>
          <a:xfrm>
            <a:off x="7872729" y="1404913"/>
            <a:ext cx="1384663" cy="369332"/>
          </a:xfrm>
          <a:prstGeom prst="rect">
            <a:avLst/>
          </a:prstGeom>
          <a:noFill/>
        </p:spPr>
        <p:txBody>
          <a:bodyPr wrap="square" rtlCol="0">
            <a:spAutoFit/>
          </a:bodyPr>
          <a:lstStyle/>
          <a:p>
            <a:r>
              <a:rPr lang="en-CA" dirty="0"/>
              <a:t>(Infinitive)</a:t>
            </a:r>
          </a:p>
        </p:txBody>
      </p:sp>
      <p:sp>
        <p:nvSpPr>
          <p:cNvPr id="19" name="TextBox 18">
            <a:extLst>
              <a:ext uri="{FF2B5EF4-FFF2-40B4-BE49-F238E27FC236}">
                <a16:creationId xmlns:a16="http://schemas.microsoft.com/office/drawing/2014/main" id="{C5E1BBE9-5976-B0ED-548F-11F1C56F0F3E}"/>
              </a:ext>
            </a:extLst>
          </p:cNvPr>
          <p:cNvSpPr txBox="1"/>
          <p:nvPr/>
        </p:nvSpPr>
        <p:spPr>
          <a:xfrm>
            <a:off x="547136" y="3718360"/>
            <a:ext cx="1014757" cy="584775"/>
          </a:xfrm>
          <a:prstGeom prst="rect">
            <a:avLst/>
          </a:prstGeom>
          <a:noFill/>
        </p:spPr>
        <p:txBody>
          <a:bodyPr wrap="square" rtlCol="0">
            <a:spAutoFit/>
          </a:bodyPr>
          <a:lstStyle/>
          <a:p>
            <a:r>
              <a:rPr lang="en-CA" sz="3200" dirty="0"/>
              <a:t>Are</a:t>
            </a:r>
            <a:r>
              <a:rPr lang="en-CA" dirty="0"/>
              <a:t> </a:t>
            </a:r>
          </a:p>
        </p:txBody>
      </p:sp>
      <p:sp>
        <p:nvSpPr>
          <p:cNvPr id="20" name="TextBox 19">
            <a:extLst>
              <a:ext uri="{FF2B5EF4-FFF2-40B4-BE49-F238E27FC236}">
                <a16:creationId xmlns:a16="http://schemas.microsoft.com/office/drawing/2014/main" id="{99A90772-1A39-A021-A310-70CA1E9D2F7D}"/>
              </a:ext>
            </a:extLst>
          </p:cNvPr>
          <p:cNvSpPr txBox="1"/>
          <p:nvPr/>
        </p:nvSpPr>
        <p:spPr>
          <a:xfrm>
            <a:off x="3097610" y="3801010"/>
            <a:ext cx="942052" cy="584775"/>
          </a:xfrm>
          <a:prstGeom prst="rect">
            <a:avLst/>
          </a:prstGeom>
          <a:noFill/>
        </p:spPr>
        <p:txBody>
          <a:bodyPr wrap="square" rtlCol="0">
            <a:spAutoFit/>
          </a:bodyPr>
          <a:lstStyle/>
          <a:p>
            <a:r>
              <a:rPr lang="en-CA" sz="3200" dirty="0"/>
              <a:t>we</a:t>
            </a:r>
            <a:endParaRPr lang="en-CA" dirty="0"/>
          </a:p>
        </p:txBody>
      </p:sp>
      <p:sp>
        <p:nvSpPr>
          <p:cNvPr id="21" name="TextBox 20">
            <a:extLst>
              <a:ext uri="{FF2B5EF4-FFF2-40B4-BE49-F238E27FC236}">
                <a16:creationId xmlns:a16="http://schemas.microsoft.com/office/drawing/2014/main" id="{2C6B760E-2A3E-43BF-83BE-1B445F9F1990}"/>
              </a:ext>
            </a:extLst>
          </p:cNvPr>
          <p:cNvSpPr txBox="1"/>
          <p:nvPr/>
        </p:nvSpPr>
        <p:spPr>
          <a:xfrm>
            <a:off x="5297201" y="3795644"/>
            <a:ext cx="1275319" cy="584775"/>
          </a:xfrm>
          <a:prstGeom prst="rect">
            <a:avLst/>
          </a:prstGeom>
          <a:noFill/>
        </p:spPr>
        <p:txBody>
          <a:bodyPr wrap="square" rtlCol="0">
            <a:spAutoFit/>
          </a:bodyPr>
          <a:lstStyle/>
          <a:p>
            <a:r>
              <a:rPr lang="en-CA" sz="3200" dirty="0"/>
              <a:t>going</a:t>
            </a:r>
            <a:r>
              <a:rPr lang="en-CA" dirty="0"/>
              <a:t> </a:t>
            </a:r>
          </a:p>
        </p:txBody>
      </p:sp>
      <p:sp>
        <p:nvSpPr>
          <p:cNvPr id="22" name="TextBox 21">
            <a:extLst>
              <a:ext uri="{FF2B5EF4-FFF2-40B4-BE49-F238E27FC236}">
                <a16:creationId xmlns:a16="http://schemas.microsoft.com/office/drawing/2014/main" id="{CCE5B63B-D7C2-0A94-63AA-BA060CCDFA6A}"/>
              </a:ext>
            </a:extLst>
          </p:cNvPr>
          <p:cNvSpPr txBox="1"/>
          <p:nvPr/>
        </p:nvSpPr>
        <p:spPr>
          <a:xfrm>
            <a:off x="7598122" y="3824673"/>
            <a:ext cx="2082190" cy="584775"/>
          </a:xfrm>
          <a:prstGeom prst="rect">
            <a:avLst/>
          </a:prstGeom>
          <a:noFill/>
        </p:spPr>
        <p:txBody>
          <a:bodyPr wrap="square" rtlCol="0">
            <a:spAutoFit/>
          </a:bodyPr>
          <a:lstStyle/>
          <a:p>
            <a:r>
              <a:rPr lang="en-CA" sz="3200" dirty="0"/>
              <a:t>to drive?</a:t>
            </a:r>
            <a:r>
              <a:rPr lang="en-CA" dirty="0"/>
              <a:t> </a:t>
            </a:r>
          </a:p>
        </p:txBody>
      </p:sp>
      <p:sp>
        <p:nvSpPr>
          <p:cNvPr id="25" name="TextBox 24">
            <a:extLst>
              <a:ext uri="{FF2B5EF4-FFF2-40B4-BE49-F238E27FC236}">
                <a16:creationId xmlns:a16="http://schemas.microsoft.com/office/drawing/2014/main" id="{65992CAF-A28B-F7CC-36A6-1AD05E697170}"/>
              </a:ext>
            </a:extLst>
          </p:cNvPr>
          <p:cNvSpPr txBox="1"/>
          <p:nvPr/>
        </p:nvSpPr>
        <p:spPr>
          <a:xfrm>
            <a:off x="479122" y="4764386"/>
            <a:ext cx="936056" cy="584775"/>
          </a:xfrm>
          <a:prstGeom prst="rect">
            <a:avLst/>
          </a:prstGeom>
          <a:noFill/>
        </p:spPr>
        <p:txBody>
          <a:bodyPr wrap="square" rtlCol="0">
            <a:spAutoFit/>
          </a:bodyPr>
          <a:lstStyle/>
          <a:p>
            <a:r>
              <a:rPr lang="en-CA" sz="3200" dirty="0"/>
              <a:t>Is</a:t>
            </a:r>
            <a:r>
              <a:rPr lang="en-CA" dirty="0"/>
              <a:t> </a:t>
            </a:r>
          </a:p>
        </p:txBody>
      </p:sp>
      <p:sp>
        <p:nvSpPr>
          <p:cNvPr id="26" name="TextBox 25">
            <a:extLst>
              <a:ext uri="{FF2B5EF4-FFF2-40B4-BE49-F238E27FC236}">
                <a16:creationId xmlns:a16="http://schemas.microsoft.com/office/drawing/2014/main" id="{B52DC413-BC80-8625-CEBD-2FB42C3265EE}"/>
              </a:ext>
            </a:extLst>
          </p:cNvPr>
          <p:cNvSpPr txBox="1"/>
          <p:nvPr/>
        </p:nvSpPr>
        <p:spPr>
          <a:xfrm>
            <a:off x="3097610" y="4764385"/>
            <a:ext cx="1172813" cy="584775"/>
          </a:xfrm>
          <a:prstGeom prst="rect">
            <a:avLst/>
          </a:prstGeom>
          <a:noFill/>
        </p:spPr>
        <p:txBody>
          <a:bodyPr wrap="square" rtlCol="0">
            <a:spAutoFit/>
          </a:bodyPr>
          <a:lstStyle/>
          <a:p>
            <a:r>
              <a:rPr lang="en-CA" sz="3200" dirty="0"/>
              <a:t>he</a:t>
            </a:r>
            <a:r>
              <a:rPr lang="en-CA" dirty="0"/>
              <a:t> </a:t>
            </a:r>
          </a:p>
        </p:txBody>
      </p:sp>
      <p:sp>
        <p:nvSpPr>
          <p:cNvPr id="27" name="TextBox 26">
            <a:extLst>
              <a:ext uri="{FF2B5EF4-FFF2-40B4-BE49-F238E27FC236}">
                <a16:creationId xmlns:a16="http://schemas.microsoft.com/office/drawing/2014/main" id="{145B57D5-9CF5-3E27-D6BB-34E75C791F24}"/>
              </a:ext>
            </a:extLst>
          </p:cNvPr>
          <p:cNvSpPr txBox="1"/>
          <p:nvPr/>
        </p:nvSpPr>
        <p:spPr>
          <a:xfrm>
            <a:off x="5325958" y="4690364"/>
            <a:ext cx="1172813" cy="584775"/>
          </a:xfrm>
          <a:prstGeom prst="rect">
            <a:avLst/>
          </a:prstGeom>
          <a:noFill/>
        </p:spPr>
        <p:txBody>
          <a:bodyPr wrap="square" rtlCol="0">
            <a:spAutoFit/>
          </a:bodyPr>
          <a:lstStyle/>
          <a:p>
            <a:r>
              <a:rPr lang="en-CA" sz="3200" dirty="0"/>
              <a:t>going</a:t>
            </a:r>
            <a:r>
              <a:rPr lang="en-CA" dirty="0"/>
              <a:t> </a:t>
            </a:r>
          </a:p>
        </p:txBody>
      </p:sp>
      <p:sp>
        <p:nvSpPr>
          <p:cNvPr id="28" name="TextBox 27">
            <a:extLst>
              <a:ext uri="{FF2B5EF4-FFF2-40B4-BE49-F238E27FC236}">
                <a16:creationId xmlns:a16="http://schemas.microsoft.com/office/drawing/2014/main" id="{7F03B505-4ADB-FDEE-2FC4-05575740D24A}"/>
              </a:ext>
            </a:extLst>
          </p:cNvPr>
          <p:cNvSpPr txBox="1"/>
          <p:nvPr/>
        </p:nvSpPr>
        <p:spPr>
          <a:xfrm>
            <a:off x="7591155" y="4690364"/>
            <a:ext cx="1267924" cy="584775"/>
          </a:xfrm>
          <a:prstGeom prst="rect">
            <a:avLst/>
          </a:prstGeom>
          <a:noFill/>
        </p:spPr>
        <p:txBody>
          <a:bodyPr wrap="square" rtlCol="0">
            <a:spAutoFit/>
          </a:bodyPr>
          <a:lstStyle/>
          <a:p>
            <a:r>
              <a:rPr lang="en-CA" sz="3200" dirty="0"/>
              <a:t>to go</a:t>
            </a:r>
            <a:r>
              <a:rPr lang="en-CA" dirty="0"/>
              <a:t> </a:t>
            </a:r>
          </a:p>
        </p:txBody>
      </p:sp>
      <p:pic>
        <p:nvPicPr>
          <p:cNvPr id="31" name="Picture 30">
            <a:extLst>
              <a:ext uri="{FF2B5EF4-FFF2-40B4-BE49-F238E27FC236}">
                <a16:creationId xmlns:a16="http://schemas.microsoft.com/office/drawing/2014/main" id="{AD24127C-C363-F166-BF85-4AAD714245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2336" y="353832"/>
            <a:ext cx="1457352" cy="1344985"/>
          </a:xfrm>
          <a:prstGeom prst="rect">
            <a:avLst/>
          </a:prstGeom>
        </p:spPr>
      </p:pic>
      <p:pic>
        <p:nvPicPr>
          <p:cNvPr id="32" name="Picture 31">
            <a:extLst>
              <a:ext uri="{FF2B5EF4-FFF2-40B4-BE49-F238E27FC236}">
                <a16:creationId xmlns:a16="http://schemas.microsoft.com/office/drawing/2014/main" id="{30FF7D09-948E-82DB-11C0-3F5AC65A7F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78293" y="543340"/>
            <a:ext cx="1793532" cy="1754695"/>
          </a:xfrm>
          <a:prstGeom prst="rect">
            <a:avLst/>
          </a:prstGeom>
        </p:spPr>
      </p:pic>
      <p:pic>
        <p:nvPicPr>
          <p:cNvPr id="33" name="Picture 32">
            <a:extLst>
              <a:ext uri="{FF2B5EF4-FFF2-40B4-BE49-F238E27FC236}">
                <a16:creationId xmlns:a16="http://schemas.microsoft.com/office/drawing/2014/main" id="{07BD2E30-A3E5-8EB6-D6DE-147D5FEA61D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35499" y="5254353"/>
            <a:ext cx="1438394" cy="1478521"/>
          </a:xfrm>
          <a:prstGeom prst="rect">
            <a:avLst/>
          </a:prstGeom>
        </p:spPr>
      </p:pic>
      <p:sp>
        <p:nvSpPr>
          <p:cNvPr id="34" name="Rectangle: Rounded Corners 33">
            <a:extLst>
              <a:ext uri="{FF2B5EF4-FFF2-40B4-BE49-F238E27FC236}">
                <a16:creationId xmlns:a16="http://schemas.microsoft.com/office/drawing/2014/main" id="{F73F21E8-D691-A117-ECE4-8A95B9F98C11}"/>
              </a:ext>
            </a:extLst>
          </p:cNvPr>
          <p:cNvSpPr/>
          <p:nvPr/>
        </p:nvSpPr>
        <p:spPr>
          <a:xfrm>
            <a:off x="617876" y="2716505"/>
            <a:ext cx="742122" cy="50031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5" name="Rectangle: Rounded Corners 34">
            <a:extLst>
              <a:ext uri="{FF2B5EF4-FFF2-40B4-BE49-F238E27FC236}">
                <a16:creationId xmlns:a16="http://schemas.microsoft.com/office/drawing/2014/main" id="{8708D3FE-48AE-3C7A-953C-BA9BC09E959A}"/>
              </a:ext>
            </a:extLst>
          </p:cNvPr>
          <p:cNvSpPr/>
          <p:nvPr/>
        </p:nvSpPr>
        <p:spPr>
          <a:xfrm>
            <a:off x="533690" y="3807774"/>
            <a:ext cx="742122" cy="52717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6" name="Rectangle: Rounded Corners 35">
            <a:extLst>
              <a:ext uri="{FF2B5EF4-FFF2-40B4-BE49-F238E27FC236}">
                <a16:creationId xmlns:a16="http://schemas.microsoft.com/office/drawing/2014/main" id="{39366303-61C7-A744-DF16-AFC3C3A51009}"/>
              </a:ext>
            </a:extLst>
          </p:cNvPr>
          <p:cNvSpPr/>
          <p:nvPr/>
        </p:nvSpPr>
        <p:spPr>
          <a:xfrm>
            <a:off x="479122" y="4806034"/>
            <a:ext cx="533401" cy="448319"/>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041D1604-39B5-D3C3-96C9-F47A921BB6F7}"/>
              </a:ext>
            </a:extLst>
          </p:cNvPr>
          <p:cNvSpPr txBox="1"/>
          <p:nvPr/>
        </p:nvSpPr>
        <p:spPr>
          <a:xfrm>
            <a:off x="9415011" y="4669578"/>
            <a:ext cx="2578206" cy="584775"/>
          </a:xfrm>
          <a:prstGeom prst="rect">
            <a:avLst/>
          </a:prstGeom>
          <a:noFill/>
        </p:spPr>
        <p:txBody>
          <a:bodyPr wrap="square" rtlCol="0">
            <a:spAutoFit/>
          </a:bodyPr>
          <a:lstStyle/>
          <a:p>
            <a:r>
              <a:rPr lang="en-CA" sz="3200" dirty="0"/>
              <a:t>to the library?</a:t>
            </a:r>
            <a:r>
              <a:rPr lang="en-CA" dirty="0"/>
              <a:t> </a:t>
            </a:r>
          </a:p>
        </p:txBody>
      </p:sp>
      <p:sp>
        <p:nvSpPr>
          <p:cNvPr id="15" name="Oval 14">
            <a:extLst>
              <a:ext uri="{FF2B5EF4-FFF2-40B4-BE49-F238E27FC236}">
                <a16:creationId xmlns:a16="http://schemas.microsoft.com/office/drawing/2014/main" id="{8F61B7B2-547D-F0CB-7ED8-6EBA65D4B215}"/>
              </a:ext>
            </a:extLst>
          </p:cNvPr>
          <p:cNvSpPr/>
          <p:nvPr/>
        </p:nvSpPr>
        <p:spPr>
          <a:xfrm>
            <a:off x="10912864" y="2750787"/>
            <a:ext cx="336280" cy="51620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492DBDD9-F9DE-6D66-D081-F2CD9A7F2FEA}"/>
              </a:ext>
            </a:extLst>
          </p:cNvPr>
          <p:cNvSpPr/>
          <p:nvPr/>
        </p:nvSpPr>
        <p:spPr>
          <a:xfrm>
            <a:off x="8941801" y="3879072"/>
            <a:ext cx="336280" cy="51620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C70F0D8B-ADD8-BE9F-4E5F-96098C45D405}"/>
              </a:ext>
            </a:extLst>
          </p:cNvPr>
          <p:cNvSpPr/>
          <p:nvPr/>
        </p:nvSpPr>
        <p:spPr>
          <a:xfrm>
            <a:off x="11656937" y="4703860"/>
            <a:ext cx="336280" cy="51620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025962893"/>
      </p:ext>
    </p:extLst>
  </p:cSld>
  <p:clrMapOvr>
    <a:masterClrMapping/>
  </p:clrMapOvr>
  <p:transition spd="slow" advTm="36916">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32" presetClass="emph" presetSubtype="0" fill="hold" grpId="1" nodeType="after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down)">
                                      <p:cBhvr>
                                        <p:cTn id="109" dur="500"/>
                                        <p:tgtEl>
                                          <p:spTgt spid="34"/>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down)">
                                      <p:cBhvr>
                                        <p:cTn id="112" dur="500"/>
                                        <p:tgtEl>
                                          <p:spTgt spid="35"/>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down)">
                                      <p:cBhvr>
                                        <p:cTn id="115" dur="500"/>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3"/>
                                        </p:tgtEl>
                                        <p:attrNameLst>
                                          <p:attrName>style.visibility</p:attrName>
                                        </p:attrNameLst>
                                      </p:cBhvr>
                                      <p:to>
                                        <p:strVal val="visible"/>
                                      </p:to>
                                    </p:set>
                                  </p:childTnLst>
                                </p:cTn>
                              </p:par>
                            </p:childTnLst>
                          </p:cTn>
                        </p:par>
                        <p:par>
                          <p:cTn id="124" fill="hold">
                            <p:stCondLst>
                              <p:cond delay="0"/>
                            </p:stCondLst>
                            <p:childTnLst>
                              <p:par>
                                <p:cTn id="125" presetID="27" presetClass="emph" presetSubtype="0" fill="remove" grpId="1" nodeType="afterEffect">
                                  <p:stCondLst>
                                    <p:cond delay="0"/>
                                  </p:stCondLst>
                                  <p:childTnLst>
                                    <p:animClr clrSpc="rgb" dir="cw">
                                      <p:cBhvr override="childStyle">
                                        <p:cTn id="126" dur="250" autoRev="1" fill="remove"/>
                                        <p:tgtEl>
                                          <p:spTgt spid="15"/>
                                        </p:tgtEl>
                                        <p:attrNameLst>
                                          <p:attrName>style.color</p:attrName>
                                        </p:attrNameLst>
                                      </p:cBhvr>
                                      <p:to>
                                        <a:schemeClr val="bg1"/>
                                      </p:to>
                                    </p:animClr>
                                    <p:animClr clrSpc="rgb" dir="cw">
                                      <p:cBhvr>
                                        <p:cTn id="127" dur="250" autoRev="1" fill="remove"/>
                                        <p:tgtEl>
                                          <p:spTgt spid="15"/>
                                        </p:tgtEl>
                                        <p:attrNameLst>
                                          <p:attrName>fillcolor</p:attrName>
                                        </p:attrNameLst>
                                      </p:cBhvr>
                                      <p:to>
                                        <a:schemeClr val="bg1"/>
                                      </p:to>
                                    </p:animClr>
                                    <p:set>
                                      <p:cBhvr>
                                        <p:cTn id="128" dur="250" autoRev="1" fill="remove"/>
                                        <p:tgtEl>
                                          <p:spTgt spid="15"/>
                                        </p:tgtEl>
                                        <p:attrNameLst>
                                          <p:attrName>fill.type</p:attrName>
                                        </p:attrNameLst>
                                      </p:cBhvr>
                                      <p:to>
                                        <p:strVal val="solid"/>
                                      </p:to>
                                    </p:set>
                                    <p:set>
                                      <p:cBhvr>
                                        <p:cTn id="129" dur="250" autoRev="1" fill="remove"/>
                                        <p:tgtEl>
                                          <p:spTgt spid="15"/>
                                        </p:tgtEl>
                                        <p:attrNameLst>
                                          <p:attrName>fill.on</p:attrName>
                                        </p:attrNameLst>
                                      </p:cBhvr>
                                      <p:to>
                                        <p:strVal val="true"/>
                                      </p:to>
                                    </p:set>
                                  </p:childTnLst>
                                </p:cTn>
                              </p:par>
                              <p:par>
                                <p:cTn id="130" presetID="27" presetClass="emph" presetSubtype="0" fill="remove" grpId="1" nodeType="withEffect">
                                  <p:stCondLst>
                                    <p:cond delay="0"/>
                                  </p:stCondLst>
                                  <p:childTnLst>
                                    <p:animClr clrSpc="rgb" dir="cw">
                                      <p:cBhvr override="childStyle">
                                        <p:cTn id="131" dur="250" autoRev="1" fill="remove"/>
                                        <p:tgtEl>
                                          <p:spTgt spid="16"/>
                                        </p:tgtEl>
                                        <p:attrNameLst>
                                          <p:attrName>style.color</p:attrName>
                                        </p:attrNameLst>
                                      </p:cBhvr>
                                      <p:to>
                                        <a:schemeClr val="bg1"/>
                                      </p:to>
                                    </p:animClr>
                                    <p:animClr clrSpc="rgb" dir="cw">
                                      <p:cBhvr>
                                        <p:cTn id="132" dur="250" autoRev="1" fill="remove"/>
                                        <p:tgtEl>
                                          <p:spTgt spid="16"/>
                                        </p:tgtEl>
                                        <p:attrNameLst>
                                          <p:attrName>fillcolor</p:attrName>
                                        </p:attrNameLst>
                                      </p:cBhvr>
                                      <p:to>
                                        <a:schemeClr val="bg1"/>
                                      </p:to>
                                    </p:animClr>
                                    <p:set>
                                      <p:cBhvr>
                                        <p:cTn id="133" dur="250" autoRev="1" fill="remove"/>
                                        <p:tgtEl>
                                          <p:spTgt spid="16"/>
                                        </p:tgtEl>
                                        <p:attrNameLst>
                                          <p:attrName>fill.type</p:attrName>
                                        </p:attrNameLst>
                                      </p:cBhvr>
                                      <p:to>
                                        <p:strVal val="solid"/>
                                      </p:to>
                                    </p:set>
                                    <p:set>
                                      <p:cBhvr>
                                        <p:cTn id="134" dur="250" autoRev="1" fill="remove"/>
                                        <p:tgtEl>
                                          <p:spTgt spid="16"/>
                                        </p:tgtEl>
                                        <p:attrNameLst>
                                          <p:attrName>fill.on</p:attrName>
                                        </p:attrNameLst>
                                      </p:cBhvr>
                                      <p:to>
                                        <p:strVal val="true"/>
                                      </p:to>
                                    </p:set>
                                  </p:childTnLst>
                                </p:cTn>
                              </p:par>
                              <p:par>
                                <p:cTn id="135" presetID="27" presetClass="emph" presetSubtype="0" fill="remove" grpId="1" nodeType="withEffect">
                                  <p:stCondLst>
                                    <p:cond delay="0"/>
                                  </p:stCondLst>
                                  <p:childTnLst>
                                    <p:animClr clrSpc="rgb" dir="cw">
                                      <p:cBhvr override="childStyle">
                                        <p:cTn id="136" dur="250" autoRev="1" fill="remove"/>
                                        <p:tgtEl>
                                          <p:spTgt spid="23"/>
                                        </p:tgtEl>
                                        <p:attrNameLst>
                                          <p:attrName>style.color</p:attrName>
                                        </p:attrNameLst>
                                      </p:cBhvr>
                                      <p:to>
                                        <a:schemeClr val="bg1"/>
                                      </p:to>
                                    </p:animClr>
                                    <p:animClr clrSpc="rgb" dir="cw">
                                      <p:cBhvr>
                                        <p:cTn id="137" dur="250" autoRev="1" fill="remove"/>
                                        <p:tgtEl>
                                          <p:spTgt spid="23"/>
                                        </p:tgtEl>
                                        <p:attrNameLst>
                                          <p:attrName>fillcolor</p:attrName>
                                        </p:attrNameLst>
                                      </p:cBhvr>
                                      <p:to>
                                        <a:schemeClr val="bg1"/>
                                      </p:to>
                                    </p:animClr>
                                    <p:set>
                                      <p:cBhvr>
                                        <p:cTn id="138" dur="250" autoRev="1" fill="remove"/>
                                        <p:tgtEl>
                                          <p:spTgt spid="23"/>
                                        </p:tgtEl>
                                        <p:attrNameLst>
                                          <p:attrName>fill.type</p:attrName>
                                        </p:attrNameLst>
                                      </p:cBhvr>
                                      <p:to>
                                        <p:strVal val="solid"/>
                                      </p:to>
                                    </p:set>
                                    <p:set>
                                      <p:cBhvr>
                                        <p:cTn id="139" dur="250" autoRev="1" fill="remove"/>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2" grpId="0"/>
      <p:bldP spid="5" grpId="0"/>
      <p:bldP spid="7" grpId="0"/>
      <p:bldP spid="3" grpId="0"/>
      <p:bldP spid="12" grpId="0"/>
      <p:bldP spid="18" grpId="0"/>
      <p:bldP spid="18" grpId="1"/>
      <p:bldP spid="19" grpId="0"/>
      <p:bldP spid="20" grpId="0"/>
      <p:bldP spid="21" grpId="0"/>
      <p:bldP spid="22" grpId="0"/>
      <p:bldP spid="25" grpId="0"/>
      <p:bldP spid="26" grpId="0"/>
      <p:bldP spid="27" grpId="0"/>
      <p:bldP spid="28" grpId="0"/>
      <p:bldP spid="34" grpId="0" animBg="1"/>
      <p:bldP spid="35" grpId="0" animBg="1"/>
      <p:bldP spid="36" grpId="0" animBg="1"/>
      <p:bldP spid="13" grpId="0"/>
      <p:bldP spid="15" grpId="0" animBg="1"/>
      <p:bldP spid="15" grpId="1" animBg="1"/>
      <p:bldP spid="16" grpId="0" animBg="1"/>
      <p:bldP spid="16"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31EE-86DB-74D3-1F70-87DEDAAF669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F22128-34BD-E5FD-02C3-DA37C316372A}"/>
              </a:ext>
            </a:extLst>
          </p:cNvPr>
          <p:cNvPicPr>
            <a:picLocks noChangeAspect="1"/>
          </p:cNvPicPr>
          <p:nvPr/>
        </p:nvPicPr>
        <p:blipFill>
          <a:blip r:embed="rId4"/>
          <a:srcRect/>
          <a:stretch/>
        </p:blipFill>
        <p:spPr>
          <a:xfrm>
            <a:off x="763313" y="2545908"/>
            <a:ext cx="2391846" cy="2391846"/>
          </a:xfrm>
          <a:prstGeom prst="rect">
            <a:avLst/>
          </a:prstGeom>
        </p:spPr>
      </p:pic>
      <p:sp>
        <p:nvSpPr>
          <p:cNvPr id="7" name="TextBox 6">
            <a:extLst>
              <a:ext uri="{FF2B5EF4-FFF2-40B4-BE49-F238E27FC236}">
                <a16:creationId xmlns:a16="http://schemas.microsoft.com/office/drawing/2014/main" id="{CC8484A6-26F6-4B1F-6DA3-2FC137F055F9}"/>
              </a:ext>
            </a:extLst>
          </p:cNvPr>
          <p:cNvSpPr txBox="1"/>
          <p:nvPr/>
        </p:nvSpPr>
        <p:spPr>
          <a:xfrm>
            <a:off x="851433" y="1148567"/>
            <a:ext cx="2542803" cy="954107"/>
          </a:xfrm>
          <a:prstGeom prst="rect">
            <a:avLst/>
          </a:prstGeom>
          <a:noFill/>
        </p:spPr>
        <p:txBody>
          <a:bodyPr wrap="square" rtlCol="0">
            <a:spAutoFit/>
          </a:bodyPr>
          <a:lstStyle/>
          <a:p>
            <a:r>
              <a:rPr lang="en-CA" sz="2800" dirty="0"/>
              <a:t>Where is Ali going to go?</a:t>
            </a:r>
          </a:p>
        </p:txBody>
      </p:sp>
      <p:sp>
        <p:nvSpPr>
          <p:cNvPr id="8" name="TextBox 7">
            <a:extLst>
              <a:ext uri="{FF2B5EF4-FFF2-40B4-BE49-F238E27FC236}">
                <a16:creationId xmlns:a16="http://schemas.microsoft.com/office/drawing/2014/main" id="{B487F3D9-1894-A8A9-E5C9-DA4B5D1521CA}"/>
              </a:ext>
            </a:extLst>
          </p:cNvPr>
          <p:cNvSpPr txBox="1"/>
          <p:nvPr/>
        </p:nvSpPr>
        <p:spPr>
          <a:xfrm>
            <a:off x="763313" y="5073587"/>
            <a:ext cx="2630923" cy="954107"/>
          </a:xfrm>
          <a:prstGeom prst="rect">
            <a:avLst/>
          </a:prstGeom>
          <a:noFill/>
        </p:spPr>
        <p:txBody>
          <a:bodyPr wrap="square" rtlCol="0">
            <a:spAutoFit/>
          </a:bodyPr>
          <a:lstStyle/>
          <a:p>
            <a:r>
              <a:rPr lang="en-CA" sz="2800" dirty="0"/>
              <a:t>He is going to go to work.  </a:t>
            </a:r>
          </a:p>
        </p:txBody>
      </p:sp>
      <p:pic>
        <p:nvPicPr>
          <p:cNvPr id="10" name="Picture 9">
            <a:extLst>
              <a:ext uri="{FF2B5EF4-FFF2-40B4-BE49-F238E27FC236}">
                <a16:creationId xmlns:a16="http://schemas.microsoft.com/office/drawing/2014/main" id="{39217EA4-699D-1B83-F0BF-BFEBD3AD50B8}"/>
              </a:ext>
            </a:extLst>
          </p:cNvPr>
          <p:cNvPicPr>
            <a:picLocks noChangeAspect="1"/>
          </p:cNvPicPr>
          <p:nvPr/>
        </p:nvPicPr>
        <p:blipFill>
          <a:blip r:embed="rId5"/>
          <a:srcRect/>
          <a:stretch/>
        </p:blipFill>
        <p:spPr>
          <a:xfrm>
            <a:off x="4500364" y="2461471"/>
            <a:ext cx="2391846" cy="2391846"/>
          </a:xfrm>
          <a:prstGeom prst="rect">
            <a:avLst/>
          </a:prstGeom>
        </p:spPr>
      </p:pic>
      <p:sp>
        <p:nvSpPr>
          <p:cNvPr id="11" name="TextBox 10">
            <a:extLst>
              <a:ext uri="{FF2B5EF4-FFF2-40B4-BE49-F238E27FC236}">
                <a16:creationId xmlns:a16="http://schemas.microsoft.com/office/drawing/2014/main" id="{28B83799-1291-A324-ED38-1454A06EF66E}"/>
              </a:ext>
            </a:extLst>
          </p:cNvPr>
          <p:cNvSpPr txBox="1"/>
          <p:nvPr/>
        </p:nvSpPr>
        <p:spPr>
          <a:xfrm>
            <a:off x="4339621" y="1076476"/>
            <a:ext cx="2713332" cy="1384995"/>
          </a:xfrm>
          <a:prstGeom prst="rect">
            <a:avLst/>
          </a:prstGeom>
          <a:noFill/>
        </p:spPr>
        <p:txBody>
          <a:bodyPr wrap="square" rtlCol="0">
            <a:spAutoFit/>
          </a:bodyPr>
          <a:lstStyle/>
          <a:p>
            <a:r>
              <a:rPr lang="en-CA" sz="2800" dirty="0"/>
              <a:t>Why is Elham going to clean his house?</a:t>
            </a:r>
          </a:p>
        </p:txBody>
      </p:sp>
      <p:sp>
        <p:nvSpPr>
          <p:cNvPr id="12" name="TextBox 11">
            <a:extLst>
              <a:ext uri="{FF2B5EF4-FFF2-40B4-BE49-F238E27FC236}">
                <a16:creationId xmlns:a16="http://schemas.microsoft.com/office/drawing/2014/main" id="{1A0B1986-4AE8-E49E-A64B-CA03FEF302A0}"/>
              </a:ext>
            </a:extLst>
          </p:cNvPr>
          <p:cNvSpPr txBox="1"/>
          <p:nvPr/>
        </p:nvSpPr>
        <p:spPr>
          <a:xfrm>
            <a:off x="4380825" y="5012031"/>
            <a:ext cx="2630923" cy="1815882"/>
          </a:xfrm>
          <a:prstGeom prst="rect">
            <a:avLst/>
          </a:prstGeom>
          <a:noFill/>
        </p:spPr>
        <p:txBody>
          <a:bodyPr wrap="square" rtlCol="0">
            <a:spAutoFit/>
          </a:bodyPr>
          <a:lstStyle/>
          <a:p>
            <a:r>
              <a:rPr lang="en-CA" sz="2800" dirty="0"/>
              <a:t>He is going to clean his house because it is dirty.  </a:t>
            </a:r>
          </a:p>
        </p:txBody>
      </p:sp>
      <p:pic>
        <p:nvPicPr>
          <p:cNvPr id="16" name="Picture 15">
            <a:extLst>
              <a:ext uri="{FF2B5EF4-FFF2-40B4-BE49-F238E27FC236}">
                <a16:creationId xmlns:a16="http://schemas.microsoft.com/office/drawing/2014/main" id="{794014A8-0B62-DFBF-52F2-8BBC440837C7}"/>
              </a:ext>
            </a:extLst>
          </p:cNvPr>
          <p:cNvPicPr>
            <a:picLocks noChangeAspect="1"/>
          </p:cNvPicPr>
          <p:nvPr/>
        </p:nvPicPr>
        <p:blipFill>
          <a:blip r:embed="rId6"/>
          <a:srcRect/>
          <a:stretch/>
        </p:blipFill>
        <p:spPr>
          <a:xfrm>
            <a:off x="8287161" y="2564872"/>
            <a:ext cx="2288445" cy="2288445"/>
          </a:xfrm>
          <a:prstGeom prst="rect">
            <a:avLst/>
          </a:prstGeom>
        </p:spPr>
      </p:pic>
      <p:sp>
        <p:nvSpPr>
          <p:cNvPr id="17" name="TextBox 16">
            <a:extLst>
              <a:ext uri="{FF2B5EF4-FFF2-40B4-BE49-F238E27FC236}">
                <a16:creationId xmlns:a16="http://schemas.microsoft.com/office/drawing/2014/main" id="{82C62DB7-FF0D-F4C4-3891-A91E4387ACFC}"/>
              </a:ext>
            </a:extLst>
          </p:cNvPr>
          <p:cNvSpPr txBox="1"/>
          <p:nvPr/>
        </p:nvSpPr>
        <p:spPr>
          <a:xfrm>
            <a:off x="8154901" y="1076475"/>
            <a:ext cx="2801734" cy="1384995"/>
          </a:xfrm>
          <a:prstGeom prst="rect">
            <a:avLst/>
          </a:prstGeom>
          <a:noFill/>
        </p:spPr>
        <p:txBody>
          <a:bodyPr wrap="square" rtlCol="0">
            <a:spAutoFit/>
          </a:bodyPr>
          <a:lstStyle/>
          <a:p>
            <a:r>
              <a:rPr lang="en-CA" sz="2800" dirty="0"/>
              <a:t>What time is Natalia going to meet her friend?</a:t>
            </a:r>
          </a:p>
        </p:txBody>
      </p:sp>
      <p:sp>
        <p:nvSpPr>
          <p:cNvPr id="18" name="TextBox 17">
            <a:extLst>
              <a:ext uri="{FF2B5EF4-FFF2-40B4-BE49-F238E27FC236}">
                <a16:creationId xmlns:a16="http://schemas.microsoft.com/office/drawing/2014/main" id="{02F860BC-124D-5584-E35B-69019C1B8F38}"/>
              </a:ext>
            </a:extLst>
          </p:cNvPr>
          <p:cNvSpPr txBox="1"/>
          <p:nvPr/>
        </p:nvSpPr>
        <p:spPr>
          <a:xfrm>
            <a:off x="8204571" y="5012031"/>
            <a:ext cx="2630923" cy="1384995"/>
          </a:xfrm>
          <a:prstGeom prst="rect">
            <a:avLst/>
          </a:prstGeom>
          <a:noFill/>
        </p:spPr>
        <p:txBody>
          <a:bodyPr wrap="square" rtlCol="0">
            <a:spAutoFit/>
          </a:bodyPr>
          <a:lstStyle/>
          <a:p>
            <a:r>
              <a:rPr lang="en-CA" sz="2800" dirty="0"/>
              <a:t>She is going to meet her friend at six o’clock.</a:t>
            </a:r>
          </a:p>
        </p:txBody>
      </p:sp>
      <p:sp>
        <p:nvSpPr>
          <p:cNvPr id="19" name="Rectangle: Rounded Corners 18">
            <a:extLst>
              <a:ext uri="{FF2B5EF4-FFF2-40B4-BE49-F238E27FC236}">
                <a16:creationId xmlns:a16="http://schemas.microsoft.com/office/drawing/2014/main" id="{204DF9B4-2A2F-3A3D-7D8E-77728624DE84}"/>
              </a:ext>
            </a:extLst>
          </p:cNvPr>
          <p:cNvSpPr/>
          <p:nvPr/>
        </p:nvSpPr>
        <p:spPr>
          <a:xfrm>
            <a:off x="851433" y="1148567"/>
            <a:ext cx="1136393"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0EA43251-B92A-DAFB-CEC6-9CB8FF6E76D2}"/>
              </a:ext>
            </a:extLst>
          </p:cNvPr>
          <p:cNvSpPr/>
          <p:nvPr/>
        </p:nvSpPr>
        <p:spPr>
          <a:xfrm>
            <a:off x="4380825" y="1106026"/>
            <a:ext cx="776650"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2B8FD696-1CF4-4D8A-2BF7-7B294CC62C97}"/>
              </a:ext>
            </a:extLst>
          </p:cNvPr>
          <p:cNvSpPr/>
          <p:nvPr/>
        </p:nvSpPr>
        <p:spPr>
          <a:xfrm>
            <a:off x="8204571" y="1106025"/>
            <a:ext cx="1621916"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AB23A0BA-68EB-AE6A-11FD-ECB7A461E38A}"/>
              </a:ext>
            </a:extLst>
          </p:cNvPr>
          <p:cNvSpPr txBox="1"/>
          <p:nvPr/>
        </p:nvSpPr>
        <p:spPr>
          <a:xfrm>
            <a:off x="3237672" y="271430"/>
            <a:ext cx="4917228" cy="646331"/>
          </a:xfrm>
          <a:prstGeom prst="rect">
            <a:avLst/>
          </a:prstGeom>
          <a:noFill/>
        </p:spPr>
        <p:txBody>
          <a:bodyPr wrap="square" rtlCol="0">
            <a:spAutoFit/>
          </a:bodyPr>
          <a:lstStyle/>
          <a:p>
            <a:r>
              <a:rPr lang="en-CA" sz="3600" dirty="0"/>
              <a:t>Information Questions</a:t>
            </a:r>
          </a:p>
        </p:txBody>
      </p:sp>
    </p:spTree>
    <p:custDataLst>
      <p:tags r:id="rId1"/>
    </p:custDataLst>
    <p:extLst>
      <p:ext uri="{BB962C8B-B14F-4D97-AF65-F5344CB8AC3E}">
        <p14:creationId xmlns:p14="http://schemas.microsoft.com/office/powerpoint/2010/main" val="3114181509"/>
      </p:ext>
    </p:extLst>
  </p:cSld>
  <p:clrMapOvr>
    <a:masterClrMapping/>
  </p:clrMapOvr>
  <p:transition spd="slow" advTm="3205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7" grpId="0"/>
      <p:bldP spid="18" grpId="0"/>
      <p:bldP spid="19" grpId="0" animBg="1"/>
      <p:bldP spid="20" grpId="0" animBg="1"/>
      <p:bldP spid="21"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DA61-7636-E4F9-E725-72854709D8D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05E350-A96D-08E1-C793-EA9C5C38934C}"/>
              </a:ext>
            </a:extLst>
          </p:cNvPr>
          <p:cNvSpPr txBox="1"/>
          <p:nvPr/>
        </p:nvSpPr>
        <p:spPr>
          <a:xfrm>
            <a:off x="3244298" y="384073"/>
            <a:ext cx="5594902" cy="646331"/>
          </a:xfrm>
          <a:prstGeom prst="rect">
            <a:avLst/>
          </a:prstGeom>
          <a:noFill/>
        </p:spPr>
        <p:txBody>
          <a:bodyPr wrap="square" rtlCol="0">
            <a:spAutoFit/>
          </a:bodyPr>
          <a:lstStyle/>
          <a:p>
            <a:r>
              <a:rPr lang="en-CA" sz="3600" dirty="0"/>
              <a:t>Future Time Expressions</a:t>
            </a:r>
          </a:p>
        </p:txBody>
      </p:sp>
      <p:graphicFrame>
        <p:nvGraphicFramePr>
          <p:cNvPr id="5" name="Table 4">
            <a:extLst>
              <a:ext uri="{FF2B5EF4-FFF2-40B4-BE49-F238E27FC236}">
                <a16:creationId xmlns:a16="http://schemas.microsoft.com/office/drawing/2014/main" id="{42258C1B-A0CD-9493-94AF-D22AAB3D7B21}"/>
              </a:ext>
            </a:extLst>
          </p:cNvPr>
          <p:cNvGraphicFramePr>
            <a:graphicFrameLocks noGrp="1"/>
          </p:cNvGraphicFramePr>
          <p:nvPr>
            <p:extLst>
              <p:ext uri="{D42A27DB-BD31-4B8C-83A1-F6EECF244321}">
                <p14:modId xmlns:p14="http://schemas.microsoft.com/office/powerpoint/2010/main" val="1763069402"/>
              </p:ext>
            </p:extLst>
          </p:nvPr>
        </p:nvGraphicFramePr>
        <p:xfrm>
          <a:off x="1642164" y="1325424"/>
          <a:ext cx="8416236" cy="4982818"/>
        </p:xfrm>
        <a:graphic>
          <a:graphicData uri="http://schemas.openxmlformats.org/drawingml/2006/table">
            <a:tbl>
              <a:tblPr firstRow="1" bandRow="1">
                <a:tableStyleId>{93296810-A885-4BE3-A3E7-6D5BEEA58F35}</a:tableStyleId>
              </a:tblPr>
              <a:tblGrid>
                <a:gridCol w="4208118">
                  <a:extLst>
                    <a:ext uri="{9D8B030D-6E8A-4147-A177-3AD203B41FA5}">
                      <a16:colId xmlns:a16="http://schemas.microsoft.com/office/drawing/2014/main" val="3179568870"/>
                    </a:ext>
                  </a:extLst>
                </a:gridCol>
                <a:gridCol w="4208118">
                  <a:extLst>
                    <a:ext uri="{9D8B030D-6E8A-4147-A177-3AD203B41FA5}">
                      <a16:colId xmlns:a16="http://schemas.microsoft.com/office/drawing/2014/main" val="2537051833"/>
                    </a:ext>
                  </a:extLst>
                </a:gridCol>
              </a:tblGrid>
              <a:tr h="1146370">
                <a:tc>
                  <a:txBody>
                    <a:bodyPr/>
                    <a:lstStyle/>
                    <a:p>
                      <a:r>
                        <a:rPr lang="en-CA" sz="3200" dirty="0"/>
                        <a:t>Past</a:t>
                      </a:r>
                    </a:p>
                  </a:txBody>
                  <a:tcPr/>
                </a:tc>
                <a:tc>
                  <a:txBody>
                    <a:bodyPr/>
                    <a:lstStyle/>
                    <a:p>
                      <a:r>
                        <a:rPr lang="en-CA" sz="3200" dirty="0"/>
                        <a:t>Future</a:t>
                      </a:r>
                    </a:p>
                  </a:txBody>
                  <a:tcPr/>
                </a:tc>
                <a:extLst>
                  <a:ext uri="{0D108BD9-81ED-4DB2-BD59-A6C34878D82A}">
                    <a16:rowId xmlns:a16="http://schemas.microsoft.com/office/drawing/2014/main" val="2059545980"/>
                  </a:ext>
                </a:extLst>
              </a:tr>
              <a:tr h="900132">
                <a:tc>
                  <a:txBody>
                    <a:bodyPr/>
                    <a:lstStyle/>
                    <a:p>
                      <a:r>
                        <a:rPr lang="en-CA" sz="2800" dirty="0"/>
                        <a:t>yesterday</a:t>
                      </a:r>
                    </a:p>
                  </a:txBody>
                  <a:tcPr/>
                </a:tc>
                <a:tc>
                  <a:txBody>
                    <a:bodyPr/>
                    <a:lstStyle/>
                    <a:p>
                      <a:r>
                        <a:rPr lang="en-CA" sz="2800" dirty="0"/>
                        <a:t>tomorrow</a:t>
                      </a:r>
                    </a:p>
                    <a:p>
                      <a:endParaRPr lang="en-CA" dirty="0"/>
                    </a:p>
                  </a:txBody>
                  <a:tcPr/>
                </a:tc>
                <a:extLst>
                  <a:ext uri="{0D108BD9-81ED-4DB2-BD59-A6C34878D82A}">
                    <a16:rowId xmlns:a16="http://schemas.microsoft.com/office/drawing/2014/main" val="2939016276"/>
                  </a:ext>
                </a:extLst>
              </a:tr>
              <a:tr h="734079">
                <a:tc>
                  <a:txBody>
                    <a:bodyPr/>
                    <a:lstStyle/>
                    <a:p>
                      <a:r>
                        <a:rPr lang="en-CA" sz="2800" dirty="0"/>
                        <a:t>yesterday morning</a:t>
                      </a:r>
                    </a:p>
                  </a:txBody>
                  <a:tcPr/>
                </a:tc>
                <a:tc>
                  <a:txBody>
                    <a:bodyPr/>
                    <a:lstStyle/>
                    <a:p>
                      <a:r>
                        <a:rPr lang="en-CA" sz="2800" dirty="0"/>
                        <a:t>tomorrow morning</a:t>
                      </a:r>
                    </a:p>
                  </a:txBody>
                  <a:tcPr/>
                </a:tc>
                <a:extLst>
                  <a:ext uri="{0D108BD9-81ED-4DB2-BD59-A6C34878D82A}">
                    <a16:rowId xmlns:a16="http://schemas.microsoft.com/office/drawing/2014/main" val="31671135"/>
                  </a:ext>
                </a:extLst>
              </a:tr>
              <a:tr h="734079">
                <a:tc>
                  <a:txBody>
                    <a:bodyPr/>
                    <a:lstStyle/>
                    <a:p>
                      <a:r>
                        <a:rPr lang="en-CA" sz="2800" dirty="0"/>
                        <a:t>yesterday afternoon</a:t>
                      </a:r>
                    </a:p>
                  </a:txBody>
                  <a:tcPr/>
                </a:tc>
                <a:tc>
                  <a:txBody>
                    <a:bodyPr/>
                    <a:lstStyle/>
                    <a:p>
                      <a:r>
                        <a:rPr lang="en-CA" sz="2800" dirty="0"/>
                        <a:t>tomorrow afternoon</a:t>
                      </a:r>
                    </a:p>
                  </a:txBody>
                  <a:tcPr/>
                </a:tc>
                <a:extLst>
                  <a:ext uri="{0D108BD9-81ED-4DB2-BD59-A6C34878D82A}">
                    <a16:rowId xmlns:a16="http://schemas.microsoft.com/office/drawing/2014/main" val="957081805"/>
                  </a:ext>
                </a:extLst>
              </a:tr>
              <a:tr h="734079">
                <a:tc>
                  <a:txBody>
                    <a:bodyPr/>
                    <a:lstStyle/>
                    <a:p>
                      <a:r>
                        <a:rPr lang="en-CA" sz="2800" dirty="0"/>
                        <a:t>yesterday evening</a:t>
                      </a:r>
                    </a:p>
                  </a:txBody>
                  <a:tcPr/>
                </a:tc>
                <a:tc>
                  <a:txBody>
                    <a:bodyPr/>
                    <a:lstStyle/>
                    <a:p>
                      <a:r>
                        <a:rPr lang="en-CA" sz="2800" dirty="0"/>
                        <a:t>tomorrow evening</a:t>
                      </a:r>
                    </a:p>
                  </a:txBody>
                  <a:tcPr/>
                </a:tc>
                <a:extLst>
                  <a:ext uri="{0D108BD9-81ED-4DB2-BD59-A6C34878D82A}">
                    <a16:rowId xmlns:a16="http://schemas.microsoft.com/office/drawing/2014/main" val="2649539245"/>
                  </a:ext>
                </a:extLst>
              </a:tr>
              <a:tr h="734079">
                <a:tc>
                  <a:txBody>
                    <a:bodyPr/>
                    <a:lstStyle/>
                    <a:p>
                      <a:r>
                        <a:rPr lang="en-CA" sz="2800" dirty="0"/>
                        <a:t>last night</a:t>
                      </a:r>
                    </a:p>
                  </a:txBody>
                  <a:tcPr/>
                </a:tc>
                <a:tc>
                  <a:txBody>
                    <a:bodyPr/>
                    <a:lstStyle/>
                    <a:p>
                      <a:r>
                        <a:rPr lang="en-CA" sz="2800" dirty="0"/>
                        <a:t>tomorrow night</a:t>
                      </a:r>
                    </a:p>
                  </a:txBody>
                  <a:tcPr/>
                </a:tc>
                <a:extLst>
                  <a:ext uri="{0D108BD9-81ED-4DB2-BD59-A6C34878D82A}">
                    <a16:rowId xmlns:a16="http://schemas.microsoft.com/office/drawing/2014/main" val="921860409"/>
                  </a:ext>
                </a:extLst>
              </a:tr>
            </a:tbl>
          </a:graphicData>
        </a:graphic>
      </p:graphicFrame>
      <mc:AlternateContent xmlns:mc="http://schemas.openxmlformats.org/markup-compatibility/2006">
        <mc:Choice xmlns:am3d="http://schemas.microsoft.com/office/drawing/2017/model3d" Requires="am3d">
          <p:graphicFrame>
            <p:nvGraphicFramePr>
              <p:cNvPr id="6" name="3D Model 5" descr="Alarm Clock">
                <a:extLst>
                  <a:ext uri="{FF2B5EF4-FFF2-40B4-BE49-F238E27FC236}">
                    <a16:creationId xmlns:a16="http://schemas.microsoft.com/office/drawing/2014/main" id="{B12CB9FC-42AF-BBB4-F0BA-704C165CD4BE}"/>
                  </a:ext>
                </a:extLst>
              </p:cNvPr>
              <p:cNvGraphicFramePr>
                <a:graphicFrameLocks noChangeAspect="1"/>
              </p:cNvGraphicFramePr>
              <p:nvPr/>
            </p:nvGraphicFramePr>
            <p:xfrm>
              <a:off x="9392814" y="238539"/>
              <a:ext cx="1543771" cy="2246451"/>
            </p:xfrm>
            <a:graphic>
              <a:graphicData uri="http://schemas.microsoft.com/office/drawing/2017/model3d">
                <am3d:model3d r:embed="rId4">
                  <am3d:spPr>
                    <a:xfrm>
                      <a:off x="0" y="0"/>
                      <a:ext cx="1543771" cy="2246451"/>
                    </a:xfrm>
                    <a:prstGeom prst="rect">
                      <a:avLst/>
                    </a:prstGeom>
                  </am3d:spPr>
                  <am3d:camera>
                    <am3d:pos x="0" y="0" z="59061727"/>
                    <am3d:up dx="0" dy="36000000" dz="0"/>
                    <am3d:lookAt x="0" y="0" z="0"/>
                    <am3d:perspective fov="2700000"/>
                  </am3d:camera>
                  <am3d:trans>
                    <am3d:meterPerModelUnit n="7429298" d="1000000"/>
                    <am3d:preTrans dx="0" dy="-18000000" dz="0"/>
                    <am3d:scale>
                      <am3d:sx n="1000000" d="1000000"/>
                      <am3d:sy n="1000000" d="1000000"/>
                      <am3d:sz n="1000000" d="1000000"/>
                    </am3d:scale>
                    <am3d:rot/>
                    <am3d:postTrans dx="0" dy="0" dz="0"/>
                  </am3d:trans>
                  <am3d:raster rName="Office3DRenderer" rVer="16.0.8326">
                    <am3d:blip r:embed="rId5"/>
                  </am3d:raster>
                  <am3d:objViewport viewportSz="27524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Alarm Clock">
                <a:extLst>
                  <a:ext uri="{FF2B5EF4-FFF2-40B4-BE49-F238E27FC236}">
                    <a16:creationId xmlns:a16="http://schemas.microsoft.com/office/drawing/2014/main" id="{B12CB9FC-42AF-BBB4-F0BA-704C165CD4BE}"/>
                  </a:ext>
                </a:extLst>
              </p:cNvPr>
              <p:cNvPicPr>
                <a:picLocks noGrp="1" noRot="1" noChangeAspect="1" noMove="1" noResize="1" noEditPoints="1" noAdjustHandles="1" noChangeArrowheads="1" noChangeShapeType="1" noCrop="1"/>
              </p:cNvPicPr>
              <p:nvPr/>
            </p:nvPicPr>
            <p:blipFill>
              <a:blip r:embed="rId5"/>
              <a:stretch>
                <a:fillRect/>
              </a:stretch>
            </p:blipFill>
            <p:spPr>
              <a:xfrm>
                <a:off x="9392814" y="238539"/>
                <a:ext cx="1543771" cy="2246451"/>
              </a:xfrm>
              <a:prstGeom prst="rect">
                <a:avLst/>
              </a:prstGeom>
            </p:spPr>
          </p:pic>
        </mc:Fallback>
      </mc:AlternateContent>
      <p:sp>
        <p:nvSpPr>
          <p:cNvPr id="2" name="Rectangle: Rounded Corners 1">
            <a:extLst>
              <a:ext uri="{FF2B5EF4-FFF2-40B4-BE49-F238E27FC236}">
                <a16:creationId xmlns:a16="http://schemas.microsoft.com/office/drawing/2014/main" id="{F39BB635-CDB0-C929-C262-3DCB3A10E694}"/>
              </a:ext>
            </a:extLst>
          </p:cNvPr>
          <p:cNvSpPr/>
          <p:nvPr/>
        </p:nvSpPr>
        <p:spPr>
          <a:xfrm>
            <a:off x="5923722" y="2570922"/>
            <a:ext cx="1630017"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3E62775F-9F8F-5BF7-BD03-F6083C298480}"/>
              </a:ext>
            </a:extLst>
          </p:cNvPr>
          <p:cNvSpPr/>
          <p:nvPr/>
        </p:nvSpPr>
        <p:spPr>
          <a:xfrm>
            <a:off x="5923722" y="3429000"/>
            <a:ext cx="2855843" cy="46051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9DB25769-4A05-C585-1278-73128591B5A9}"/>
              </a:ext>
            </a:extLst>
          </p:cNvPr>
          <p:cNvSpPr/>
          <p:nvPr/>
        </p:nvSpPr>
        <p:spPr>
          <a:xfrm>
            <a:off x="5923721" y="4213985"/>
            <a:ext cx="3127514"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45B23D77-ACA4-133D-A842-74C7BF95C92C}"/>
              </a:ext>
            </a:extLst>
          </p:cNvPr>
          <p:cNvSpPr/>
          <p:nvPr/>
        </p:nvSpPr>
        <p:spPr>
          <a:xfrm>
            <a:off x="5857461" y="4906570"/>
            <a:ext cx="2922104"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F6B33A15-77C6-2CB7-535E-FC3C6FC1F086}"/>
              </a:ext>
            </a:extLst>
          </p:cNvPr>
          <p:cNvSpPr/>
          <p:nvPr/>
        </p:nvSpPr>
        <p:spPr>
          <a:xfrm>
            <a:off x="5923722" y="5628606"/>
            <a:ext cx="2385391"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4876034"/>
      </p:ext>
    </p:extLst>
  </p:cSld>
  <p:clrMapOvr>
    <a:masterClrMapping/>
  </p:clrMapOvr>
  <p:transition spd="slow" advTm="2154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0" presetClass="entr" presetSubtype="12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additive="sum">
                                        <p:cTn id="13" dur="1000" fill="hold"/>
                                        <p:tgtEl>
                                          <p:spTgt spid="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4"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5"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mph" presetSubtype="2" fill="hold" nodeType="clickEffect">
                                  <p:stCondLst>
                                    <p:cond delay="0"/>
                                  </p:stCondLst>
                                  <p:childTnLst>
                                    <p:anim calcmode="lin" valueType="num">
                                      <p:cBhvr additive="sum">
                                        <p:cTn id="20"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1"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2"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3"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4"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down)">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951C72-43CD-9059-5113-11FCEF95DD98}"/>
              </a:ext>
            </a:extLst>
          </p:cNvPr>
          <p:cNvSpPr txBox="1"/>
          <p:nvPr/>
        </p:nvSpPr>
        <p:spPr>
          <a:xfrm>
            <a:off x="3244298" y="384073"/>
            <a:ext cx="5594902" cy="646331"/>
          </a:xfrm>
          <a:prstGeom prst="rect">
            <a:avLst/>
          </a:prstGeom>
          <a:noFill/>
        </p:spPr>
        <p:txBody>
          <a:bodyPr wrap="square" rtlCol="0">
            <a:spAutoFit/>
          </a:bodyPr>
          <a:lstStyle/>
          <a:p>
            <a:r>
              <a:rPr lang="en-CA" sz="3600" dirty="0"/>
              <a:t>Future Time Expressions</a:t>
            </a:r>
          </a:p>
        </p:txBody>
      </p:sp>
      <p:graphicFrame>
        <p:nvGraphicFramePr>
          <p:cNvPr id="5" name="Table 4">
            <a:extLst>
              <a:ext uri="{FF2B5EF4-FFF2-40B4-BE49-F238E27FC236}">
                <a16:creationId xmlns:a16="http://schemas.microsoft.com/office/drawing/2014/main" id="{53DDBB5A-F70D-EE52-3FC9-22F52CB0A37C}"/>
              </a:ext>
            </a:extLst>
          </p:cNvPr>
          <p:cNvGraphicFramePr>
            <a:graphicFrameLocks noGrp="1"/>
          </p:cNvGraphicFramePr>
          <p:nvPr>
            <p:extLst>
              <p:ext uri="{D42A27DB-BD31-4B8C-83A1-F6EECF244321}">
                <p14:modId xmlns:p14="http://schemas.microsoft.com/office/powerpoint/2010/main" val="221948840"/>
              </p:ext>
            </p:extLst>
          </p:nvPr>
        </p:nvGraphicFramePr>
        <p:xfrm>
          <a:off x="1369390" y="1424608"/>
          <a:ext cx="9026938" cy="4969565"/>
        </p:xfrm>
        <a:graphic>
          <a:graphicData uri="http://schemas.openxmlformats.org/drawingml/2006/table">
            <a:tbl>
              <a:tblPr firstRow="1" bandRow="1">
                <a:tableStyleId>{93296810-A885-4BE3-A3E7-6D5BEEA58F35}</a:tableStyleId>
              </a:tblPr>
              <a:tblGrid>
                <a:gridCol w="4513469">
                  <a:extLst>
                    <a:ext uri="{9D8B030D-6E8A-4147-A177-3AD203B41FA5}">
                      <a16:colId xmlns:a16="http://schemas.microsoft.com/office/drawing/2014/main" val="3179568870"/>
                    </a:ext>
                  </a:extLst>
                </a:gridCol>
                <a:gridCol w="4513469">
                  <a:extLst>
                    <a:ext uri="{9D8B030D-6E8A-4147-A177-3AD203B41FA5}">
                      <a16:colId xmlns:a16="http://schemas.microsoft.com/office/drawing/2014/main" val="2537051833"/>
                    </a:ext>
                  </a:extLst>
                </a:gridCol>
              </a:tblGrid>
              <a:tr h="1340859">
                <a:tc>
                  <a:txBody>
                    <a:bodyPr/>
                    <a:lstStyle/>
                    <a:p>
                      <a:r>
                        <a:rPr lang="en-CA" sz="3200" dirty="0"/>
                        <a:t>Past</a:t>
                      </a:r>
                    </a:p>
                  </a:txBody>
                  <a:tcPr/>
                </a:tc>
                <a:tc>
                  <a:txBody>
                    <a:bodyPr/>
                    <a:lstStyle/>
                    <a:p>
                      <a:r>
                        <a:rPr lang="en-CA" sz="3200" dirty="0"/>
                        <a:t>Future</a:t>
                      </a:r>
                    </a:p>
                  </a:txBody>
                  <a:tcPr/>
                </a:tc>
                <a:extLst>
                  <a:ext uri="{0D108BD9-81ED-4DB2-BD59-A6C34878D82A}">
                    <a16:rowId xmlns:a16="http://schemas.microsoft.com/office/drawing/2014/main" val="2059545980"/>
                  </a:ext>
                </a:extLst>
              </a:tr>
              <a:tr h="1052846">
                <a:tc>
                  <a:txBody>
                    <a:bodyPr/>
                    <a:lstStyle/>
                    <a:p>
                      <a:r>
                        <a:rPr lang="en-CA" sz="2800" dirty="0"/>
                        <a:t>last week</a:t>
                      </a:r>
                    </a:p>
                  </a:txBody>
                  <a:tcPr/>
                </a:tc>
                <a:tc>
                  <a:txBody>
                    <a:bodyPr/>
                    <a:lstStyle/>
                    <a:p>
                      <a:r>
                        <a:rPr lang="en-CA" sz="2800" dirty="0"/>
                        <a:t>next week</a:t>
                      </a:r>
                    </a:p>
                    <a:p>
                      <a:endParaRPr lang="en-CA" dirty="0"/>
                    </a:p>
                  </a:txBody>
                  <a:tcPr/>
                </a:tc>
                <a:extLst>
                  <a:ext uri="{0D108BD9-81ED-4DB2-BD59-A6C34878D82A}">
                    <a16:rowId xmlns:a16="http://schemas.microsoft.com/office/drawing/2014/main" val="2939016276"/>
                  </a:ext>
                </a:extLst>
              </a:tr>
              <a:tr h="858620">
                <a:tc>
                  <a:txBody>
                    <a:bodyPr/>
                    <a:lstStyle/>
                    <a:p>
                      <a:r>
                        <a:rPr lang="en-CA" sz="2800" dirty="0"/>
                        <a:t>last year</a:t>
                      </a:r>
                    </a:p>
                  </a:txBody>
                  <a:tcPr/>
                </a:tc>
                <a:tc>
                  <a:txBody>
                    <a:bodyPr/>
                    <a:lstStyle/>
                    <a:p>
                      <a:r>
                        <a:rPr lang="en-CA" sz="2800" dirty="0"/>
                        <a:t>next year</a:t>
                      </a:r>
                    </a:p>
                  </a:txBody>
                  <a:tcPr/>
                </a:tc>
                <a:extLst>
                  <a:ext uri="{0D108BD9-81ED-4DB2-BD59-A6C34878D82A}">
                    <a16:rowId xmlns:a16="http://schemas.microsoft.com/office/drawing/2014/main" val="31671135"/>
                  </a:ext>
                </a:extLst>
              </a:tr>
              <a:tr h="858620">
                <a:tc>
                  <a:txBody>
                    <a:bodyPr/>
                    <a:lstStyle/>
                    <a:p>
                      <a:r>
                        <a:rPr lang="en-CA" sz="2800" dirty="0"/>
                        <a:t>last summer</a:t>
                      </a:r>
                    </a:p>
                  </a:txBody>
                  <a:tcPr/>
                </a:tc>
                <a:tc>
                  <a:txBody>
                    <a:bodyPr/>
                    <a:lstStyle/>
                    <a:p>
                      <a:r>
                        <a:rPr lang="en-CA" sz="2800" dirty="0"/>
                        <a:t>next summer</a:t>
                      </a:r>
                    </a:p>
                  </a:txBody>
                  <a:tcPr/>
                </a:tc>
                <a:extLst>
                  <a:ext uri="{0D108BD9-81ED-4DB2-BD59-A6C34878D82A}">
                    <a16:rowId xmlns:a16="http://schemas.microsoft.com/office/drawing/2014/main" val="957081805"/>
                  </a:ext>
                </a:extLst>
              </a:tr>
              <a:tr h="858620">
                <a:tc>
                  <a:txBody>
                    <a:bodyPr/>
                    <a:lstStyle/>
                    <a:p>
                      <a:r>
                        <a:rPr lang="en-CA" sz="2800" dirty="0"/>
                        <a:t>last Monday</a:t>
                      </a:r>
                    </a:p>
                  </a:txBody>
                  <a:tcPr/>
                </a:tc>
                <a:tc>
                  <a:txBody>
                    <a:bodyPr/>
                    <a:lstStyle/>
                    <a:p>
                      <a:r>
                        <a:rPr lang="en-CA" sz="2800" dirty="0"/>
                        <a:t>next Monday</a:t>
                      </a:r>
                    </a:p>
                  </a:txBody>
                  <a:tcPr/>
                </a:tc>
                <a:extLst>
                  <a:ext uri="{0D108BD9-81ED-4DB2-BD59-A6C34878D82A}">
                    <a16:rowId xmlns:a16="http://schemas.microsoft.com/office/drawing/2014/main" val="2649539245"/>
                  </a:ext>
                </a:extLst>
              </a:tr>
            </a:tbl>
          </a:graphicData>
        </a:graphic>
      </p:graphicFrame>
      <mc:AlternateContent xmlns:mc="http://schemas.openxmlformats.org/markup-compatibility/2006">
        <mc:Choice xmlns:am3d="http://schemas.microsoft.com/office/drawing/2017/model3d" Requires="am3d">
          <p:graphicFrame>
            <p:nvGraphicFramePr>
              <p:cNvPr id="6" name="3D Model 5" descr="Alarm Clock">
                <a:extLst>
                  <a:ext uri="{FF2B5EF4-FFF2-40B4-BE49-F238E27FC236}">
                    <a16:creationId xmlns:a16="http://schemas.microsoft.com/office/drawing/2014/main" id="{E34E6056-4F9B-8152-B7AF-D5329AF201E2}"/>
                  </a:ext>
                </a:extLst>
              </p:cNvPr>
              <p:cNvGraphicFramePr>
                <a:graphicFrameLocks noChangeAspect="1"/>
              </p:cNvGraphicFramePr>
              <p:nvPr>
                <p:extLst>
                  <p:ext uri="{D42A27DB-BD31-4B8C-83A1-F6EECF244321}">
                    <p14:modId xmlns:p14="http://schemas.microsoft.com/office/powerpoint/2010/main" val="283894587"/>
                  </p:ext>
                </p:extLst>
              </p:nvPr>
            </p:nvGraphicFramePr>
            <p:xfrm>
              <a:off x="9392814" y="238539"/>
              <a:ext cx="1543771" cy="2246451"/>
            </p:xfrm>
            <a:graphic>
              <a:graphicData uri="http://schemas.microsoft.com/office/drawing/2017/model3d">
                <am3d:model3d r:embed="rId4">
                  <am3d:spPr>
                    <a:xfrm>
                      <a:off x="0" y="0"/>
                      <a:ext cx="1543771" cy="2246451"/>
                    </a:xfrm>
                    <a:prstGeom prst="rect">
                      <a:avLst/>
                    </a:prstGeom>
                  </am3d:spPr>
                  <am3d:camera>
                    <am3d:pos x="0" y="0" z="59061727"/>
                    <am3d:up dx="0" dy="36000000" dz="0"/>
                    <am3d:lookAt x="0" y="0" z="0"/>
                    <am3d:perspective fov="2700000"/>
                  </am3d:camera>
                  <am3d:trans>
                    <am3d:meterPerModelUnit n="7429298" d="1000000"/>
                    <am3d:preTrans dx="0" dy="-18000000" dz="0"/>
                    <am3d:scale>
                      <am3d:sx n="1000000" d="1000000"/>
                      <am3d:sy n="1000000" d="1000000"/>
                      <am3d:sz n="1000000" d="1000000"/>
                    </am3d:scale>
                    <am3d:rot/>
                    <am3d:postTrans dx="0" dy="0" dz="0"/>
                  </am3d:trans>
                  <am3d:raster rName="Office3DRenderer" rVer="16.0.8326">
                    <am3d:blip r:embed="rId5"/>
                  </am3d:raster>
                  <am3d:objViewport viewportSz="27524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Alarm Clock">
                <a:extLst>
                  <a:ext uri="{FF2B5EF4-FFF2-40B4-BE49-F238E27FC236}">
                    <a16:creationId xmlns:a16="http://schemas.microsoft.com/office/drawing/2014/main" id="{E34E6056-4F9B-8152-B7AF-D5329AF201E2}"/>
                  </a:ext>
                </a:extLst>
              </p:cNvPr>
              <p:cNvPicPr>
                <a:picLocks noGrp="1" noRot="1" noChangeAspect="1" noMove="1" noResize="1" noEditPoints="1" noAdjustHandles="1" noChangeArrowheads="1" noChangeShapeType="1" noCrop="1"/>
              </p:cNvPicPr>
              <p:nvPr/>
            </p:nvPicPr>
            <p:blipFill>
              <a:blip r:embed="rId5"/>
              <a:stretch>
                <a:fillRect/>
              </a:stretch>
            </p:blipFill>
            <p:spPr>
              <a:xfrm>
                <a:off x="9392814" y="238539"/>
                <a:ext cx="1543771" cy="2246451"/>
              </a:xfrm>
              <a:prstGeom prst="rect">
                <a:avLst/>
              </a:prstGeom>
            </p:spPr>
          </p:pic>
        </mc:Fallback>
      </mc:AlternateContent>
      <p:sp>
        <p:nvSpPr>
          <p:cNvPr id="7" name="Rectangle: Rounded Corners 6">
            <a:extLst>
              <a:ext uri="{FF2B5EF4-FFF2-40B4-BE49-F238E27FC236}">
                <a16:creationId xmlns:a16="http://schemas.microsoft.com/office/drawing/2014/main" id="{A83DB091-AE31-C268-B234-B2D3A544263C}"/>
              </a:ext>
            </a:extLst>
          </p:cNvPr>
          <p:cNvSpPr/>
          <p:nvPr/>
        </p:nvSpPr>
        <p:spPr>
          <a:xfrm>
            <a:off x="5936975" y="2849217"/>
            <a:ext cx="735496"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7B81D017-70EF-CA77-2749-78B37F58C534}"/>
              </a:ext>
            </a:extLst>
          </p:cNvPr>
          <p:cNvSpPr/>
          <p:nvPr/>
        </p:nvSpPr>
        <p:spPr>
          <a:xfrm>
            <a:off x="5936976" y="3909390"/>
            <a:ext cx="735496"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54BCEAC9-0375-BACB-F67F-8309EDD6F7A6}"/>
              </a:ext>
            </a:extLst>
          </p:cNvPr>
          <p:cNvSpPr/>
          <p:nvPr/>
        </p:nvSpPr>
        <p:spPr>
          <a:xfrm>
            <a:off x="5936976" y="4770780"/>
            <a:ext cx="735496"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F842594E-6149-BCDA-AF1F-B9A2C99FBA6A}"/>
              </a:ext>
            </a:extLst>
          </p:cNvPr>
          <p:cNvSpPr/>
          <p:nvPr/>
        </p:nvSpPr>
        <p:spPr>
          <a:xfrm>
            <a:off x="5936976" y="5582476"/>
            <a:ext cx="735496" cy="39756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883915455"/>
      </p:ext>
    </p:extLst>
  </p:cSld>
  <p:clrMapOvr>
    <a:masterClrMapping/>
  </p:clrMapOvr>
  <p:transition spd="slow" advTm="1528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0" presetClass="entr" presetSubtype="12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additive="sum">
                                        <p:cTn id="13" dur="1000" fill="hold"/>
                                        <p:tgtEl>
                                          <p:spTgt spid="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4" dur="1000" fill="hold"/>
                                        <p:tgtEl>
                                          <p:spTgt spid="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5" dur="1000" fill="hold"/>
                                        <p:tgtEl>
                                          <p:spTgt spid="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6" dur="1000" fill="hold"/>
                                        <p:tgtEl>
                                          <p:spTgt spid="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mph" presetSubtype="2" fill="hold" nodeType="clickEffect">
                                  <p:stCondLst>
                                    <p:cond delay="0"/>
                                  </p:stCondLst>
                                  <p:childTnLst>
                                    <p:anim calcmode="lin" valueType="num">
                                      <p:cBhvr additive="sum">
                                        <p:cTn id="20"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1"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2"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3"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4"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5DBB73-636F-45E0-24F8-A45FDA4D2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271228"/>
            <a:ext cx="1219631" cy="426720"/>
          </a:xfrm>
          <a:prstGeom prst="rect">
            <a:avLst/>
          </a:prstGeom>
          <a:noFill/>
          <a:ln>
            <a:noFill/>
          </a:ln>
        </p:spPr>
      </p:pic>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81" y="470829"/>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59B0D28-4F1A-DD8E-554B-27EE22A906C0}"/>
              </a:ext>
            </a:extLst>
          </p:cNvPr>
          <p:cNvSpPr txBox="1"/>
          <p:nvPr/>
        </p:nvSpPr>
        <p:spPr>
          <a:xfrm>
            <a:off x="315685" y="5347898"/>
            <a:ext cx="11560629" cy="923330"/>
          </a:xfrm>
          <a:prstGeom prst="rect">
            <a:avLst/>
          </a:prstGeom>
          <a:noFill/>
        </p:spPr>
        <p:txBody>
          <a:bodyPr wrap="square" rtlCol="0">
            <a:spAutoFit/>
          </a:bodyPr>
          <a:lstStyle/>
          <a:p>
            <a:pPr lvl="0" algn="ctr">
              <a:defRPr/>
            </a:pPr>
            <a:r>
              <a:rPr lang="en-US" b="1" kern="100" dirty="0"/>
              <a:t>Future Tense With Be Going To Presentation  © 2025 by Tiffany Kearns is licensed </a:t>
            </a:r>
            <a:r>
              <a:rPr lang="en-US" b="1" kern="100"/>
              <a:t>under </a:t>
            </a:r>
            <a:r>
              <a:rPr lang="en-US" b="1" kern="100">
                <a:latin typeface="Calibri Light" panose="020F0302020204030204"/>
              </a:rPr>
              <a:t>CC </a:t>
            </a:r>
            <a:r>
              <a:rPr lang="en-US" b="1" kern="100" dirty="0">
                <a:latin typeface="Calibri Light" panose="020F0302020204030204"/>
              </a:rPr>
              <a:t>BY-NC-SA 4.0. </a:t>
            </a:r>
          </a:p>
          <a:p>
            <a:pPr lvl="0" algn="ctr">
              <a:defRPr/>
            </a:pPr>
            <a:r>
              <a:rPr lang="en-US" b="1" kern="100" dirty="0">
                <a:latin typeface="Calibri Light" panose="020F0302020204030204"/>
              </a:rPr>
              <a:t>To view a copy of this license, visit https://creativecommons.org/licenses/by-nc-sa/4.0/</a:t>
            </a:r>
          </a:p>
          <a:p>
            <a:endParaRPr lang="en-CA" dirty="0"/>
          </a:p>
        </p:txBody>
      </p:sp>
      <p:sp>
        <p:nvSpPr>
          <p:cNvPr id="2" name="TextBox 1">
            <a:extLst>
              <a:ext uri="{FF2B5EF4-FFF2-40B4-BE49-F238E27FC236}">
                <a16:creationId xmlns:a16="http://schemas.microsoft.com/office/drawing/2014/main" id="{BF4AB4F7-062F-B090-14F5-DC1FA2F26218}"/>
              </a:ext>
            </a:extLst>
          </p:cNvPr>
          <p:cNvSpPr txBox="1"/>
          <p:nvPr/>
        </p:nvSpPr>
        <p:spPr>
          <a:xfrm>
            <a:off x="6241773" y="702184"/>
            <a:ext cx="5307875" cy="1938992"/>
          </a:xfrm>
          <a:prstGeom prst="rect">
            <a:avLst/>
          </a:prstGeom>
          <a:noFill/>
        </p:spPr>
        <p:txBody>
          <a:bodyPr wrap="square" rtlCol="0">
            <a:spAutoFit/>
          </a:bodyPr>
          <a:lstStyle/>
          <a:p>
            <a:r>
              <a:rPr lang="en-CA" sz="2400" dirty="0"/>
              <a:t>What are you going to do tomorrow?</a:t>
            </a:r>
          </a:p>
          <a:p>
            <a:endParaRPr lang="en-CA" sz="2400" dirty="0"/>
          </a:p>
          <a:p>
            <a:r>
              <a:rPr lang="en-CA" sz="2400" dirty="0"/>
              <a:t>What are you going to do next week?</a:t>
            </a:r>
          </a:p>
          <a:p>
            <a:endParaRPr lang="en-CA" sz="2400" dirty="0"/>
          </a:p>
          <a:p>
            <a:r>
              <a:rPr lang="en-CA" sz="2400" dirty="0"/>
              <a:t>What are you going to do next month?</a:t>
            </a:r>
          </a:p>
        </p:txBody>
      </p:sp>
      <p:pic>
        <p:nvPicPr>
          <p:cNvPr id="7" name="Picture 6" descr="Calendar dates">
            <a:extLst>
              <a:ext uri="{FF2B5EF4-FFF2-40B4-BE49-F238E27FC236}">
                <a16:creationId xmlns:a16="http://schemas.microsoft.com/office/drawing/2014/main" id="{12B9E6B9-B7FC-B9EA-7B73-0C5056DD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792" y="2825904"/>
            <a:ext cx="3143677" cy="2095274"/>
          </a:xfrm>
          <a:prstGeom prst="rect">
            <a:avLst/>
          </a:prstGeom>
        </p:spPr>
      </p:pic>
      <mc:AlternateContent xmlns:mc="http://schemas.openxmlformats.org/markup-compatibility/2006">
        <mc:Choice xmlns:am3d="http://schemas.microsoft.com/office/drawing/2017/model3d" Requires="am3d">
          <p:graphicFrame>
            <p:nvGraphicFramePr>
              <p:cNvPr id="8" name="3D Model 7" descr="Alarm Clock">
                <a:extLst>
                  <a:ext uri="{FF2B5EF4-FFF2-40B4-BE49-F238E27FC236}">
                    <a16:creationId xmlns:a16="http://schemas.microsoft.com/office/drawing/2014/main" id="{A916DCD5-A6D1-8323-5689-D0C6C21119F4}"/>
                  </a:ext>
                </a:extLst>
              </p:cNvPr>
              <p:cNvGraphicFramePr>
                <a:graphicFrameLocks noChangeAspect="1"/>
              </p:cNvGraphicFramePr>
              <p:nvPr>
                <p:extLst>
                  <p:ext uri="{D42A27DB-BD31-4B8C-83A1-F6EECF244321}">
                    <p14:modId xmlns:p14="http://schemas.microsoft.com/office/powerpoint/2010/main" val="1300707770"/>
                  </p:ext>
                </p:extLst>
              </p:nvPr>
            </p:nvGraphicFramePr>
            <p:xfrm>
              <a:off x="8149973" y="2804989"/>
              <a:ext cx="1491472" cy="2137102"/>
            </p:xfrm>
            <a:graphic>
              <a:graphicData uri="http://schemas.microsoft.com/office/drawing/2017/model3d">
                <am3d:model3d r:embed="rId7">
                  <am3d:spPr>
                    <a:xfrm>
                      <a:off x="0" y="0"/>
                      <a:ext cx="1491472" cy="2137102"/>
                    </a:xfrm>
                    <a:prstGeom prst="rect">
                      <a:avLst/>
                    </a:prstGeom>
                  </am3d:spPr>
                  <am3d:camera>
                    <am3d:pos x="0" y="0" z="59061727"/>
                    <am3d:up dx="0" dy="36000000" dz="0"/>
                    <am3d:lookAt x="0" y="0" z="0"/>
                    <am3d:perspective fov="2700000"/>
                  </am3d:camera>
                  <am3d:trans>
                    <am3d:meterPerModelUnit n="7429298" d="1000000"/>
                    <am3d:preTrans dx="0" dy="-18000000" dz="0"/>
                    <am3d:scale>
                      <am3d:sx n="1000000" d="1000000"/>
                      <am3d:sy n="1000000" d="1000000"/>
                      <am3d:sz n="1000000" d="1000000"/>
                    </am3d:scale>
                    <am3d:rot ax="530809" ay="343359" az="53348"/>
                    <am3d:postTrans dx="0" dy="0" dz="0"/>
                  </am3d:trans>
                  <am3d:raster rName="Office3DRenderer" rVer="16.0.8326">
                    <am3d:blip r:embed="rId8"/>
                  </am3d:raster>
                  <am3d:objViewport viewportSz="2574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Alarm Clock">
                <a:extLst>
                  <a:ext uri="{FF2B5EF4-FFF2-40B4-BE49-F238E27FC236}">
                    <a16:creationId xmlns:a16="http://schemas.microsoft.com/office/drawing/2014/main" id="{A916DCD5-A6D1-8323-5689-D0C6C21119F4}"/>
                  </a:ext>
                </a:extLst>
              </p:cNvPr>
              <p:cNvPicPr>
                <a:picLocks noGrp="1" noRot="1" noChangeAspect="1" noMove="1" noResize="1" noEditPoints="1" noAdjustHandles="1" noChangeArrowheads="1" noChangeShapeType="1" noCrop="1"/>
              </p:cNvPicPr>
              <p:nvPr/>
            </p:nvPicPr>
            <p:blipFill>
              <a:blip r:embed="rId8"/>
              <a:stretch>
                <a:fillRect/>
              </a:stretch>
            </p:blipFill>
            <p:spPr>
              <a:xfrm>
                <a:off x="8149973" y="2804989"/>
                <a:ext cx="1491472" cy="2137102"/>
              </a:xfrm>
              <a:prstGeom prst="rect">
                <a:avLst/>
              </a:prstGeom>
            </p:spPr>
          </p:pic>
        </mc:Fallback>
      </mc:AlternateContent>
    </p:spTree>
    <p:custDataLst>
      <p:tags r:id="rId1"/>
    </p:custDataLst>
    <p:extLst>
      <p:ext uri="{BB962C8B-B14F-4D97-AF65-F5344CB8AC3E}">
        <p14:creationId xmlns:p14="http://schemas.microsoft.com/office/powerpoint/2010/main" val="3164898122"/>
      </p:ext>
    </p:extLst>
  </p:cSld>
  <p:clrMapOvr>
    <a:masterClrMapping/>
  </p:clrMapOvr>
  <p:transition spd="slow" advTm="1434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60" presetClass="entr" presetSubtype="1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additive="sum">
                                        <p:cTn id="17"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8"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9"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0"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39" presetClass="emph" presetSubtype="2" fill="hold" nodeType="clickEffect">
                                  <p:stCondLst>
                                    <p:cond delay="0"/>
                                  </p:stCondLst>
                                  <p:childTnLst>
                                    <p:anim calcmode="lin" valueType="num">
                                      <p:cBhvr additive="sum">
                                        <p:cTn id="24" dur="2000" fill="hold"/>
                                        <p:tgtEl>
                                          <p:spTgt spid="8"/>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5" dur="2000" fill="hold"/>
                                        <p:tgtEl>
                                          <p:spTgt spid="8"/>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6" dur="2000" fill="hold"/>
                                        <p:tgtEl>
                                          <p:spTgt spid="8"/>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7" dur="2000" fill="hold"/>
                                        <p:tgtEl>
                                          <p:spTgt spid="8"/>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8" dur="2000" fill="hold"/>
                                        <p:tgtEl>
                                          <p:spTgt spid="8"/>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8|1"/>
</p:tagLst>
</file>

<file path=ppt/tags/tag2.xml><?xml version="1.0" encoding="utf-8"?>
<p:tagLst xmlns:a="http://schemas.openxmlformats.org/drawingml/2006/main" xmlns:r="http://schemas.openxmlformats.org/officeDocument/2006/relationships" xmlns:p="http://schemas.openxmlformats.org/presentationml/2006/main">
  <p:tag name="TIMING" val="|0.1|5.7|12.2|6.5|4.8|5"/>
</p:tagLst>
</file>

<file path=ppt/tags/tag3.xml><?xml version="1.0" encoding="utf-8"?>
<p:tagLst xmlns:a="http://schemas.openxmlformats.org/drawingml/2006/main" xmlns:r="http://schemas.openxmlformats.org/officeDocument/2006/relationships" xmlns:p="http://schemas.openxmlformats.org/presentationml/2006/main">
  <p:tag name="TIMING" val="|0.9|4.3|8.6|4.2|4|5.3"/>
</p:tagLst>
</file>

<file path=ppt/tags/tag4.xml><?xml version="1.0" encoding="utf-8"?>
<p:tagLst xmlns:a="http://schemas.openxmlformats.org/drawingml/2006/main" xmlns:r="http://schemas.openxmlformats.org/officeDocument/2006/relationships" xmlns:p="http://schemas.openxmlformats.org/presentationml/2006/main">
  <p:tag name="TIMING" val="|0.5|2.9|7|3.6|3.1|6.6|10.2"/>
</p:tagLst>
</file>

<file path=ppt/tags/tag5.xml><?xml version="1.0" encoding="utf-8"?>
<p:tagLst xmlns:a="http://schemas.openxmlformats.org/drawingml/2006/main" xmlns:r="http://schemas.openxmlformats.org/officeDocument/2006/relationships" xmlns:p="http://schemas.openxmlformats.org/presentationml/2006/main">
  <p:tag name="TIMING" val="|0|9.5|5.7|7.9"/>
</p:tagLst>
</file>

<file path=ppt/tags/tag6.xml><?xml version="1.0" encoding="utf-8"?>
<p:tagLst xmlns:a="http://schemas.openxmlformats.org/drawingml/2006/main" xmlns:r="http://schemas.openxmlformats.org/officeDocument/2006/relationships" xmlns:p="http://schemas.openxmlformats.org/presentationml/2006/main">
  <p:tag name="TIMING" val="|0.6|4.8|1.7|2|2.2|1.9|1.6|2|1.7"/>
</p:tagLst>
</file>

<file path=ppt/tags/tag7.xml><?xml version="1.0" encoding="utf-8"?>
<p:tagLst xmlns:a="http://schemas.openxmlformats.org/drawingml/2006/main" xmlns:r="http://schemas.openxmlformats.org/officeDocument/2006/relationships" xmlns:p="http://schemas.openxmlformats.org/presentationml/2006/main">
  <p:tag name="TIMING" val="|0|0.8|1.1|1.9|3.4|1.7|1.4|1.5"/>
</p:tagLst>
</file>

<file path=ppt/tags/tag8.xml><?xml version="1.0" encoding="utf-8"?>
<p:tagLst xmlns:a="http://schemas.openxmlformats.org/drawingml/2006/main" xmlns:r="http://schemas.openxmlformats.org/officeDocument/2006/relationships" xmlns:p="http://schemas.openxmlformats.org/presentationml/2006/main">
  <p:tag name="TIMING" val="|1.9|7.9"/>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17137</TotalTime>
  <Words>782</Words>
  <Application>Microsoft Office PowerPoint</Application>
  <PresentationFormat>Widescreen</PresentationFormat>
  <Paragraphs>131</Paragraphs>
  <Slides>8</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11</cp:revision>
  <dcterms:created xsi:type="dcterms:W3CDTF">2025-06-02T03:29:03Z</dcterms:created>
  <dcterms:modified xsi:type="dcterms:W3CDTF">2025-07-10T23:40:29Z</dcterms:modified>
</cp:coreProperties>
</file>