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6"/>
  </p:notesMasterIdLst>
  <p:sldIdLst>
    <p:sldId id="274" r:id="rId2"/>
    <p:sldId id="275" r:id="rId3"/>
    <p:sldId id="276" r:id="rId4"/>
    <p:sldId id="277" r:id="rId5"/>
    <p:sldId id="278" r:id="rId6"/>
    <p:sldId id="281" r:id="rId7"/>
    <p:sldId id="282" r:id="rId8"/>
    <p:sldId id="279" r:id="rId9"/>
    <p:sldId id="283" r:id="rId10"/>
    <p:sldId id="284" r:id="rId11"/>
    <p:sldId id="280" r:id="rId12"/>
    <p:sldId id="285" r:id="rId13"/>
    <p:sldId id="286"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3EB258-48AB-4C25-B318-090B761B8EB6}" v="11" dt="2025-07-16T23:52:20.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4720" autoAdjust="0"/>
  </p:normalViewPr>
  <p:slideViewPr>
    <p:cSldViewPr snapToGrid="0">
      <p:cViewPr varScale="1">
        <p:scale>
          <a:sx n="76" d="100"/>
          <a:sy n="76" d="100"/>
        </p:scale>
        <p:origin x="450" y="27"/>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kearns" userId="973043175cfcc9b8" providerId="LiveId" clId="{403EB258-48AB-4C25-B318-090B761B8EB6}"/>
    <pc:docChg chg="undo custSel modSld">
      <pc:chgData name="tiffany kearns" userId="973043175cfcc9b8" providerId="LiveId" clId="{403EB258-48AB-4C25-B318-090B761B8EB6}" dt="2025-07-16T23:59:15.128" v="369" actId="20577"/>
      <pc:docMkLst>
        <pc:docMk/>
      </pc:docMkLst>
      <pc:sldChg chg="addSp delSp modSp mod delAnim modAnim">
        <pc:chgData name="tiffany kearns" userId="973043175cfcc9b8" providerId="LiveId" clId="{403EB258-48AB-4C25-B318-090B761B8EB6}" dt="2025-07-16T23:54:19.128" v="33" actId="21"/>
        <pc:sldMkLst>
          <pc:docMk/>
          <pc:sldMk cId="228834028" sldId="273"/>
        </pc:sldMkLst>
        <pc:spChg chg="mod">
          <ac:chgData name="tiffany kearns" userId="973043175cfcc9b8" providerId="LiveId" clId="{403EB258-48AB-4C25-B318-090B761B8EB6}" dt="2025-07-16T23:51:23.102" v="7" actId="20577"/>
          <ac:spMkLst>
            <pc:docMk/>
            <pc:sldMk cId="228834028" sldId="273"/>
            <ac:spMk id="16" creationId="{C058BF22-DF65-3F70-D171-27D404165F49}"/>
          </ac:spMkLst>
        </pc:spChg>
        <pc:picChg chg="add mod">
          <ac:chgData name="tiffany kearns" userId="973043175cfcc9b8" providerId="LiveId" clId="{403EB258-48AB-4C25-B318-090B761B8EB6}" dt="2025-07-16T23:52:34.125" v="19" actId="1076"/>
          <ac:picMkLst>
            <pc:docMk/>
            <pc:sldMk cId="228834028" sldId="273"/>
            <ac:picMk id="2" creationId="{E5107D22-F4EE-2ED3-C0CF-E94BBB2D0550}"/>
          </ac:picMkLst>
        </pc:picChg>
        <pc:picChg chg="add del mod">
          <ac:chgData name="tiffany kearns" userId="973043175cfcc9b8" providerId="LiveId" clId="{403EB258-48AB-4C25-B318-090B761B8EB6}" dt="2025-07-16T23:52:26.107" v="17" actId="21"/>
          <ac:picMkLst>
            <pc:docMk/>
            <pc:sldMk cId="228834028" sldId="273"/>
            <ac:picMk id="7" creationId="{622C7080-EEDE-10DC-6A7D-3388A22B840F}"/>
          </ac:picMkLst>
        </pc:picChg>
        <pc:picChg chg="del">
          <ac:chgData name="tiffany kearns" userId="973043175cfcc9b8" providerId="LiveId" clId="{403EB258-48AB-4C25-B318-090B761B8EB6}" dt="2025-07-16T23:54:19.128" v="33" actId="21"/>
          <ac:picMkLst>
            <pc:docMk/>
            <pc:sldMk cId="228834028" sldId="273"/>
            <ac:picMk id="9" creationId="{BD55A7D5-7C92-CEF9-7EE7-9E3EB95435A2}"/>
          </ac:picMkLst>
        </pc:picChg>
        <pc:picChg chg="del">
          <ac:chgData name="tiffany kearns" userId="973043175cfcc9b8" providerId="LiveId" clId="{403EB258-48AB-4C25-B318-090B761B8EB6}" dt="2025-07-16T23:52:30.403" v="18" actId="21"/>
          <ac:picMkLst>
            <pc:docMk/>
            <pc:sldMk cId="228834028" sldId="273"/>
            <ac:picMk id="17" creationId="{5D61E44B-B27B-B99F-2EC8-6413BA2BB2F7}"/>
          </ac:picMkLst>
        </pc:picChg>
      </pc:sldChg>
      <pc:sldChg chg="addSp delSp modSp mod delAnim modAnim">
        <pc:chgData name="tiffany kearns" userId="973043175cfcc9b8" providerId="LiveId" clId="{403EB258-48AB-4C25-B318-090B761B8EB6}" dt="2025-07-16T23:53:09.088" v="20" actId="21"/>
        <pc:sldMkLst>
          <pc:docMk/>
          <pc:sldMk cId="2305567575" sldId="274"/>
        </pc:sldMkLst>
        <pc:spChg chg="mod">
          <ac:chgData name="tiffany kearns" userId="973043175cfcc9b8" providerId="LiveId" clId="{403EB258-48AB-4C25-B318-090B761B8EB6}" dt="2025-07-16T23:51:14.144" v="3" actId="20577"/>
          <ac:spMkLst>
            <pc:docMk/>
            <pc:sldMk cId="2305567575" sldId="274"/>
            <ac:spMk id="6" creationId="{A78AF574-8134-529C-E786-AD3AA4E6C55C}"/>
          </ac:spMkLst>
        </pc:spChg>
        <pc:picChg chg="add mod">
          <ac:chgData name="tiffany kearns" userId="973043175cfcc9b8" providerId="LiveId" clId="{403EB258-48AB-4C25-B318-090B761B8EB6}" dt="2025-07-16T23:51:51.430" v="11" actId="1076"/>
          <ac:picMkLst>
            <pc:docMk/>
            <pc:sldMk cId="2305567575" sldId="274"/>
            <ac:picMk id="2" creationId="{C2391478-6A6E-6286-0AB3-5930B9D57163}"/>
          </ac:picMkLst>
        </pc:picChg>
        <pc:picChg chg="del">
          <ac:chgData name="tiffany kearns" userId="973043175cfcc9b8" providerId="LiveId" clId="{403EB258-48AB-4C25-B318-090B761B8EB6}" dt="2025-07-16T23:51:44.811" v="10" actId="21"/>
          <ac:picMkLst>
            <pc:docMk/>
            <pc:sldMk cId="2305567575" sldId="274"/>
            <ac:picMk id="7" creationId="{622C7080-EEDE-10DC-6A7D-3388A22B840F}"/>
          </ac:picMkLst>
        </pc:picChg>
        <pc:picChg chg="del">
          <ac:chgData name="tiffany kearns" userId="973043175cfcc9b8" providerId="LiveId" clId="{403EB258-48AB-4C25-B318-090B761B8EB6}" dt="2025-07-16T23:53:09.088" v="20" actId="21"/>
          <ac:picMkLst>
            <pc:docMk/>
            <pc:sldMk cId="2305567575" sldId="274"/>
            <ac:picMk id="9" creationId="{AC994D73-B5B0-5251-FAEA-6F98C3A8AFF7}"/>
          </ac:picMkLst>
        </pc:picChg>
      </pc:sldChg>
      <pc:sldChg chg="delSp mod delAnim modNotesTx">
        <pc:chgData name="tiffany kearns" userId="973043175cfcc9b8" providerId="LiveId" clId="{403EB258-48AB-4C25-B318-090B761B8EB6}" dt="2025-07-16T23:54:50.871" v="63" actId="20577"/>
        <pc:sldMkLst>
          <pc:docMk/>
          <pc:sldMk cId="3467260644" sldId="275"/>
        </pc:sldMkLst>
        <pc:picChg chg="del">
          <ac:chgData name="tiffany kearns" userId="973043175cfcc9b8" providerId="LiveId" clId="{403EB258-48AB-4C25-B318-090B761B8EB6}" dt="2025-07-16T23:53:13.873" v="21" actId="21"/>
          <ac:picMkLst>
            <pc:docMk/>
            <pc:sldMk cId="3467260644" sldId="275"/>
            <ac:picMk id="19" creationId="{36AF4771-151F-6C0A-9E68-018BEB0F408C}"/>
          </ac:picMkLst>
        </pc:picChg>
      </pc:sldChg>
      <pc:sldChg chg="delSp mod delAnim modNotesTx">
        <pc:chgData name="tiffany kearns" userId="973043175cfcc9b8" providerId="LiveId" clId="{403EB258-48AB-4C25-B318-090B761B8EB6}" dt="2025-07-16T23:55:18.937" v="99" actId="20577"/>
        <pc:sldMkLst>
          <pc:docMk/>
          <pc:sldMk cId="3353886176" sldId="276"/>
        </pc:sldMkLst>
        <pc:picChg chg="del">
          <ac:chgData name="tiffany kearns" userId="973043175cfcc9b8" providerId="LiveId" clId="{403EB258-48AB-4C25-B318-090B761B8EB6}" dt="2025-07-16T23:53:17.677" v="22" actId="21"/>
          <ac:picMkLst>
            <pc:docMk/>
            <pc:sldMk cId="3353886176" sldId="276"/>
            <ac:picMk id="20" creationId="{BD01777A-1B9A-63D7-8106-C3AA345822B9}"/>
          </ac:picMkLst>
        </pc:picChg>
      </pc:sldChg>
      <pc:sldChg chg="delSp mod delAnim modNotesTx">
        <pc:chgData name="tiffany kearns" userId="973043175cfcc9b8" providerId="LiveId" clId="{403EB258-48AB-4C25-B318-090B761B8EB6}" dt="2025-07-16T23:55:42.659" v="129" actId="20577"/>
        <pc:sldMkLst>
          <pc:docMk/>
          <pc:sldMk cId="4279107887" sldId="277"/>
        </pc:sldMkLst>
        <pc:picChg chg="del">
          <ac:chgData name="tiffany kearns" userId="973043175cfcc9b8" providerId="LiveId" clId="{403EB258-48AB-4C25-B318-090B761B8EB6}" dt="2025-07-16T23:53:23.794" v="23" actId="21"/>
          <ac:picMkLst>
            <pc:docMk/>
            <pc:sldMk cId="4279107887" sldId="277"/>
            <ac:picMk id="22" creationId="{FB20EA2A-9553-F74A-5AC4-551532EBAB41}"/>
          </ac:picMkLst>
        </pc:picChg>
      </pc:sldChg>
      <pc:sldChg chg="delSp mod delAnim modNotesTx">
        <pc:chgData name="tiffany kearns" userId="973043175cfcc9b8" providerId="LiveId" clId="{403EB258-48AB-4C25-B318-090B761B8EB6}" dt="2025-07-16T23:56:03.151" v="155" actId="20577"/>
        <pc:sldMkLst>
          <pc:docMk/>
          <pc:sldMk cId="1110874397" sldId="278"/>
        </pc:sldMkLst>
        <pc:picChg chg="del">
          <ac:chgData name="tiffany kearns" userId="973043175cfcc9b8" providerId="LiveId" clId="{403EB258-48AB-4C25-B318-090B761B8EB6}" dt="2025-07-16T23:53:28.904" v="24" actId="21"/>
          <ac:picMkLst>
            <pc:docMk/>
            <pc:sldMk cId="1110874397" sldId="278"/>
            <ac:picMk id="18" creationId="{A2B048CB-AD46-8626-F1CA-58C98065CBD3}"/>
          </ac:picMkLst>
        </pc:picChg>
      </pc:sldChg>
      <pc:sldChg chg="delSp mod delAnim modNotesTx">
        <pc:chgData name="tiffany kearns" userId="973043175cfcc9b8" providerId="LiveId" clId="{403EB258-48AB-4C25-B318-090B761B8EB6}" dt="2025-07-16T23:57:04.064" v="216" actId="20577"/>
        <pc:sldMkLst>
          <pc:docMk/>
          <pc:sldMk cId="2469095600" sldId="279"/>
        </pc:sldMkLst>
        <pc:picChg chg="del">
          <ac:chgData name="tiffany kearns" userId="973043175cfcc9b8" providerId="LiveId" clId="{403EB258-48AB-4C25-B318-090B761B8EB6}" dt="2025-07-16T23:53:44.391" v="27" actId="21"/>
          <ac:picMkLst>
            <pc:docMk/>
            <pc:sldMk cId="2469095600" sldId="279"/>
            <ac:picMk id="28" creationId="{C4EBFEB0-7A62-F79C-A6DC-B4368F27507C}"/>
          </ac:picMkLst>
        </pc:picChg>
      </pc:sldChg>
      <pc:sldChg chg="delSp mod delAnim modNotesTx">
        <pc:chgData name="tiffany kearns" userId="973043175cfcc9b8" providerId="LiveId" clId="{403EB258-48AB-4C25-B318-090B761B8EB6}" dt="2025-07-16T23:58:16.044" v="295" actId="20577"/>
        <pc:sldMkLst>
          <pc:docMk/>
          <pc:sldMk cId="376144562" sldId="280"/>
        </pc:sldMkLst>
        <pc:picChg chg="del">
          <ac:chgData name="tiffany kearns" userId="973043175cfcc9b8" providerId="LiveId" clId="{403EB258-48AB-4C25-B318-090B761B8EB6}" dt="2025-07-16T23:54:00.975" v="30" actId="21"/>
          <ac:picMkLst>
            <pc:docMk/>
            <pc:sldMk cId="376144562" sldId="280"/>
            <ac:picMk id="12" creationId="{CA0EE52F-2FF9-6D9E-DA5D-08CA896DB079}"/>
          </ac:picMkLst>
        </pc:picChg>
      </pc:sldChg>
      <pc:sldChg chg="delSp mod delAnim modNotesTx">
        <pc:chgData name="tiffany kearns" userId="973043175cfcc9b8" providerId="LiveId" clId="{403EB258-48AB-4C25-B318-090B761B8EB6}" dt="2025-07-16T23:56:16.933" v="173" actId="20577"/>
        <pc:sldMkLst>
          <pc:docMk/>
          <pc:sldMk cId="2891828544" sldId="281"/>
        </pc:sldMkLst>
        <pc:picChg chg="del">
          <ac:chgData name="tiffany kearns" userId="973043175cfcc9b8" providerId="LiveId" clId="{403EB258-48AB-4C25-B318-090B761B8EB6}" dt="2025-07-16T23:53:34.206" v="25" actId="21"/>
          <ac:picMkLst>
            <pc:docMk/>
            <pc:sldMk cId="2891828544" sldId="281"/>
            <ac:picMk id="11" creationId="{75CB8537-441E-BBF9-833A-A580973DAA64}"/>
          </ac:picMkLst>
        </pc:picChg>
      </pc:sldChg>
      <pc:sldChg chg="delSp mod delAnim modNotesTx">
        <pc:chgData name="tiffany kearns" userId="973043175cfcc9b8" providerId="LiveId" clId="{403EB258-48AB-4C25-B318-090B761B8EB6}" dt="2025-07-16T23:56:40.382" v="192" actId="20577"/>
        <pc:sldMkLst>
          <pc:docMk/>
          <pc:sldMk cId="1808570246" sldId="282"/>
        </pc:sldMkLst>
        <pc:picChg chg="del">
          <ac:chgData name="tiffany kearns" userId="973043175cfcc9b8" providerId="LiveId" clId="{403EB258-48AB-4C25-B318-090B761B8EB6}" dt="2025-07-16T23:53:39.363" v="26" actId="21"/>
          <ac:picMkLst>
            <pc:docMk/>
            <pc:sldMk cId="1808570246" sldId="282"/>
            <ac:picMk id="23" creationId="{FED53096-2745-8C5C-7814-61E08CA3180D}"/>
          </ac:picMkLst>
        </pc:picChg>
      </pc:sldChg>
      <pc:sldChg chg="delSp mod delAnim modNotesTx">
        <pc:chgData name="tiffany kearns" userId="973043175cfcc9b8" providerId="LiveId" clId="{403EB258-48AB-4C25-B318-090B761B8EB6}" dt="2025-07-16T23:57:29.540" v="246" actId="20577"/>
        <pc:sldMkLst>
          <pc:docMk/>
          <pc:sldMk cId="2861684950" sldId="283"/>
        </pc:sldMkLst>
        <pc:picChg chg="del">
          <ac:chgData name="tiffany kearns" userId="973043175cfcc9b8" providerId="LiveId" clId="{403EB258-48AB-4C25-B318-090B761B8EB6}" dt="2025-07-16T23:53:51.282" v="28" actId="21"/>
          <ac:picMkLst>
            <pc:docMk/>
            <pc:sldMk cId="2861684950" sldId="283"/>
            <ac:picMk id="27" creationId="{D6AD249B-2486-C1E8-D9C9-501EB47FBCDD}"/>
          </ac:picMkLst>
        </pc:picChg>
      </pc:sldChg>
      <pc:sldChg chg="delSp mod delAnim modNotesTx">
        <pc:chgData name="tiffany kearns" userId="973043175cfcc9b8" providerId="LiveId" clId="{403EB258-48AB-4C25-B318-090B761B8EB6}" dt="2025-07-16T23:57:56.701" v="277" actId="20577"/>
        <pc:sldMkLst>
          <pc:docMk/>
          <pc:sldMk cId="2329227573" sldId="284"/>
        </pc:sldMkLst>
        <pc:picChg chg="del">
          <ac:chgData name="tiffany kearns" userId="973043175cfcc9b8" providerId="LiveId" clId="{403EB258-48AB-4C25-B318-090B761B8EB6}" dt="2025-07-16T23:53:55.843" v="29" actId="21"/>
          <ac:picMkLst>
            <pc:docMk/>
            <pc:sldMk cId="2329227573" sldId="284"/>
            <ac:picMk id="25" creationId="{A4D0AB2A-2BF2-5A45-4F70-AF3E8A9DCA88}"/>
          </ac:picMkLst>
        </pc:picChg>
      </pc:sldChg>
      <pc:sldChg chg="delSp mod delAnim modNotesTx">
        <pc:chgData name="tiffany kearns" userId="973043175cfcc9b8" providerId="LiveId" clId="{403EB258-48AB-4C25-B318-090B761B8EB6}" dt="2025-07-16T23:58:38.268" v="325" actId="20577"/>
        <pc:sldMkLst>
          <pc:docMk/>
          <pc:sldMk cId="2861945546" sldId="285"/>
        </pc:sldMkLst>
        <pc:picChg chg="del">
          <ac:chgData name="tiffany kearns" userId="973043175cfcc9b8" providerId="LiveId" clId="{403EB258-48AB-4C25-B318-090B761B8EB6}" dt="2025-07-16T23:54:07.391" v="31" actId="21"/>
          <ac:picMkLst>
            <pc:docMk/>
            <pc:sldMk cId="2861945546" sldId="285"/>
            <ac:picMk id="33" creationId="{6C06B4BC-FFFC-7EC0-93AB-C04004D12A65}"/>
          </ac:picMkLst>
        </pc:picChg>
      </pc:sldChg>
      <pc:sldChg chg="delSp mod delAnim modNotesTx">
        <pc:chgData name="tiffany kearns" userId="973043175cfcc9b8" providerId="LiveId" clId="{403EB258-48AB-4C25-B318-090B761B8EB6}" dt="2025-07-16T23:59:15.128" v="369" actId="20577"/>
        <pc:sldMkLst>
          <pc:docMk/>
          <pc:sldMk cId="3822500563" sldId="286"/>
        </pc:sldMkLst>
        <pc:picChg chg="del">
          <ac:chgData name="tiffany kearns" userId="973043175cfcc9b8" providerId="LiveId" clId="{403EB258-48AB-4C25-B318-090B761B8EB6}" dt="2025-07-16T23:54:13.610" v="32" actId="21"/>
          <ac:picMkLst>
            <pc:docMk/>
            <pc:sldMk cId="3822500563" sldId="286"/>
            <ac:picMk id="26" creationId="{7A3E7857-DB87-65C1-134B-E2AE50C376D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2F1D2-E72B-4833-BD1B-1A4E64A0D022}" type="datetimeFigureOut">
              <a:rPr lang="en-CA" smtClean="0"/>
              <a:t>2025-07-16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86715-12F7-42ED-BDD5-803137841894}" type="slidenum">
              <a:rPr lang="en-CA" smtClean="0"/>
              <a:t>‹#›</a:t>
            </a:fld>
            <a:endParaRPr lang="en-CA"/>
          </a:p>
        </p:txBody>
      </p:sp>
    </p:spTree>
    <p:extLst>
      <p:ext uri="{BB962C8B-B14F-4D97-AF65-F5344CB8AC3E}">
        <p14:creationId xmlns:p14="http://schemas.microsoft.com/office/powerpoint/2010/main" val="2164777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video is a summary of the basic tenses of present, past, and future. </a:t>
            </a:r>
          </a:p>
        </p:txBody>
      </p:sp>
      <p:sp>
        <p:nvSpPr>
          <p:cNvPr id="4" name="Slide Number Placeholder 3"/>
          <p:cNvSpPr>
            <a:spLocks noGrp="1"/>
          </p:cNvSpPr>
          <p:nvPr>
            <p:ph type="sldNum" sz="quarter" idx="5"/>
          </p:nvPr>
        </p:nvSpPr>
        <p:spPr/>
        <p:txBody>
          <a:bodyPr/>
          <a:lstStyle/>
          <a:p>
            <a:fld id="{A2186715-12F7-42ED-BDD5-803137841894}" type="slidenum">
              <a:rPr lang="en-CA" smtClean="0"/>
              <a:t>1</a:t>
            </a:fld>
            <a:endParaRPr lang="en-CA"/>
          </a:p>
        </p:txBody>
      </p:sp>
    </p:spTree>
    <p:extLst>
      <p:ext uri="{BB962C8B-B14F-4D97-AF65-F5344CB8AC3E}">
        <p14:creationId xmlns:p14="http://schemas.microsoft.com/office/powerpoint/2010/main" val="305569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68474-FBB1-6F90-6907-AF119EA11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7EFD4-3307-C997-F632-A095AC888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B4C204-5B00-41ED-EE53-3BF8784848CF}"/>
              </a:ext>
            </a:extLst>
          </p:cNvPr>
          <p:cNvSpPr>
            <a:spLocks noGrp="1"/>
          </p:cNvSpPr>
          <p:nvPr>
            <p:ph type="body" idx="1"/>
          </p:nvPr>
        </p:nvSpPr>
        <p:spPr/>
        <p:txBody>
          <a:bodyPr/>
          <a:lstStyle/>
          <a:p>
            <a:r>
              <a:rPr lang="en-CA" dirty="0"/>
              <a:t>For questions in simple past, begin with did. The main verb will be in base form. For example: Did he walk to work yesterday? Yes he did or not he didn’t. Did they take the bus yesterday? Yes they did or no they didn’t. Remember the main verb is in base form. Don’t forget that question mark!</a:t>
            </a:r>
          </a:p>
        </p:txBody>
      </p:sp>
      <p:sp>
        <p:nvSpPr>
          <p:cNvPr id="4" name="Slide Number Placeholder 3">
            <a:extLst>
              <a:ext uri="{FF2B5EF4-FFF2-40B4-BE49-F238E27FC236}">
                <a16:creationId xmlns:a16="http://schemas.microsoft.com/office/drawing/2014/main" id="{C73FC980-7AC1-5E6F-A7C5-98D8E418133D}"/>
              </a:ext>
            </a:extLst>
          </p:cNvPr>
          <p:cNvSpPr>
            <a:spLocks noGrp="1"/>
          </p:cNvSpPr>
          <p:nvPr>
            <p:ph type="sldNum" sz="quarter" idx="5"/>
          </p:nvPr>
        </p:nvSpPr>
        <p:spPr/>
        <p:txBody>
          <a:bodyPr/>
          <a:lstStyle/>
          <a:p>
            <a:fld id="{A2186715-12F7-42ED-BDD5-803137841894}" type="slidenum">
              <a:rPr lang="en-CA" smtClean="0"/>
              <a:t>10</a:t>
            </a:fld>
            <a:endParaRPr lang="en-CA"/>
          </a:p>
        </p:txBody>
      </p:sp>
    </p:spTree>
    <p:extLst>
      <p:ext uri="{BB962C8B-B14F-4D97-AF65-F5344CB8AC3E}">
        <p14:creationId xmlns:p14="http://schemas.microsoft.com/office/powerpoint/2010/main" val="1399251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finally let’s review the future tense. This tense is for actions that have not happened yet. They are going to happen or will happen click. For example, She is going to ride her bike to work. They will take the bus to work tomorrow. </a:t>
            </a:r>
          </a:p>
        </p:txBody>
      </p:sp>
      <p:sp>
        <p:nvSpPr>
          <p:cNvPr id="4" name="Slide Number Placeholder 3"/>
          <p:cNvSpPr>
            <a:spLocks noGrp="1"/>
          </p:cNvSpPr>
          <p:nvPr>
            <p:ph type="sldNum" sz="quarter" idx="5"/>
          </p:nvPr>
        </p:nvSpPr>
        <p:spPr/>
        <p:txBody>
          <a:bodyPr/>
          <a:lstStyle/>
          <a:p>
            <a:fld id="{A2186715-12F7-42ED-BDD5-803137841894}" type="slidenum">
              <a:rPr lang="en-CA" smtClean="0"/>
              <a:t>11</a:t>
            </a:fld>
            <a:endParaRPr lang="en-CA"/>
          </a:p>
        </p:txBody>
      </p:sp>
    </p:spTree>
    <p:extLst>
      <p:ext uri="{BB962C8B-B14F-4D97-AF65-F5344CB8AC3E}">
        <p14:creationId xmlns:p14="http://schemas.microsoft.com/office/powerpoint/2010/main" val="187525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8CF7-BE77-C998-2296-764AFB990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5B1D6-606C-2FD2-EAB5-75FA56944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E6E4F2-2415-57C6-9A33-798E1EC2E19F}"/>
              </a:ext>
            </a:extLst>
          </p:cNvPr>
          <p:cNvSpPr>
            <a:spLocks noGrp="1"/>
          </p:cNvSpPr>
          <p:nvPr>
            <p:ph type="body" idx="1"/>
          </p:nvPr>
        </p:nvSpPr>
        <p:spPr/>
        <p:txBody>
          <a:bodyPr/>
          <a:lstStyle/>
          <a:p>
            <a:r>
              <a:rPr lang="en-CA" dirty="0"/>
              <a:t>For the negative we use not. So, click She isn’t going to take the bus to work next week. And They won’t ride their bikes to work tomorrow. Remember isn’t is a contraction of is not and won’t click is a contraction of will not.</a:t>
            </a:r>
          </a:p>
        </p:txBody>
      </p:sp>
      <p:sp>
        <p:nvSpPr>
          <p:cNvPr id="4" name="Slide Number Placeholder 3">
            <a:extLst>
              <a:ext uri="{FF2B5EF4-FFF2-40B4-BE49-F238E27FC236}">
                <a16:creationId xmlns:a16="http://schemas.microsoft.com/office/drawing/2014/main" id="{9E4CDF71-6740-A107-EE06-31C58DA592D6}"/>
              </a:ext>
            </a:extLst>
          </p:cNvPr>
          <p:cNvSpPr>
            <a:spLocks noGrp="1"/>
          </p:cNvSpPr>
          <p:nvPr>
            <p:ph type="sldNum" sz="quarter" idx="5"/>
          </p:nvPr>
        </p:nvSpPr>
        <p:spPr/>
        <p:txBody>
          <a:bodyPr/>
          <a:lstStyle/>
          <a:p>
            <a:fld id="{A2186715-12F7-42ED-BDD5-803137841894}" type="slidenum">
              <a:rPr lang="en-CA" smtClean="0"/>
              <a:t>12</a:t>
            </a:fld>
            <a:endParaRPr lang="en-CA"/>
          </a:p>
        </p:txBody>
      </p:sp>
    </p:spTree>
    <p:extLst>
      <p:ext uri="{BB962C8B-B14F-4D97-AF65-F5344CB8AC3E}">
        <p14:creationId xmlns:p14="http://schemas.microsoft.com/office/powerpoint/2010/main" val="277941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95BC-C28A-7B5C-E4FF-85CEEAE9A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37A38-F5C8-B6F6-B77B-B92FA4360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F8027-ED9C-0443-5876-82EE1F27B102}"/>
              </a:ext>
            </a:extLst>
          </p:cNvPr>
          <p:cNvSpPr>
            <a:spLocks noGrp="1"/>
          </p:cNvSpPr>
          <p:nvPr>
            <p:ph type="body" idx="1"/>
          </p:nvPr>
        </p:nvSpPr>
        <p:spPr/>
        <p:txBody>
          <a:bodyPr/>
          <a:lstStyle/>
          <a:p>
            <a:r>
              <a:rPr lang="en-CA" dirty="0"/>
              <a:t>For questions, remember to start with the correct form of be or will. For example,  Is she going to take the bus to work next week? Yes, she is, or no, she isn’t. Will they ride their bikes to work tomorrow? Yes, they will or no they won’t. As always, don’t forget the question marks!</a:t>
            </a:r>
          </a:p>
        </p:txBody>
      </p:sp>
      <p:sp>
        <p:nvSpPr>
          <p:cNvPr id="4" name="Slide Number Placeholder 3">
            <a:extLst>
              <a:ext uri="{FF2B5EF4-FFF2-40B4-BE49-F238E27FC236}">
                <a16:creationId xmlns:a16="http://schemas.microsoft.com/office/drawing/2014/main" id="{334446BD-2C79-0E86-8EAC-03750B37E021}"/>
              </a:ext>
            </a:extLst>
          </p:cNvPr>
          <p:cNvSpPr>
            <a:spLocks noGrp="1"/>
          </p:cNvSpPr>
          <p:nvPr>
            <p:ph type="sldNum" sz="quarter" idx="5"/>
          </p:nvPr>
        </p:nvSpPr>
        <p:spPr/>
        <p:txBody>
          <a:bodyPr/>
          <a:lstStyle/>
          <a:p>
            <a:fld id="{A2186715-12F7-42ED-BDD5-803137841894}" type="slidenum">
              <a:rPr lang="en-CA" smtClean="0"/>
              <a:t>13</a:t>
            </a:fld>
            <a:endParaRPr lang="en-CA"/>
          </a:p>
        </p:txBody>
      </p:sp>
    </p:spTree>
    <p:extLst>
      <p:ext uri="{BB962C8B-B14F-4D97-AF65-F5344CB8AC3E}">
        <p14:creationId xmlns:p14="http://schemas.microsoft.com/office/powerpoint/2010/main" val="1952754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hope </a:t>
            </a:r>
            <a:r>
              <a:rPr lang="en-US"/>
              <a:t>you enjoyed </a:t>
            </a:r>
            <a:r>
              <a:rPr lang="en-US" dirty="0"/>
              <a:t>this interactive book on basic tenses – be sure to send your feedback or questions by email. We are always open to hearing about how we can improve our content. </a:t>
            </a:r>
            <a:endParaRPr lang="en-CA" dirty="0"/>
          </a:p>
          <a:p>
            <a:endParaRPr lang="en-CA" dirty="0"/>
          </a:p>
        </p:txBody>
      </p:sp>
      <p:sp>
        <p:nvSpPr>
          <p:cNvPr id="4" name="Slide Number Placeholder 3"/>
          <p:cNvSpPr>
            <a:spLocks noGrp="1"/>
          </p:cNvSpPr>
          <p:nvPr>
            <p:ph type="sldNum" sz="quarter" idx="5"/>
          </p:nvPr>
        </p:nvSpPr>
        <p:spPr/>
        <p:txBody>
          <a:bodyPr/>
          <a:lstStyle/>
          <a:p>
            <a:fld id="{A2186715-12F7-42ED-BDD5-803137841894}" type="slidenum">
              <a:rPr lang="en-CA" smtClean="0"/>
              <a:t>14</a:t>
            </a:fld>
            <a:endParaRPr lang="en-CA"/>
          </a:p>
        </p:txBody>
      </p:sp>
    </p:spTree>
    <p:extLst>
      <p:ext uri="{BB962C8B-B14F-4D97-AF65-F5344CB8AC3E}">
        <p14:creationId xmlns:p14="http://schemas.microsoft.com/office/powerpoint/2010/main" val="47320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Use simple present when you are talking about routines or habits. I always walk to work. Remember you can use a frequency adverb to tell how often something is done. In this case always. He usually walks to work. The frequency adverb is usually.  Remember with the third person singular you need to add an ‘s’ to the verb. </a:t>
            </a:r>
          </a:p>
        </p:txBody>
      </p:sp>
      <p:sp>
        <p:nvSpPr>
          <p:cNvPr id="4" name="Slide Number Placeholder 3"/>
          <p:cNvSpPr>
            <a:spLocks noGrp="1"/>
          </p:cNvSpPr>
          <p:nvPr>
            <p:ph type="sldNum" sz="quarter" idx="5"/>
          </p:nvPr>
        </p:nvSpPr>
        <p:spPr/>
        <p:txBody>
          <a:bodyPr/>
          <a:lstStyle/>
          <a:p>
            <a:fld id="{A2186715-12F7-42ED-BDD5-803137841894}" type="slidenum">
              <a:rPr lang="en-CA" smtClean="0"/>
              <a:t>2</a:t>
            </a:fld>
            <a:endParaRPr lang="en-CA"/>
          </a:p>
        </p:txBody>
      </p:sp>
    </p:spTree>
    <p:extLst>
      <p:ext uri="{BB962C8B-B14F-4D97-AF65-F5344CB8AC3E}">
        <p14:creationId xmlns:p14="http://schemas.microsoft.com/office/powerpoint/2010/main" val="296478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forming the negative, remember to use do not or don’t. They don’t walk to work. They take the bus. And use does not or doesn’t – She doesn’t walk to work. She rides her bike. Remember that the third person singular ‘s’ is on doesn’t and not the main verb. </a:t>
            </a:r>
          </a:p>
        </p:txBody>
      </p:sp>
      <p:sp>
        <p:nvSpPr>
          <p:cNvPr id="4" name="Slide Number Placeholder 3"/>
          <p:cNvSpPr>
            <a:spLocks noGrp="1"/>
          </p:cNvSpPr>
          <p:nvPr>
            <p:ph type="sldNum" sz="quarter" idx="5"/>
          </p:nvPr>
        </p:nvSpPr>
        <p:spPr/>
        <p:txBody>
          <a:bodyPr/>
          <a:lstStyle/>
          <a:p>
            <a:fld id="{A2186715-12F7-42ED-BDD5-803137841894}" type="slidenum">
              <a:rPr lang="en-CA" smtClean="0"/>
              <a:t>3</a:t>
            </a:fld>
            <a:endParaRPr lang="en-CA"/>
          </a:p>
        </p:txBody>
      </p:sp>
    </p:spTree>
    <p:extLst>
      <p:ext uri="{BB962C8B-B14F-4D97-AF65-F5344CB8AC3E}">
        <p14:creationId xmlns:p14="http://schemas.microsoft.com/office/powerpoint/2010/main" val="229980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forming questions, use do or does, depending on the subject. Do you walk to work? Yes I do or no I don’t. Does he walk to work? click Yes he does or no he doesn’t. Remember that with questions, the third person singular ‘s’ is on does, not the main verb. </a:t>
            </a:r>
          </a:p>
        </p:txBody>
      </p:sp>
      <p:sp>
        <p:nvSpPr>
          <p:cNvPr id="4" name="Slide Number Placeholder 3"/>
          <p:cNvSpPr>
            <a:spLocks noGrp="1"/>
          </p:cNvSpPr>
          <p:nvPr>
            <p:ph type="sldNum" sz="quarter" idx="5"/>
          </p:nvPr>
        </p:nvSpPr>
        <p:spPr/>
        <p:txBody>
          <a:bodyPr/>
          <a:lstStyle/>
          <a:p>
            <a:fld id="{A2186715-12F7-42ED-BDD5-803137841894}" type="slidenum">
              <a:rPr lang="en-CA" smtClean="0"/>
              <a:t>4</a:t>
            </a:fld>
            <a:endParaRPr lang="en-CA"/>
          </a:p>
        </p:txBody>
      </p:sp>
    </p:spTree>
    <p:extLst>
      <p:ext uri="{BB962C8B-B14F-4D97-AF65-F5344CB8AC3E}">
        <p14:creationId xmlns:p14="http://schemas.microsoft.com/office/powerpoint/2010/main" val="354591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we are talking about actions that are happening now, we use present continuous tense. For example, She is walking to work, They are taking the bus. Remember to use the correct form of the be verb and then add –</a:t>
            </a:r>
            <a:r>
              <a:rPr lang="en-CA" dirty="0" err="1"/>
              <a:t>ing</a:t>
            </a:r>
            <a:r>
              <a:rPr lang="en-CA" dirty="0"/>
              <a:t> to the main verb.</a:t>
            </a:r>
          </a:p>
        </p:txBody>
      </p:sp>
      <p:sp>
        <p:nvSpPr>
          <p:cNvPr id="4" name="Slide Number Placeholder 3"/>
          <p:cNvSpPr>
            <a:spLocks noGrp="1"/>
          </p:cNvSpPr>
          <p:nvPr>
            <p:ph type="sldNum" sz="quarter" idx="5"/>
          </p:nvPr>
        </p:nvSpPr>
        <p:spPr/>
        <p:txBody>
          <a:bodyPr/>
          <a:lstStyle/>
          <a:p>
            <a:fld id="{A2186715-12F7-42ED-BDD5-803137841894}" type="slidenum">
              <a:rPr lang="en-CA" smtClean="0"/>
              <a:t>5</a:t>
            </a:fld>
            <a:endParaRPr lang="en-CA"/>
          </a:p>
        </p:txBody>
      </p:sp>
    </p:spTree>
    <p:extLst>
      <p:ext uri="{BB962C8B-B14F-4D97-AF65-F5344CB8AC3E}">
        <p14:creationId xmlns:p14="http://schemas.microsoft.com/office/powerpoint/2010/main" val="354302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B1EA7-8DB3-0B12-6AF0-6771EC9FF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B526D-3E14-552E-C90C-1F5A121CE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2DDAA-3B62-49EF-7BE0-57B7FF05256E}"/>
              </a:ext>
            </a:extLst>
          </p:cNvPr>
          <p:cNvSpPr>
            <a:spLocks noGrp="1"/>
          </p:cNvSpPr>
          <p:nvPr>
            <p:ph type="body" idx="1"/>
          </p:nvPr>
        </p:nvSpPr>
        <p:spPr/>
        <p:txBody>
          <a:bodyPr/>
          <a:lstStyle/>
          <a:p>
            <a:r>
              <a:rPr lang="en-CA" dirty="0"/>
              <a:t>To form the negative, remember to add not to the be verb of the sentence – For example, she is not or isn’t walking to work. They are not or aren’t taking the bus. </a:t>
            </a:r>
          </a:p>
        </p:txBody>
      </p:sp>
      <p:sp>
        <p:nvSpPr>
          <p:cNvPr id="4" name="Slide Number Placeholder 3">
            <a:extLst>
              <a:ext uri="{FF2B5EF4-FFF2-40B4-BE49-F238E27FC236}">
                <a16:creationId xmlns:a16="http://schemas.microsoft.com/office/drawing/2014/main" id="{8CB4C36D-25B2-F992-78BC-1933B08C2949}"/>
              </a:ext>
            </a:extLst>
          </p:cNvPr>
          <p:cNvSpPr>
            <a:spLocks noGrp="1"/>
          </p:cNvSpPr>
          <p:nvPr>
            <p:ph type="sldNum" sz="quarter" idx="5"/>
          </p:nvPr>
        </p:nvSpPr>
        <p:spPr/>
        <p:txBody>
          <a:bodyPr/>
          <a:lstStyle/>
          <a:p>
            <a:fld id="{A2186715-12F7-42ED-BDD5-803137841894}" type="slidenum">
              <a:rPr lang="en-CA" smtClean="0"/>
              <a:t>6</a:t>
            </a:fld>
            <a:endParaRPr lang="en-CA"/>
          </a:p>
        </p:txBody>
      </p:sp>
    </p:spTree>
    <p:extLst>
      <p:ext uri="{BB962C8B-B14F-4D97-AF65-F5344CB8AC3E}">
        <p14:creationId xmlns:p14="http://schemas.microsoft.com/office/powerpoint/2010/main" val="3664058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B848D-9204-A05F-5B23-D7D52E101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51955-56C6-7E5A-96AA-83A431A77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BA13A-1A38-E014-8A6D-03B3A37120CF}"/>
              </a:ext>
            </a:extLst>
          </p:cNvPr>
          <p:cNvSpPr>
            <a:spLocks noGrp="1"/>
          </p:cNvSpPr>
          <p:nvPr>
            <p:ph type="body" idx="1"/>
          </p:nvPr>
        </p:nvSpPr>
        <p:spPr/>
        <p:txBody>
          <a:bodyPr/>
          <a:lstStyle/>
          <a:p>
            <a:r>
              <a:rPr lang="en-CA" dirty="0"/>
              <a:t>When forming questions, the be verb comes first. For example, Is she walking to work? Yes, she is, or no she isn’t. Are they taking the bus? Yes, they are. Or no they aren’t’.  And don’t forget the question mark!</a:t>
            </a:r>
          </a:p>
        </p:txBody>
      </p:sp>
      <p:sp>
        <p:nvSpPr>
          <p:cNvPr id="4" name="Slide Number Placeholder 3">
            <a:extLst>
              <a:ext uri="{FF2B5EF4-FFF2-40B4-BE49-F238E27FC236}">
                <a16:creationId xmlns:a16="http://schemas.microsoft.com/office/drawing/2014/main" id="{3C4ED69D-B637-3410-3260-48F6550BDD54}"/>
              </a:ext>
            </a:extLst>
          </p:cNvPr>
          <p:cNvSpPr>
            <a:spLocks noGrp="1"/>
          </p:cNvSpPr>
          <p:nvPr>
            <p:ph type="sldNum" sz="quarter" idx="5"/>
          </p:nvPr>
        </p:nvSpPr>
        <p:spPr/>
        <p:txBody>
          <a:bodyPr/>
          <a:lstStyle/>
          <a:p>
            <a:fld id="{A2186715-12F7-42ED-BDD5-803137841894}" type="slidenum">
              <a:rPr lang="en-CA" smtClean="0"/>
              <a:t>7</a:t>
            </a:fld>
            <a:endParaRPr lang="en-CA"/>
          </a:p>
        </p:txBody>
      </p:sp>
    </p:spTree>
    <p:extLst>
      <p:ext uri="{BB962C8B-B14F-4D97-AF65-F5344CB8AC3E}">
        <p14:creationId xmlns:p14="http://schemas.microsoft.com/office/powerpoint/2010/main" val="164294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Remember when we want to talk about completed actions in the past we use simple past. There are regular verbs and irregular verbs. For example, He walked to work yesterday. For regular verbs we add ‘ed’ click to the base form of the main verb. They took the bus yesterday. Took click is the irregular past form of take. For irregular past forms, there are no tricks, we just have to remember them. </a:t>
            </a:r>
          </a:p>
        </p:txBody>
      </p:sp>
      <p:sp>
        <p:nvSpPr>
          <p:cNvPr id="4" name="Slide Number Placeholder 3"/>
          <p:cNvSpPr>
            <a:spLocks noGrp="1"/>
          </p:cNvSpPr>
          <p:nvPr>
            <p:ph type="sldNum" sz="quarter" idx="5"/>
          </p:nvPr>
        </p:nvSpPr>
        <p:spPr/>
        <p:txBody>
          <a:bodyPr/>
          <a:lstStyle/>
          <a:p>
            <a:fld id="{A2186715-12F7-42ED-BDD5-803137841894}" type="slidenum">
              <a:rPr lang="en-CA" smtClean="0"/>
              <a:t>8</a:t>
            </a:fld>
            <a:endParaRPr lang="en-CA"/>
          </a:p>
        </p:txBody>
      </p:sp>
    </p:spTree>
    <p:extLst>
      <p:ext uri="{BB962C8B-B14F-4D97-AF65-F5344CB8AC3E}">
        <p14:creationId xmlns:p14="http://schemas.microsoft.com/office/powerpoint/2010/main" val="1690980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FB57-6310-1612-677A-612ED5745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CEC60-71A8-0B2F-B604-CB6FAF3EB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A5EF2-DAB2-81DC-03C5-8871A96286B6}"/>
              </a:ext>
            </a:extLst>
          </p:cNvPr>
          <p:cNvSpPr>
            <a:spLocks noGrp="1"/>
          </p:cNvSpPr>
          <p:nvPr>
            <p:ph type="body" idx="1"/>
          </p:nvPr>
        </p:nvSpPr>
        <p:spPr/>
        <p:txBody>
          <a:bodyPr/>
          <a:lstStyle/>
          <a:p>
            <a:r>
              <a:rPr lang="en-CA" dirty="0"/>
              <a:t>In the negative, for both regular and irregular verbs, we use did plus not -  or didn’t. Then the main verb  in base form. For example, He didn’t walk to work yesterday. They didn’t take the bus yesterday. Notice again that the main verbs are in base form. </a:t>
            </a:r>
          </a:p>
        </p:txBody>
      </p:sp>
      <p:sp>
        <p:nvSpPr>
          <p:cNvPr id="4" name="Slide Number Placeholder 3">
            <a:extLst>
              <a:ext uri="{FF2B5EF4-FFF2-40B4-BE49-F238E27FC236}">
                <a16:creationId xmlns:a16="http://schemas.microsoft.com/office/drawing/2014/main" id="{45D987AD-EC12-D19E-EAA4-95619DFA8110}"/>
              </a:ext>
            </a:extLst>
          </p:cNvPr>
          <p:cNvSpPr>
            <a:spLocks noGrp="1"/>
          </p:cNvSpPr>
          <p:nvPr>
            <p:ph type="sldNum" sz="quarter" idx="5"/>
          </p:nvPr>
        </p:nvSpPr>
        <p:spPr/>
        <p:txBody>
          <a:bodyPr/>
          <a:lstStyle/>
          <a:p>
            <a:fld id="{A2186715-12F7-42ED-BDD5-803137841894}" type="slidenum">
              <a:rPr lang="en-CA" smtClean="0"/>
              <a:t>9</a:t>
            </a:fld>
            <a:endParaRPr lang="en-CA"/>
          </a:p>
        </p:txBody>
      </p:sp>
    </p:spTree>
    <p:extLst>
      <p:ext uri="{BB962C8B-B14F-4D97-AF65-F5344CB8AC3E}">
        <p14:creationId xmlns:p14="http://schemas.microsoft.com/office/powerpoint/2010/main" val="2784214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1F5F14-BE1F-41B3-9CE4-025D436ADE6B}" type="datetimeFigureOut">
              <a:rPr lang="en-CA" smtClean="0"/>
              <a:t>2025-07-16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139151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F5F14-BE1F-41B3-9CE4-025D436ADE6B}" type="datetimeFigureOut">
              <a:rPr lang="en-CA" smtClean="0"/>
              <a:t>2025-07-16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424723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F5F14-BE1F-41B3-9CE4-025D436ADE6B}" type="datetimeFigureOut">
              <a:rPr lang="en-CA" smtClean="0"/>
              <a:t>2025-07-16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3808615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F5F14-BE1F-41B3-9CE4-025D436ADE6B}" type="datetimeFigureOut">
              <a:rPr lang="en-CA" smtClean="0"/>
              <a:t>2025-07-16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3267221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1F5F14-BE1F-41B3-9CE4-025D436ADE6B}" type="datetimeFigureOut">
              <a:rPr lang="en-CA" smtClean="0"/>
              <a:t>2025-07-16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3163394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1F5F14-BE1F-41B3-9CE4-025D436ADE6B}" type="datetimeFigureOut">
              <a:rPr lang="en-CA" smtClean="0"/>
              <a:t>2025-07-16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9140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1F5F14-BE1F-41B3-9CE4-025D436ADE6B}" type="datetimeFigureOut">
              <a:rPr lang="en-CA" smtClean="0"/>
              <a:t>2025-07-16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13291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1F5F14-BE1F-41B3-9CE4-025D436ADE6B}" type="datetimeFigureOut">
              <a:rPr lang="en-CA" smtClean="0"/>
              <a:t>2025-07-16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339901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F5F14-BE1F-41B3-9CE4-025D436ADE6B}" type="datetimeFigureOut">
              <a:rPr lang="en-CA" smtClean="0"/>
              <a:t>2025-07-16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2027385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F5F14-BE1F-41B3-9CE4-025D436ADE6B}" type="datetimeFigureOut">
              <a:rPr lang="en-CA" smtClean="0"/>
              <a:t>2025-07-16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108267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F5F14-BE1F-41B3-9CE4-025D436ADE6B}" type="datetimeFigureOut">
              <a:rPr lang="en-CA" smtClean="0"/>
              <a:t>2025-07-16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BAE56AF-C5FD-4151-8A5C-B299770FB69C}" type="slidenum">
              <a:rPr lang="en-CA" smtClean="0"/>
              <a:t>‹#›</a:t>
            </a:fld>
            <a:endParaRPr lang="en-CA"/>
          </a:p>
        </p:txBody>
      </p:sp>
    </p:spTree>
    <p:extLst>
      <p:ext uri="{BB962C8B-B14F-4D97-AF65-F5344CB8AC3E}">
        <p14:creationId xmlns:p14="http://schemas.microsoft.com/office/powerpoint/2010/main" val="154712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F5F14-BE1F-41B3-9CE4-025D436ADE6B}" type="datetimeFigureOut">
              <a:rPr lang="en-CA" smtClean="0"/>
              <a:t>2025-07-16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E56AF-C5FD-4151-8A5C-B299770FB69C}" type="slidenum">
              <a:rPr lang="en-CA" smtClean="0"/>
              <a:t>‹#›</a:t>
            </a:fld>
            <a:endParaRPr lang="en-CA"/>
          </a:p>
        </p:txBody>
      </p:sp>
    </p:spTree>
    <p:extLst>
      <p:ext uri="{BB962C8B-B14F-4D97-AF65-F5344CB8AC3E}">
        <p14:creationId xmlns:p14="http://schemas.microsoft.com/office/powerpoint/2010/main" val="37816525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notesSlide" Target="../notesSlides/notesSlide10.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B2FC13-A403-2112-EBD4-4D44ABB393D9}"/>
              </a:ext>
            </a:extLst>
          </p:cNvPr>
          <p:cNvSpPr txBox="1"/>
          <p:nvPr/>
        </p:nvSpPr>
        <p:spPr>
          <a:xfrm>
            <a:off x="208723" y="980662"/>
            <a:ext cx="3902766" cy="1754326"/>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Basic Tenses</a:t>
            </a:r>
            <a:endParaRPr lang="en-CA" sz="5400" dirty="0">
              <a:solidFill>
                <a:schemeClr val="bg1"/>
              </a:solidFill>
            </a:endParaRPr>
          </a:p>
        </p:txBody>
      </p:sp>
      <p:sp>
        <p:nvSpPr>
          <p:cNvPr id="4" name="Subtitle 2">
            <a:extLst>
              <a:ext uri="{FF2B5EF4-FFF2-40B4-BE49-F238E27FC236}">
                <a16:creationId xmlns:a16="http://schemas.microsoft.com/office/drawing/2014/main" id="{D78F80F3-7FE7-A566-0BF5-C3623E32EB0F}"/>
              </a:ext>
            </a:extLst>
          </p:cNvPr>
          <p:cNvSpPr txBox="1">
            <a:spLocks/>
          </p:cNvSpPr>
          <p:nvPr/>
        </p:nvSpPr>
        <p:spPr>
          <a:xfrm>
            <a:off x="1234894" y="3578017"/>
            <a:ext cx="4278009"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solidFill>
                  <a:schemeClr val="bg1"/>
                </a:solidFill>
              </a:rPr>
              <a:t>Summary</a:t>
            </a:r>
          </a:p>
        </p:txBody>
      </p:sp>
      <p:pic>
        <p:nvPicPr>
          <p:cNvPr id="5" name="Picture 4" descr="A collage of people smiling&#10;&#10;AI-generated content may be incorrect.">
            <a:extLst>
              <a:ext uri="{FF2B5EF4-FFF2-40B4-BE49-F238E27FC236}">
                <a16:creationId xmlns:a16="http://schemas.microsoft.com/office/drawing/2014/main" id="{209E729F-64D8-0185-0BCD-0C07E9A5D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445" y="336782"/>
            <a:ext cx="6520166" cy="36372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A78AF574-8134-529C-E786-AD3AA4E6C55C}"/>
              </a:ext>
            </a:extLst>
          </p:cNvPr>
          <p:cNvSpPr txBox="1"/>
          <p:nvPr/>
        </p:nvSpPr>
        <p:spPr>
          <a:xfrm>
            <a:off x="1234894" y="5190751"/>
            <a:ext cx="9320463" cy="861774"/>
          </a:xfrm>
          <a:prstGeom prst="rect">
            <a:avLst/>
          </a:prstGeom>
          <a:noFill/>
        </p:spPr>
        <p:txBody>
          <a:bodyPr wrap="square" rtlCol="0">
            <a:spAutoFit/>
          </a:bodyPr>
          <a:lstStyle/>
          <a:p>
            <a:pPr algn="ctr"/>
            <a:r>
              <a:rPr lang="en-US" sz="1600" b="1" kern="100" dirty="0"/>
              <a:t>Basic Tenses Summary Video  © 2025 by Tiffany Kearns is licensed under CC BY-NC-SA 4.0. </a:t>
            </a:r>
          </a:p>
          <a:p>
            <a:pPr algn="ctr"/>
            <a:r>
              <a:rPr lang="en-US" sz="1600" b="1" kern="100" dirty="0"/>
              <a:t>To view a copy of this license, visit https://creativecommons.org/licenses/by-nc-nd/4.0/</a:t>
            </a:r>
          </a:p>
          <a:p>
            <a:endParaRPr lang="en-CA" dirty="0"/>
          </a:p>
        </p:txBody>
      </p:sp>
      <p:pic>
        <p:nvPicPr>
          <p:cNvPr id="2" name="Picture 1">
            <a:extLst>
              <a:ext uri="{FF2B5EF4-FFF2-40B4-BE49-F238E27FC236}">
                <a16:creationId xmlns:a16="http://schemas.microsoft.com/office/drawing/2014/main" id="{C2391478-6A6E-6286-0AB3-5930B9D571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5486184" y="5987394"/>
            <a:ext cx="1219631" cy="426720"/>
          </a:xfrm>
          <a:prstGeom prst="rect">
            <a:avLst/>
          </a:prstGeom>
          <a:noFill/>
          <a:ln>
            <a:noFill/>
          </a:ln>
        </p:spPr>
      </p:pic>
    </p:spTree>
    <p:custDataLst>
      <p:tags r:id="rId1"/>
    </p:custDataLst>
    <p:extLst>
      <p:ext uri="{BB962C8B-B14F-4D97-AF65-F5344CB8AC3E}">
        <p14:creationId xmlns:p14="http://schemas.microsoft.com/office/powerpoint/2010/main" val="2305567575"/>
      </p:ext>
    </p:extLst>
  </p:cSld>
  <p:clrMapOvr>
    <a:masterClrMapping/>
  </p:clrMapOvr>
  <mc:AlternateContent xmlns:mc="http://schemas.openxmlformats.org/markup-compatibility/2006" xmlns:p14="http://schemas.microsoft.com/office/powerpoint/2010/main">
    <mc:Choice Requires="p14">
      <p:transition spd="slow" p14:dur="2000" advTm="10392"/>
    </mc:Choice>
    <mc:Fallback xmlns="">
      <p:transition spd="slow" advTm="10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BF743-85E9-D71A-B171-5A3220AE1C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C68FF9-2F40-3A78-53B5-EF3ED0582BE6}"/>
              </a:ext>
            </a:extLst>
          </p:cNvPr>
          <p:cNvSpPr txBox="1"/>
          <p:nvPr/>
        </p:nvSpPr>
        <p:spPr>
          <a:xfrm>
            <a:off x="599661" y="463827"/>
            <a:ext cx="8847037"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Simple Past - Questions</a:t>
            </a:r>
            <a:endParaRPr lang="en-CA" sz="5400" dirty="0">
              <a:solidFill>
                <a:schemeClr val="bg1"/>
              </a:solidFill>
            </a:endParaRPr>
          </a:p>
        </p:txBody>
      </p:sp>
      <p:sp>
        <p:nvSpPr>
          <p:cNvPr id="4" name="TextBox 3">
            <a:extLst>
              <a:ext uri="{FF2B5EF4-FFF2-40B4-BE49-F238E27FC236}">
                <a16:creationId xmlns:a16="http://schemas.microsoft.com/office/drawing/2014/main" id="{53F8B0CB-DD11-0F4C-5C0A-F0FB45407276}"/>
              </a:ext>
            </a:extLst>
          </p:cNvPr>
          <p:cNvSpPr txBox="1"/>
          <p:nvPr/>
        </p:nvSpPr>
        <p:spPr>
          <a:xfrm>
            <a:off x="820378" y="1904475"/>
            <a:ext cx="2635994" cy="523220"/>
          </a:xfrm>
          <a:prstGeom prst="rect">
            <a:avLst/>
          </a:prstGeom>
          <a:noFill/>
        </p:spPr>
        <p:txBody>
          <a:bodyPr wrap="square" rtlCol="0">
            <a:spAutoFit/>
          </a:bodyPr>
          <a:lstStyle/>
          <a:p>
            <a:pPr algn="ctr"/>
            <a:r>
              <a:rPr lang="en-CA" sz="2800" dirty="0"/>
              <a:t>Regular Verbs</a:t>
            </a:r>
          </a:p>
        </p:txBody>
      </p:sp>
      <p:sp>
        <p:nvSpPr>
          <p:cNvPr id="5" name="TextBox 4">
            <a:extLst>
              <a:ext uri="{FF2B5EF4-FFF2-40B4-BE49-F238E27FC236}">
                <a16:creationId xmlns:a16="http://schemas.microsoft.com/office/drawing/2014/main" id="{30513800-844B-C888-3EBE-F0A4156240CB}"/>
              </a:ext>
            </a:extLst>
          </p:cNvPr>
          <p:cNvSpPr txBox="1"/>
          <p:nvPr/>
        </p:nvSpPr>
        <p:spPr>
          <a:xfrm>
            <a:off x="8151275" y="1904475"/>
            <a:ext cx="2635994" cy="523220"/>
          </a:xfrm>
          <a:prstGeom prst="rect">
            <a:avLst/>
          </a:prstGeom>
          <a:noFill/>
        </p:spPr>
        <p:txBody>
          <a:bodyPr wrap="square" rtlCol="0">
            <a:spAutoFit/>
          </a:bodyPr>
          <a:lstStyle/>
          <a:p>
            <a:pPr algn="ctr"/>
            <a:r>
              <a:rPr lang="en-CA" sz="2800" dirty="0"/>
              <a:t>Irregular Verbs</a:t>
            </a:r>
          </a:p>
        </p:txBody>
      </p:sp>
      <p:sp>
        <p:nvSpPr>
          <p:cNvPr id="6" name="Subtitle 2">
            <a:extLst>
              <a:ext uri="{FF2B5EF4-FFF2-40B4-BE49-F238E27FC236}">
                <a16:creationId xmlns:a16="http://schemas.microsoft.com/office/drawing/2014/main" id="{3ECE70E4-8B27-8E58-F439-0D262EC42BE0}"/>
              </a:ext>
            </a:extLst>
          </p:cNvPr>
          <p:cNvSpPr txBox="1">
            <a:spLocks/>
          </p:cNvSpPr>
          <p:nvPr/>
        </p:nvSpPr>
        <p:spPr>
          <a:xfrm>
            <a:off x="410013" y="2884004"/>
            <a:ext cx="4332256"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Did he walk to work yesterday  </a:t>
            </a:r>
          </a:p>
        </p:txBody>
      </p:sp>
      <p:sp>
        <p:nvSpPr>
          <p:cNvPr id="8" name="Subtitle 2">
            <a:extLst>
              <a:ext uri="{FF2B5EF4-FFF2-40B4-BE49-F238E27FC236}">
                <a16:creationId xmlns:a16="http://schemas.microsoft.com/office/drawing/2014/main" id="{17DE499B-73D1-8B9E-F7F3-D6AC4B3606F4}"/>
              </a:ext>
            </a:extLst>
          </p:cNvPr>
          <p:cNvSpPr txBox="1">
            <a:spLocks/>
          </p:cNvSpPr>
          <p:nvPr/>
        </p:nvSpPr>
        <p:spPr>
          <a:xfrm>
            <a:off x="6839512" y="2884004"/>
            <a:ext cx="5259519"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Did they take the bus yesterday  </a:t>
            </a:r>
          </a:p>
        </p:txBody>
      </p:sp>
      <p:pic>
        <p:nvPicPr>
          <p:cNvPr id="9" name="Picture 8">
            <a:extLst>
              <a:ext uri="{FF2B5EF4-FFF2-40B4-BE49-F238E27FC236}">
                <a16:creationId xmlns:a16="http://schemas.microsoft.com/office/drawing/2014/main" id="{83A7E0E3-6C0F-4E6F-48AD-9C1304745242}"/>
              </a:ext>
            </a:extLst>
          </p:cNvPr>
          <p:cNvPicPr>
            <a:picLocks noChangeAspect="1"/>
          </p:cNvPicPr>
          <p:nvPr/>
        </p:nvPicPr>
        <p:blipFill>
          <a:blip r:embed="rId4">
            <a:extLst>
              <a:ext uri="{28A0092B-C50C-407E-A947-70E740481C1C}">
                <a14:useLocalDpi xmlns:a14="http://schemas.microsoft.com/office/drawing/2010/main" val="0"/>
              </a:ext>
            </a:extLst>
          </a:blip>
          <a:srcRect l="11357" r="11357"/>
          <a:stretch/>
        </p:blipFill>
        <p:spPr>
          <a:xfrm>
            <a:off x="1015299" y="4332168"/>
            <a:ext cx="1518232" cy="22773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FFF76AEF-531C-55B8-E6F2-84898DDA6ED5}"/>
              </a:ext>
            </a:extLst>
          </p:cNvPr>
          <p:cNvPicPr>
            <a:picLocks noChangeAspect="1"/>
          </p:cNvPicPr>
          <p:nvPr/>
        </p:nvPicPr>
        <p:blipFill>
          <a:blip r:embed="rId5"/>
          <a:srcRect t="11840" b="11840"/>
          <a:stretch/>
        </p:blipFill>
        <p:spPr>
          <a:xfrm>
            <a:off x="6839512" y="4261644"/>
            <a:ext cx="2050907" cy="23478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53A8FAE5-478F-39E9-EB82-E082CA9DF91B}"/>
              </a:ext>
            </a:extLst>
          </p:cNvPr>
          <p:cNvSpPr/>
          <p:nvPr/>
        </p:nvSpPr>
        <p:spPr>
          <a:xfrm>
            <a:off x="1751574" y="2880359"/>
            <a:ext cx="971156" cy="54864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3" name="Rectangle: Rounded Corners 12">
            <a:extLst>
              <a:ext uri="{FF2B5EF4-FFF2-40B4-BE49-F238E27FC236}">
                <a16:creationId xmlns:a16="http://schemas.microsoft.com/office/drawing/2014/main" id="{92ACFE12-56C6-B9C4-EDC6-294D392E003C}"/>
              </a:ext>
            </a:extLst>
          </p:cNvPr>
          <p:cNvSpPr/>
          <p:nvPr/>
        </p:nvSpPr>
        <p:spPr>
          <a:xfrm>
            <a:off x="8498114" y="2884004"/>
            <a:ext cx="971156" cy="54864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370B65C7-47BD-DB92-A23B-38362AA0FA5F}"/>
              </a:ext>
            </a:extLst>
          </p:cNvPr>
          <p:cNvSpPr txBox="1"/>
          <p:nvPr/>
        </p:nvSpPr>
        <p:spPr>
          <a:xfrm>
            <a:off x="3172022" y="4426957"/>
            <a:ext cx="1645920" cy="646331"/>
          </a:xfrm>
          <a:prstGeom prst="rect">
            <a:avLst/>
          </a:prstGeom>
          <a:noFill/>
        </p:spPr>
        <p:txBody>
          <a:bodyPr wrap="square" rtlCol="0">
            <a:spAutoFit/>
          </a:bodyPr>
          <a:lstStyle/>
          <a:p>
            <a:r>
              <a:rPr lang="en-CA" dirty="0"/>
              <a:t>Yes, he did.</a:t>
            </a:r>
          </a:p>
          <a:p>
            <a:r>
              <a:rPr lang="en-CA" dirty="0"/>
              <a:t>No, he didn’t. </a:t>
            </a:r>
          </a:p>
        </p:txBody>
      </p:sp>
      <p:sp>
        <p:nvSpPr>
          <p:cNvPr id="7" name="TextBox 6">
            <a:extLst>
              <a:ext uri="{FF2B5EF4-FFF2-40B4-BE49-F238E27FC236}">
                <a16:creationId xmlns:a16="http://schemas.microsoft.com/office/drawing/2014/main" id="{075B1284-B029-7F0E-E9EE-E80CA3D05C7B}"/>
              </a:ext>
            </a:extLst>
          </p:cNvPr>
          <p:cNvSpPr txBox="1"/>
          <p:nvPr/>
        </p:nvSpPr>
        <p:spPr>
          <a:xfrm>
            <a:off x="9340544" y="4261644"/>
            <a:ext cx="1645920" cy="646331"/>
          </a:xfrm>
          <a:prstGeom prst="rect">
            <a:avLst/>
          </a:prstGeom>
          <a:noFill/>
        </p:spPr>
        <p:txBody>
          <a:bodyPr wrap="square" rtlCol="0">
            <a:spAutoFit/>
          </a:bodyPr>
          <a:lstStyle/>
          <a:p>
            <a:r>
              <a:rPr lang="en-CA" dirty="0"/>
              <a:t>Yes, they did.</a:t>
            </a:r>
          </a:p>
          <a:p>
            <a:r>
              <a:rPr lang="en-CA" dirty="0"/>
              <a:t>No, they didn’t. </a:t>
            </a:r>
          </a:p>
        </p:txBody>
      </p:sp>
      <p:pic>
        <p:nvPicPr>
          <p:cNvPr id="14" name="Graphic 13" descr="Checkbox Checked with solid fill">
            <a:extLst>
              <a:ext uri="{FF2B5EF4-FFF2-40B4-BE49-F238E27FC236}">
                <a16:creationId xmlns:a16="http://schemas.microsoft.com/office/drawing/2014/main" id="{FEEEFF1E-67FE-C351-54D1-E6974EECED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25089" y="4615122"/>
            <a:ext cx="585706" cy="585706"/>
          </a:xfrm>
          <a:prstGeom prst="rect">
            <a:avLst/>
          </a:prstGeom>
        </p:spPr>
      </p:pic>
      <p:pic>
        <p:nvPicPr>
          <p:cNvPr id="15" name="Graphic 14" descr="Checkbox Checked with solid fill">
            <a:extLst>
              <a:ext uri="{FF2B5EF4-FFF2-40B4-BE49-F238E27FC236}">
                <a16:creationId xmlns:a16="http://schemas.microsoft.com/office/drawing/2014/main" id="{845593BF-77F6-45C0-CEE9-0BFDD23A0E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83848" y="4426957"/>
            <a:ext cx="585706" cy="585706"/>
          </a:xfrm>
          <a:prstGeom prst="rect">
            <a:avLst/>
          </a:prstGeom>
        </p:spPr>
      </p:pic>
      <mc:AlternateContent xmlns:mc="http://schemas.openxmlformats.org/markup-compatibility/2006">
        <mc:Choice xmlns:am3d="http://schemas.microsoft.com/office/drawing/2017/model3d" Requires="am3d">
          <p:graphicFrame>
            <p:nvGraphicFramePr>
              <p:cNvPr id="16" name="3D Model 15" descr="Dark Gray Question mark">
                <a:extLst>
                  <a:ext uri="{FF2B5EF4-FFF2-40B4-BE49-F238E27FC236}">
                    <a16:creationId xmlns:a16="http://schemas.microsoft.com/office/drawing/2014/main" id="{41ED18D9-83E9-1F5C-7036-7BB5BE0ED318}"/>
                  </a:ext>
                </a:extLst>
              </p:cNvPr>
              <p:cNvGraphicFramePr>
                <a:graphicFrameLocks noChangeAspect="1"/>
              </p:cNvGraphicFramePr>
              <p:nvPr>
                <p:extLst>
                  <p:ext uri="{D42A27DB-BD31-4B8C-83A1-F6EECF244321}">
                    <p14:modId xmlns:p14="http://schemas.microsoft.com/office/powerpoint/2010/main" val="2362810875"/>
                  </p:ext>
                </p:extLst>
              </p:nvPr>
            </p:nvGraphicFramePr>
            <p:xfrm>
              <a:off x="2440366" y="3428998"/>
              <a:ext cx="271549" cy="440084"/>
            </p:xfrm>
            <a:graphic>
              <a:graphicData uri="http://schemas.microsoft.com/office/drawing/2017/model3d">
                <am3d:model3d r:embed="rId8">
                  <am3d:spPr>
                    <a:xfrm>
                      <a:off x="0" y="0"/>
                      <a:ext cx="271549" cy="440084"/>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m3d:postTrans dx="0" dy="0" dz="0"/>
                  </am3d:trans>
                  <am3d:raster rName="Office3DRenderer" rVer="16.0.8326">
                    <am3d:blip r:embed="rId9"/>
                  </am3d:raster>
                  <am3d:objViewport viewportSz="5468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Dark Gray Question mark">
                <a:extLst>
                  <a:ext uri="{FF2B5EF4-FFF2-40B4-BE49-F238E27FC236}">
                    <a16:creationId xmlns:a16="http://schemas.microsoft.com/office/drawing/2014/main" id="{41ED18D9-83E9-1F5C-7036-7BB5BE0ED318}"/>
                  </a:ext>
                </a:extLst>
              </p:cNvPr>
              <p:cNvPicPr>
                <a:picLocks noGrp="1" noRot="1" noChangeAspect="1" noMove="1" noResize="1" noEditPoints="1" noAdjustHandles="1" noChangeArrowheads="1" noChangeShapeType="1" noCrop="1"/>
              </p:cNvPicPr>
              <p:nvPr/>
            </p:nvPicPr>
            <p:blipFill>
              <a:blip r:embed="rId9"/>
              <a:stretch>
                <a:fillRect/>
              </a:stretch>
            </p:blipFill>
            <p:spPr>
              <a:xfrm>
                <a:off x="2440366" y="3428998"/>
                <a:ext cx="271549" cy="44008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Model 16" descr="Dark Gray Question mark">
                <a:extLst>
                  <a:ext uri="{FF2B5EF4-FFF2-40B4-BE49-F238E27FC236}">
                    <a16:creationId xmlns:a16="http://schemas.microsoft.com/office/drawing/2014/main" id="{C23FCD36-69C8-6ADE-08FC-8B6BA9820AB6}"/>
                  </a:ext>
                </a:extLst>
              </p:cNvPr>
              <p:cNvGraphicFramePr>
                <a:graphicFrameLocks noChangeAspect="1"/>
              </p:cNvGraphicFramePr>
              <p:nvPr>
                <p:extLst>
                  <p:ext uri="{D42A27DB-BD31-4B8C-83A1-F6EECF244321}">
                    <p14:modId xmlns:p14="http://schemas.microsoft.com/office/powerpoint/2010/main" val="1494050900"/>
                  </p:ext>
                </p:extLst>
              </p:nvPr>
            </p:nvGraphicFramePr>
            <p:xfrm>
              <a:off x="8847917" y="3439082"/>
              <a:ext cx="271549" cy="440084"/>
            </p:xfrm>
            <a:graphic>
              <a:graphicData uri="http://schemas.microsoft.com/office/drawing/2017/model3d">
                <am3d:model3d r:embed="rId8">
                  <am3d:spPr>
                    <a:xfrm>
                      <a:off x="0" y="0"/>
                      <a:ext cx="271549" cy="440084"/>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m3d:postTrans dx="0" dy="0" dz="0"/>
                  </am3d:trans>
                  <am3d:raster rName="Office3DRenderer" rVer="16.0.8326">
                    <am3d:blip r:embed="rId9"/>
                  </am3d:raster>
                  <am3d:objViewport viewportSz="5468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Dark Gray Question mark">
                <a:extLst>
                  <a:ext uri="{FF2B5EF4-FFF2-40B4-BE49-F238E27FC236}">
                    <a16:creationId xmlns:a16="http://schemas.microsoft.com/office/drawing/2014/main" id="{C23FCD36-69C8-6ADE-08FC-8B6BA9820AB6}"/>
                  </a:ext>
                </a:extLst>
              </p:cNvPr>
              <p:cNvPicPr>
                <a:picLocks noGrp="1" noRot="1" noChangeAspect="1" noMove="1" noResize="1" noEditPoints="1" noAdjustHandles="1" noChangeArrowheads="1" noChangeShapeType="1" noCrop="1"/>
              </p:cNvPicPr>
              <p:nvPr/>
            </p:nvPicPr>
            <p:blipFill>
              <a:blip r:embed="rId9"/>
              <a:stretch>
                <a:fillRect/>
              </a:stretch>
            </p:blipFill>
            <p:spPr>
              <a:xfrm>
                <a:off x="8847917" y="3439082"/>
                <a:ext cx="271549" cy="440084"/>
              </a:xfrm>
              <a:prstGeom prst="rect">
                <a:avLst/>
              </a:prstGeom>
            </p:spPr>
          </p:pic>
        </mc:Fallback>
      </mc:AlternateContent>
    </p:spTree>
    <p:custDataLst>
      <p:tags r:id="rId1"/>
    </p:custDataLst>
    <p:extLst>
      <p:ext uri="{BB962C8B-B14F-4D97-AF65-F5344CB8AC3E}">
        <p14:creationId xmlns:p14="http://schemas.microsoft.com/office/powerpoint/2010/main" val="2329227573"/>
      </p:ext>
    </p:extLst>
  </p:cSld>
  <p:clrMapOvr>
    <a:masterClrMapping/>
  </p:clrMapOvr>
  <mc:AlternateContent xmlns:mc="http://schemas.openxmlformats.org/markup-compatibility/2006" xmlns:p14="http://schemas.microsoft.com/office/powerpoint/2010/main">
    <mc:Choice Requires="p14">
      <p:transition spd="slow" p14:dur="2000" advTm="33718"/>
    </mc:Choice>
    <mc:Fallback xmlns="">
      <p:transition spd="slow" advTm="337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par>
                          <p:cTn id="21" fill="hold">
                            <p:stCondLst>
                              <p:cond delay="75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iterate type="wd">
                                    <p:tmPct val="10000"/>
                                  </p:iterate>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500"/>
                                        <p:tgtEl>
                                          <p:spTgt spid="8">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p:stCondLst>
                              <p:cond delay="500"/>
                            </p:stCondLst>
                            <p:childTnLst>
                              <p:par>
                                <p:cTn id="49" presetID="2" presetClass="entr" presetSubtype="4"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60" presetClass="entr" presetSubtype="128"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additive="sum">
                                        <p:cTn id="66" dur="1000" fill="hold"/>
                                        <p:tgtEl>
                                          <p:spTgt spid="1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67" dur="1000" fill="hold"/>
                                        <p:tgtEl>
                                          <p:spTgt spid="1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68" dur="1000" fill="hold"/>
                                        <p:tgtEl>
                                          <p:spTgt spid="1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69" dur="1000" fill="hold"/>
                                        <p:tgtEl>
                                          <p:spTgt spid="1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70" presetID="60" presetClass="entr" presetSubtype="128"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additive="sum">
                                        <p:cTn id="73" dur="1000" fill="hold"/>
                                        <p:tgtEl>
                                          <p:spTgt spid="1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74" dur="1000" fill="hold"/>
                                        <p:tgtEl>
                                          <p:spTgt spid="1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75" dur="1000" fill="hold"/>
                                        <p:tgtEl>
                                          <p:spTgt spid="1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76" dur="1000" fill="hold"/>
                                        <p:tgtEl>
                                          <p:spTgt spid="1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77" fill="hold">
                            <p:stCondLst>
                              <p:cond delay="1000"/>
                            </p:stCondLst>
                            <p:childTnLst>
                              <p:par>
                                <p:cTn id="78" presetID="39" presetClass="emph" presetSubtype="2" fill="hold" nodeType="afterEffect">
                                  <p:stCondLst>
                                    <p:cond delay="0"/>
                                  </p:stCondLst>
                                  <p:childTnLst>
                                    <p:anim calcmode="lin" valueType="num">
                                      <p:cBhvr additive="sum">
                                        <p:cTn id="79" dur="2000" fill="hold"/>
                                        <p:tgtEl>
                                          <p:spTgt spid="1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80" dur="2000" fill="hold"/>
                                        <p:tgtEl>
                                          <p:spTgt spid="1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1" dur="2000" fill="hold"/>
                                        <p:tgtEl>
                                          <p:spTgt spid="1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2" dur="2000" fill="hold"/>
                                        <p:tgtEl>
                                          <p:spTgt spid="1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3" dur="2000" fill="hold"/>
                                        <p:tgtEl>
                                          <p:spTgt spid="1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84" presetID="39" presetClass="emph" presetSubtype="2" fill="hold" nodeType="withEffect">
                                  <p:stCondLst>
                                    <p:cond delay="0"/>
                                  </p:stCondLst>
                                  <p:childTnLst>
                                    <p:anim calcmode="lin" valueType="num">
                                      <p:cBhvr additive="sum">
                                        <p:cTn id="85" dur="2000" fill="hold"/>
                                        <p:tgtEl>
                                          <p:spTgt spid="17"/>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86" dur="2000" fill="hold"/>
                                        <p:tgtEl>
                                          <p:spTgt spid="17"/>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7" dur="2000" fill="hold"/>
                                        <p:tgtEl>
                                          <p:spTgt spid="17"/>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8" dur="2000" fill="hold"/>
                                        <p:tgtEl>
                                          <p:spTgt spid="17"/>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9" dur="2000" fill="hold"/>
                                        <p:tgtEl>
                                          <p:spTgt spid="17"/>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build="allAtOnce"/>
      <p:bldP spid="8" grpId="0" build="allAtOnce"/>
      <p:bldP spid="11" grpId="0" animBg="1"/>
      <p:bldP spid="13" grpId="0" animBg="1"/>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C127D-C1AA-719F-4D8F-CE9B28C312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FF00B7-486E-A5BE-3825-063D46E49D48}"/>
              </a:ext>
            </a:extLst>
          </p:cNvPr>
          <p:cNvSpPr txBox="1"/>
          <p:nvPr/>
        </p:nvSpPr>
        <p:spPr>
          <a:xfrm>
            <a:off x="599661" y="463827"/>
            <a:ext cx="6284843"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Future</a:t>
            </a:r>
            <a:endParaRPr lang="en-CA" sz="5400" dirty="0">
              <a:solidFill>
                <a:schemeClr val="bg1"/>
              </a:solidFill>
            </a:endParaRPr>
          </a:p>
        </p:txBody>
      </p:sp>
      <p:sp>
        <p:nvSpPr>
          <p:cNvPr id="3" name="TextBox 2">
            <a:extLst>
              <a:ext uri="{FF2B5EF4-FFF2-40B4-BE49-F238E27FC236}">
                <a16:creationId xmlns:a16="http://schemas.microsoft.com/office/drawing/2014/main" id="{AC16CC2E-3F95-0093-BC37-73C652BB2228}"/>
              </a:ext>
            </a:extLst>
          </p:cNvPr>
          <p:cNvSpPr txBox="1"/>
          <p:nvPr/>
        </p:nvSpPr>
        <p:spPr>
          <a:xfrm>
            <a:off x="8021496" y="817340"/>
            <a:ext cx="1854024" cy="646331"/>
          </a:xfrm>
          <a:prstGeom prst="rect">
            <a:avLst/>
          </a:prstGeom>
          <a:noFill/>
        </p:spPr>
        <p:txBody>
          <a:bodyPr wrap="square" rtlCol="0">
            <a:spAutoFit/>
          </a:bodyPr>
          <a:lstStyle/>
          <a:p>
            <a:r>
              <a:rPr lang="en-CA" dirty="0"/>
              <a:t>actions that have not happened yet</a:t>
            </a:r>
          </a:p>
        </p:txBody>
      </p:sp>
      <p:sp>
        <p:nvSpPr>
          <p:cNvPr id="4" name="Subtitle 2">
            <a:extLst>
              <a:ext uri="{FF2B5EF4-FFF2-40B4-BE49-F238E27FC236}">
                <a16:creationId xmlns:a16="http://schemas.microsoft.com/office/drawing/2014/main" id="{9EAE7308-9CBD-DDCD-5C87-FA02E552854F}"/>
              </a:ext>
            </a:extLst>
          </p:cNvPr>
          <p:cNvSpPr txBox="1">
            <a:spLocks/>
          </p:cNvSpPr>
          <p:nvPr/>
        </p:nvSpPr>
        <p:spPr>
          <a:xfrm>
            <a:off x="6632029" y="2073361"/>
            <a:ext cx="1105687" cy="783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t>will</a:t>
            </a:r>
            <a:r>
              <a:rPr lang="en-CA" sz="3600" dirty="0">
                <a:solidFill>
                  <a:schemeClr val="bg1"/>
                </a:solidFill>
              </a:rPr>
              <a:t> </a:t>
            </a:r>
          </a:p>
        </p:txBody>
      </p:sp>
      <p:sp>
        <p:nvSpPr>
          <p:cNvPr id="5" name="Subtitle 2">
            <a:extLst>
              <a:ext uri="{FF2B5EF4-FFF2-40B4-BE49-F238E27FC236}">
                <a16:creationId xmlns:a16="http://schemas.microsoft.com/office/drawing/2014/main" id="{D3A71138-CD13-32C5-E095-68E4921E23B5}"/>
              </a:ext>
            </a:extLst>
          </p:cNvPr>
          <p:cNvSpPr txBox="1">
            <a:spLocks/>
          </p:cNvSpPr>
          <p:nvPr/>
        </p:nvSpPr>
        <p:spPr>
          <a:xfrm>
            <a:off x="896642" y="2010299"/>
            <a:ext cx="2470874" cy="783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t>be going to  </a:t>
            </a:r>
          </a:p>
        </p:txBody>
      </p:sp>
      <p:sp>
        <p:nvSpPr>
          <p:cNvPr id="6" name="Subtitle 2">
            <a:extLst>
              <a:ext uri="{FF2B5EF4-FFF2-40B4-BE49-F238E27FC236}">
                <a16:creationId xmlns:a16="http://schemas.microsoft.com/office/drawing/2014/main" id="{4C168A1F-AA2C-B177-23C7-C1CA3B0B0799}"/>
              </a:ext>
            </a:extLst>
          </p:cNvPr>
          <p:cNvSpPr txBox="1">
            <a:spLocks/>
          </p:cNvSpPr>
          <p:nvPr/>
        </p:nvSpPr>
        <p:spPr>
          <a:xfrm>
            <a:off x="115084" y="2935321"/>
            <a:ext cx="4620878" cy="98735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She is going to ride her bike to work. </a:t>
            </a:r>
          </a:p>
        </p:txBody>
      </p:sp>
      <p:pic>
        <p:nvPicPr>
          <p:cNvPr id="7" name="Picture 6" descr="A cartoon of a person riding a bicycle&#10;&#10;AI-generated content may be incorrect.">
            <a:extLst>
              <a:ext uri="{FF2B5EF4-FFF2-40B4-BE49-F238E27FC236}">
                <a16:creationId xmlns:a16="http://schemas.microsoft.com/office/drawing/2014/main" id="{AA5F9E0D-5CF5-8832-A64E-8F019078DCC8}"/>
              </a:ext>
            </a:extLst>
          </p:cNvPr>
          <p:cNvPicPr>
            <a:picLocks noChangeAspect="1"/>
          </p:cNvPicPr>
          <p:nvPr/>
        </p:nvPicPr>
        <p:blipFill>
          <a:blip r:embed="rId4"/>
          <a:stretch>
            <a:fillRect/>
          </a:stretch>
        </p:blipFill>
        <p:spPr>
          <a:xfrm>
            <a:off x="2833988" y="3669890"/>
            <a:ext cx="1816188" cy="27242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Subtitle 2">
            <a:extLst>
              <a:ext uri="{FF2B5EF4-FFF2-40B4-BE49-F238E27FC236}">
                <a16:creationId xmlns:a16="http://schemas.microsoft.com/office/drawing/2014/main" id="{E11ED5E9-73EF-9B49-957E-2F35DCFA662A}"/>
              </a:ext>
            </a:extLst>
          </p:cNvPr>
          <p:cNvSpPr txBox="1">
            <a:spLocks/>
          </p:cNvSpPr>
          <p:nvPr/>
        </p:nvSpPr>
        <p:spPr>
          <a:xfrm>
            <a:off x="6327749" y="2793651"/>
            <a:ext cx="4620878" cy="98735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They will take the bus to work tomorrow. </a:t>
            </a:r>
          </a:p>
        </p:txBody>
      </p:sp>
      <p:pic>
        <p:nvPicPr>
          <p:cNvPr id="9" name="Picture 8" descr="A group of people sitting on a bus&#10;&#10;AI-generated content may be incorrect.">
            <a:extLst>
              <a:ext uri="{FF2B5EF4-FFF2-40B4-BE49-F238E27FC236}">
                <a16:creationId xmlns:a16="http://schemas.microsoft.com/office/drawing/2014/main" id="{A54BA637-80FD-9E2D-6AB4-6B3094E69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4318" y="4038808"/>
            <a:ext cx="2101202" cy="2405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76144562"/>
      </p:ext>
    </p:extLst>
  </p:cSld>
  <p:clrMapOvr>
    <a:masterClrMapping/>
  </p:clrMapOvr>
  <mc:AlternateContent xmlns:mc="http://schemas.openxmlformats.org/markup-compatibility/2006" xmlns:p14="http://schemas.microsoft.com/office/powerpoint/2010/main">
    <mc:Choice Requires="p14">
      <p:transition spd="slow" p14:dur="2000" advTm="24530"/>
    </mc:Choice>
    <mc:Fallback xmlns="">
      <p:transition spd="slow" advTm="245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750"/>
                            </p:stCondLst>
                            <p:childTnLst>
                              <p:par>
                                <p:cTn id="12" presetID="32" presetClass="emph" presetSubtype="0" fill="hold" grpId="1"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wd">
                                    <p:tmPct val="10000"/>
                                  </p:iterate>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500"/>
                                        <p:tgtEl>
                                          <p:spTgt spid="8">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build="allAtOnce"/>
      <p:bldP spid="5" grpId="0" build="allAtOnce"/>
      <p:bldP spid="6" grpId="0" build="allAtOnce"/>
      <p:bldP spid="8"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6F0A6-D42C-C76E-8973-AFF6FFB47DB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88A3CFA-94C6-2B9B-4E68-B4378A3CCCB1}"/>
              </a:ext>
            </a:extLst>
          </p:cNvPr>
          <p:cNvSpPr txBox="1"/>
          <p:nvPr/>
        </p:nvSpPr>
        <p:spPr>
          <a:xfrm>
            <a:off x="599661" y="463827"/>
            <a:ext cx="6284843"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Future - Negative</a:t>
            </a:r>
            <a:endParaRPr lang="en-CA" sz="5400" dirty="0">
              <a:solidFill>
                <a:schemeClr val="bg1"/>
              </a:solidFill>
            </a:endParaRPr>
          </a:p>
        </p:txBody>
      </p:sp>
      <p:sp>
        <p:nvSpPr>
          <p:cNvPr id="4" name="Subtitle 2">
            <a:extLst>
              <a:ext uri="{FF2B5EF4-FFF2-40B4-BE49-F238E27FC236}">
                <a16:creationId xmlns:a16="http://schemas.microsoft.com/office/drawing/2014/main" id="{41F08D77-6E29-7450-5105-438E61153943}"/>
              </a:ext>
            </a:extLst>
          </p:cNvPr>
          <p:cNvSpPr txBox="1">
            <a:spLocks/>
          </p:cNvSpPr>
          <p:nvPr/>
        </p:nvSpPr>
        <p:spPr>
          <a:xfrm>
            <a:off x="6632029" y="2073361"/>
            <a:ext cx="1105687" cy="783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t>will</a:t>
            </a:r>
            <a:r>
              <a:rPr lang="en-CA" sz="3600" dirty="0">
                <a:solidFill>
                  <a:schemeClr val="bg1"/>
                </a:solidFill>
              </a:rPr>
              <a:t> </a:t>
            </a:r>
          </a:p>
        </p:txBody>
      </p:sp>
      <p:sp>
        <p:nvSpPr>
          <p:cNvPr id="5" name="Subtitle 2">
            <a:extLst>
              <a:ext uri="{FF2B5EF4-FFF2-40B4-BE49-F238E27FC236}">
                <a16:creationId xmlns:a16="http://schemas.microsoft.com/office/drawing/2014/main" id="{15B09ED8-EE46-A39D-B3D5-1863F3119115}"/>
              </a:ext>
            </a:extLst>
          </p:cNvPr>
          <p:cNvSpPr txBox="1">
            <a:spLocks/>
          </p:cNvSpPr>
          <p:nvPr/>
        </p:nvSpPr>
        <p:spPr>
          <a:xfrm>
            <a:off x="896642" y="2010299"/>
            <a:ext cx="2470874" cy="783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t>be going to  </a:t>
            </a:r>
          </a:p>
        </p:txBody>
      </p:sp>
      <p:sp>
        <p:nvSpPr>
          <p:cNvPr id="6" name="Subtitle 2">
            <a:extLst>
              <a:ext uri="{FF2B5EF4-FFF2-40B4-BE49-F238E27FC236}">
                <a16:creationId xmlns:a16="http://schemas.microsoft.com/office/drawing/2014/main" id="{974BF310-3B97-DE29-82A9-90A8ABEC0D5F}"/>
              </a:ext>
            </a:extLst>
          </p:cNvPr>
          <p:cNvSpPr txBox="1">
            <a:spLocks/>
          </p:cNvSpPr>
          <p:nvPr/>
        </p:nvSpPr>
        <p:spPr>
          <a:xfrm>
            <a:off x="115084" y="2935321"/>
            <a:ext cx="4898350" cy="16177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300" dirty="0">
                <a:solidFill>
                  <a:schemeClr val="bg1"/>
                </a:solidFill>
              </a:rPr>
              <a:t>She isn’t going to take the bus to work next week. </a:t>
            </a:r>
          </a:p>
        </p:txBody>
      </p:sp>
      <p:pic>
        <p:nvPicPr>
          <p:cNvPr id="7" name="Picture 6" descr="A cartoon of a person riding a bicycle&#10;&#10;AI-generated content may be incorrect.">
            <a:extLst>
              <a:ext uri="{FF2B5EF4-FFF2-40B4-BE49-F238E27FC236}">
                <a16:creationId xmlns:a16="http://schemas.microsoft.com/office/drawing/2014/main" id="{4EDBED60-AADF-71BE-8B3E-2865AEC6F702}"/>
              </a:ext>
            </a:extLst>
          </p:cNvPr>
          <p:cNvPicPr>
            <a:picLocks noChangeAspect="1"/>
          </p:cNvPicPr>
          <p:nvPr/>
        </p:nvPicPr>
        <p:blipFill>
          <a:blip r:embed="rId4"/>
          <a:stretch>
            <a:fillRect/>
          </a:stretch>
        </p:blipFill>
        <p:spPr>
          <a:xfrm>
            <a:off x="2777018" y="4341815"/>
            <a:ext cx="1438029" cy="21570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Subtitle 2">
            <a:extLst>
              <a:ext uri="{FF2B5EF4-FFF2-40B4-BE49-F238E27FC236}">
                <a16:creationId xmlns:a16="http://schemas.microsoft.com/office/drawing/2014/main" id="{60598286-EFE1-D66A-F328-6005D2219639}"/>
              </a:ext>
            </a:extLst>
          </p:cNvPr>
          <p:cNvSpPr txBox="1">
            <a:spLocks/>
          </p:cNvSpPr>
          <p:nvPr/>
        </p:nvSpPr>
        <p:spPr>
          <a:xfrm>
            <a:off x="6327749" y="2793651"/>
            <a:ext cx="4620878" cy="134952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They won’t ride their bikes to work tomorrow. </a:t>
            </a:r>
          </a:p>
        </p:txBody>
      </p:sp>
      <p:pic>
        <p:nvPicPr>
          <p:cNvPr id="9" name="Picture 8" descr="A group of people sitting on a bus&#10;&#10;AI-generated content may be incorrect.">
            <a:extLst>
              <a:ext uri="{FF2B5EF4-FFF2-40B4-BE49-F238E27FC236}">
                <a16:creationId xmlns:a16="http://schemas.microsoft.com/office/drawing/2014/main" id="{C3A610FB-CC44-7A75-5ABD-A33508FA2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2379" y="4453752"/>
            <a:ext cx="1688658" cy="1933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529B972F-F71B-BE6D-6EB7-A7DCD463275C}"/>
              </a:ext>
            </a:extLst>
          </p:cNvPr>
          <p:cNvSpPr txBox="1"/>
          <p:nvPr/>
        </p:nvSpPr>
        <p:spPr>
          <a:xfrm>
            <a:off x="757795" y="2608985"/>
            <a:ext cx="971156" cy="369332"/>
          </a:xfrm>
          <a:prstGeom prst="rect">
            <a:avLst/>
          </a:prstGeom>
          <a:noFill/>
        </p:spPr>
        <p:txBody>
          <a:bodyPr wrap="square" rtlCol="0">
            <a:spAutoFit/>
          </a:bodyPr>
          <a:lstStyle/>
          <a:p>
            <a:pPr algn="ctr"/>
            <a:r>
              <a:rPr lang="en-CA" dirty="0"/>
              <a:t>is not</a:t>
            </a:r>
          </a:p>
        </p:txBody>
      </p:sp>
      <p:sp>
        <p:nvSpPr>
          <p:cNvPr id="11" name="TextBox 10">
            <a:extLst>
              <a:ext uri="{FF2B5EF4-FFF2-40B4-BE49-F238E27FC236}">
                <a16:creationId xmlns:a16="http://schemas.microsoft.com/office/drawing/2014/main" id="{9E517582-7613-F283-91EF-33E94B310ACD}"/>
              </a:ext>
            </a:extLst>
          </p:cNvPr>
          <p:cNvSpPr txBox="1"/>
          <p:nvPr/>
        </p:nvSpPr>
        <p:spPr>
          <a:xfrm>
            <a:off x="7281223" y="2487381"/>
            <a:ext cx="971156" cy="369332"/>
          </a:xfrm>
          <a:prstGeom prst="rect">
            <a:avLst/>
          </a:prstGeom>
          <a:noFill/>
        </p:spPr>
        <p:txBody>
          <a:bodyPr wrap="square" rtlCol="0">
            <a:spAutoFit/>
          </a:bodyPr>
          <a:lstStyle/>
          <a:p>
            <a:pPr algn="ctr"/>
            <a:r>
              <a:rPr lang="en-CA" dirty="0"/>
              <a:t>will not</a:t>
            </a:r>
          </a:p>
        </p:txBody>
      </p:sp>
      <p:sp>
        <p:nvSpPr>
          <p:cNvPr id="18" name="Rectangle: Rounded Corners 17">
            <a:extLst>
              <a:ext uri="{FF2B5EF4-FFF2-40B4-BE49-F238E27FC236}">
                <a16:creationId xmlns:a16="http://schemas.microsoft.com/office/drawing/2014/main" id="{6C490CED-3653-C75F-D106-4B0D99E6DC3C}"/>
              </a:ext>
            </a:extLst>
          </p:cNvPr>
          <p:cNvSpPr/>
          <p:nvPr/>
        </p:nvSpPr>
        <p:spPr>
          <a:xfrm>
            <a:off x="843800" y="2978316"/>
            <a:ext cx="885151" cy="49009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9" name="Rectangle: Rounded Corners 18">
            <a:extLst>
              <a:ext uri="{FF2B5EF4-FFF2-40B4-BE49-F238E27FC236}">
                <a16:creationId xmlns:a16="http://schemas.microsoft.com/office/drawing/2014/main" id="{EDE714A7-3CE5-93A2-AC5C-EA66CBBF61A8}"/>
              </a:ext>
            </a:extLst>
          </p:cNvPr>
          <p:cNvSpPr/>
          <p:nvPr/>
        </p:nvSpPr>
        <p:spPr>
          <a:xfrm>
            <a:off x="7306790" y="2793651"/>
            <a:ext cx="1080119" cy="54864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861945546"/>
      </p:ext>
    </p:extLst>
  </p:cSld>
  <p:clrMapOvr>
    <a:masterClrMapping/>
  </p:clrMapOvr>
  <mc:AlternateContent xmlns:mc="http://schemas.openxmlformats.org/markup-compatibility/2006" xmlns:p14="http://schemas.microsoft.com/office/powerpoint/2010/main">
    <mc:Choice Requires="p14">
      <p:transition spd="slow" p14:dur="2000" advTm="27046"/>
    </mc:Choice>
    <mc:Fallback xmlns="">
      <p:transition spd="slow" advTm="270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iterate type="wd">
                                    <p:tmPct val="10000"/>
                                  </p:iterate>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wd">
                                    <p:tmPct val="10000"/>
                                  </p:iterate>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iterate type="wd">
                                    <p:tmPct val="10000"/>
                                  </p:iterate>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1" nodeType="clickEffect">
                                  <p:stCondLst>
                                    <p:cond delay="0"/>
                                  </p:stCondLst>
                                  <p:childTnLst>
                                    <p:animRot by="120000">
                                      <p:cBhvr>
                                        <p:cTn id="46" dur="100" fill="hold">
                                          <p:stCondLst>
                                            <p:cond delay="0"/>
                                          </p:stCondLst>
                                        </p:cTn>
                                        <p:tgtEl>
                                          <p:spTgt spid="10"/>
                                        </p:tgtEl>
                                        <p:attrNameLst>
                                          <p:attrName>r</p:attrName>
                                        </p:attrNameLst>
                                      </p:cBhvr>
                                    </p:animRot>
                                    <p:animRot by="-240000">
                                      <p:cBhvr>
                                        <p:cTn id="47" dur="200" fill="hold">
                                          <p:stCondLst>
                                            <p:cond delay="200"/>
                                          </p:stCondLst>
                                        </p:cTn>
                                        <p:tgtEl>
                                          <p:spTgt spid="10"/>
                                        </p:tgtEl>
                                        <p:attrNameLst>
                                          <p:attrName>r</p:attrName>
                                        </p:attrNameLst>
                                      </p:cBhvr>
                                    </p:animRot>
                                    <p:animRot by="240000">
                                      <p:cBhvr>
                                        <p:cTn id="48" dur="200" fill="hold">
                                          <p:stCondLst>
                                            <p:cond delay="400"/>
                                          </p:stCondLst>
                                        </p:cTn>
                                        <p:tgtEl>
                                          <p:spTgt spid="10"/>
                                        </p:tgtEl>
                                        <p:attrNameLst>
                                          <p:attrName>r</p:attrName>
                                        </p:attrNameLst>
                                      </p:cBhvr>
                                    </p:animRot>
                                    <p:animRot by="-240000">
                                      <p:cBhvr>
                                        <p:cTn id="49" dur="200" fill="hold">
                                          <p:stCondLst>
                                            <p:cond delay="600"/>
                                          </p:stCondLst>
                                        </p:cTn>
                                        <p:tgtEl>
                                          <p:spTgt spid="10"/>
                                        </p:tgtEl>
                                        <p:attrNameLst>
                                          <p:attrName>r</p:attrName>
                                        </p:attrNameLst>
                                      </p:cBhvr>
                                    </p:animRot>
                                    <p:animRot by="120000">
                                      <p:cBhvr>
                                        <p:cTn id="50" dur="200" fill="hold">
                                          <p:stCondLst>
                                            <p:cond delay="800"/>
                                          </p:stCondLst>
                                        </p:cTn>
                                        <p:tgtEl>
                                          <p:spTgt spid="10"/>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grpId="1" nodeType="clickEffect">
                                  <p:stCondLst>
                                    <p:cond delay="0"/>
                                  </p:stCondLst>
                                  <p:childTnLst>
                                    <p:animRot by="120000">
                                      <p:cBhvr>
                                        <p:cTn id="59" dur="100" fill="hold">
                                          <p:stCondLst>
                                            <p:cond delay="0"/>
                                          </p:stCondLst>
                                        </p:cTn>
                                        <p:tgtEl>
                                          <p:spTgt spid="11"/>
                                        </p:tgtEl>
                                        <p:attrNameLst>
                                          <p:attrName>r</p:attrName>
                                        </p:attrNameLst>
                                      </p:cBhvr>
                                    </p:animRot>
                                    <p:animRot by="-240000">
                                      <p:cBhvr>
                                        <p:cTn id="60" dur="200" fill="hold">
                                          <p:stCondLst>
                                            <p:cond delay="200"/>
                                          </p:stCondLst>
                                        </p:cTn>
                                        <p:tgtEl>
                                          <p:spTgt spid="11"/>
                                        </p:tgtEl>
                                        <p:attrNameLst>
                                          <p:attrName>r</p:attrName>
                                        </p:attrNameLst>
                                      </p:cBhvr>
                                    </p:animRot>
                                    <p:animRot by="240000">
                                      <p:cBhvr>
                                        <p:cTn id="61" dur="200" fill="hold">
                                          <p:stCondLst>
                                            <p:cond delay="400"/>
                                          </p:stCondLst>
                                        </p:cTn>
                                        <p:tgtEl>
                                          <p:spTgt spid="11"/>
                                        </p:tgtEl>
                                        <p:attrNameLst>
                                          <p:attrName>r</p:attrName>
                                        </p:attrNameLst>
                                      </p:cBhvr>
                                    </p:animRot>
                                    <p:animRot by="-240000">
                                      <p:cBhvr>
                                        <p:cTn id="62" dur="200" fill="hold">
                                          <p:stCondLst>
                                            <p:cond delay="600"/>
                                          </p:stCondLst>
                                        </p:cTn>
                                        <p:tgtEl>
                                          <p:spTgt spid="11"/>
                                        </p:tgtEl>
                                        <p:attrNameLst>
                                          <p:attrName>r</p:attrName>
                                        </p:attrNameLst>
                                      </p:cBhvr>
                                    </p:animRot>
                                    <p:animRot by="120000">
                                      <p:cBhvr>
                                        <p:cTn id="6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P spid="5" grpId="0" build="allAtOnce"/>
      <p:bldP spid="6" grpId="0" build="allAtOnce"/>
      <p:bldP spid="8" grpId="0" build="allAtOnce"/>
      <p:bldP spid="10" grpId="0"/>
      <p:bldP spid="10" grpId="1"/>
      <p:bldP spid="11" grpId="0"/>
      <p:bldP spid="11" grpId="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9DEE1-B2C8-501A-F543-652064FBA7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0E6001-C76C-5A26-DC13-832DC2E7B5B8}"/>
              </a:ext>
            </a:extLst>
          </p:cNvPr>
          <p:cNvSpPr txBox="1"/>
          <p:nvPr/>
        </p:nvSpPr>
        <p:spPr>
          <a:xfrm>
            <a:off x="599661" y="463827"/>
            <a:ext cx="6284843"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Future - Questions</a:t>
            </a:r>
            <a:endParaRPr lang="en-CA" sz="5400" dirty="0">
              <a:solidFill>
                <a:schemeClr val="bg1"/>
              </a:solidFill>
            </a:endParaRPr>
          </a:p>
        </p:txBody>
      </p:sp>
      <p:sp>
        <p:nvSpPr>
          <p:cNvPr id="4" name="Subtitle 2">
            <a:extLst>
              <a:ext uri="{FF2B5EF4-FFF2-40B4-BE49-F238E27FC236}">
                <a16:creationId xmlns:a16="http://schemas.microsoft.com/office/drawing/2014/main" id="{9BB1FB7F-3D10-4F04-23AB-331E8F810332}"/>
              </a:ext>
            </a:extLst>
          </p:cNvPr>
          <p:cNvSpPr txBox="1">
            <a:spLocks/>
          </p:cNvSpPr>
          <p:nvPr/>
        </p:nvSpPr>
        <p:spPr>
          <a:xfrm>
            <a:off x="6632029" y="2073361"/>
            <a:ext cx="1105687" cy="783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t>will</a:t>
            </a:r>
            <a:r>
              <a:rPr lang="en-CA" sz="3600" dirty="0">
                <a:solidFill>
                  <a:schemeClr val="bg1"/>
                </a:solidFill>
              </a:rPr>
              <a:t> </a:t>
            </a:r>
          </a:p>
        </p:txBody>
      </p:sp>
      <p:sp>
        <p:nvSpPr>
          <p:cNvPr id="5" name="Subtitle 2">
            <a:extLst>
              <a:ext uri="{FF2B5EF4-FFF2-40B4-BE49-F238E27FC236}">
                <a16:creationId xmlns:a16="http://schemas.microsoft.com/office/drawing/2014/main" id="{5B28AADF-1ACD-BF34-F2F1-AD2111897EA4}"/>
              </a:ext>
            </a:extLst>
          </p:cNvPr>
          <p:cNvSpPr txBox="1">
            <a:spLocks/>
          </p:cNvSpPr>
          <p:nvPr/>
        </p:nvSpPr>
        <p:spPr>
          <a:xfrm>
            <a:off x="896642" y="2010299"/>
            <a:ext cx="2470874" cy="783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t>be going to  </a:t>
            </a:r>
          </a:p>
        </p:txBody>
      </p:sp>
      <p:sp>
        <p:nvSpPr>
          <p:cNvPr id="6" name="Subtitle 2">
            <a:extLst>
              <a:ext uri="{FF2B5EF4-FFF2-40B4-BE49-F238E27FC236}">
                <a16:creationId xmlns:a16="http://schemas.microsoft.com/office/drawing/2014/main" id="{D5A8AFF1-239B-8A35-C0B0-306E0B489BCF}"/>
              </a:ext>
            </a:extLst>
          </p:cNvPr>
          <p:cNvSpPr txBox="1">
            <a:spLocks/>
          </p:cNvSpPr>
          <p:nvPr/>
        </p:nvSpPr>
        <p:spPr>
          <a:xfrm>
            <a:off x="115084" y="2935321"/>
            <a:ext cx="4898350" cy="16177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300" dirty="0">
                <a:solidFill>
                  <a:schemeClr val="bg1"/>
                </a:solidFill>
              </a:rPr>
              <a:t>Is she going to take the bus to work next week?</a:t>
            </a:r>
          </a:p>
        </p:txBody>
      </p:sp>
      <p:pic>
        <p:nvPicPr>
          <p:cNvPr id="7" name="Picture 6" descr="A cartoon of a person riding a bicycle&#10;&#10;AI-generated content may be incorrect.">
            <a:extLst>
              <a:ext uri="{FF2B5EF4-FFF2-40B4-BE49-F238E27FC236}">
                <a16:creationId xmlns:a16="http://schemas.microsoft.com/office/drawing/2014/main" id="{B9865422-5A04-93E2-14D4-DA1A5349563F}"/>
              </a:ext>
            </a:extLst>
          </p:cNvPr>
          <p:cNvPicPr>
            <a:picLocks noChangeAspect="1"/>
          </p:cNvPicPr>
          <p:nvPr/>
        </p:nvPicPr>
        <p:blipFill>
          <a:blip r:embed="rId4"/>
          <a:stretch>
            <a:fillRect/>
          </a:stretch>
        </p:blipFill>
        <p:spPr>
          <a:xfrm>
            <a:off x="694050" y="4291365"/>
            <a:ext cx="1438029" cy="21570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Subtitle 2">
            <a:extLst>
              <a:ext uri="{FF2B5EF4-FFF2-40B4-BE49-F238E27FC236}">
                <a16:creationId xmlns:a16="http://schemas.microsoft.com/office/drawing/2014/main" id="{BB283E29-1A16-912F-11AF-94F7769927A9}"/>
              </a:ext>
            </a:extLst>
          </p:cNvPr>
          <p:cNvSpPr txBox="1">
            <a:spLocks/>
          </p:cNvSpPr>
          <p:nvPr/>
        </p:nvSpPr>
        <p:spPr>
          <a:xfrm>
            <a:off x="6327749" y="2793651"/>
            <a:ext cx="4620878" cy="134952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Will they ride their bikes to work tomorrow?</a:t>
            </a:r>
          </a:p>
        </p:txBody>
      </p:sp>
      <p:pic>
        <p:nvPicPr>
          <p:cNvPr id="9" name="Picture 8" descr="A group of people sitting on a bus&#10;&#10;AI-generated content may be incorrect.">
            <a:extLst>
              <a:ext uri="{FF2B5EF4-FFF2-40B4-BE49-F238E27FC236}">
                <a16:creationId xmlns:a16="http://schemas.microsoft.com/office/drawing/2014/main" id="{5FFBEF4F-2369-9C86-DEC2-658A55E44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3736" y="4001288"/>
            <a:ext cx="1688658" cy="1933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9B1D8FD8-4EEE-3E58-5A41-4EDF3CAE7463}"/>
              </a:ext>
            </a:extLst>
          </p:cNvPr>
          <p:cNvSpPr txBox="1"/>
          <p:nvPr/>
        </p:nvSpPr>
        <p:spPr>
          <a:xfrm>
            <a:off x="2544556" y="4531249"/>
            <a:ext cx="1645920" cy="646331"/>
          </a:xfrm>
          <a:prstGeom prst="rect">
            <a:avLst/>
          </a:prstGeom>
          <a:noFill/>
        </p:spPr>
        <p:txBody>
          <a:bodyPr wrap="square" rtlCol="0">
            <a:spAutoFit/>
          </a:bodyPr>
          <a:lstStyle/>
          <a:p>
            <a:r>
              <a:rPr lang="en-CA" dirty="0"/>
              <a:t>Yes, she is.</a:t>
            </a:r>
          </a:p>
          <a:p>
            <a:r>
              <a:rPr lang="en-CA" dirty="0"/>
              <a:t>No, she isn’t. </a:t>
            </a:r>
          </a:p>
        </p:txBody>
      </p:sp>
      <p:sp>
        <p:nvSpPr>
          <p:cNvPr id="12" name="TextBox 11">
            <a:extLst>
              <a:ext uri="{FF2B5EF4-FFF2-40B4-BE49-F238E27FC236}">
                <a16:creationId xmlns:a16="http://schemas.microsoft.com/office/drawing/2014/main" id="{27537BD6-7ABA-9642-1028-1692B9237A10}"/>
              </a:ext>
            </a:extLst>
          </p:cNvPr>
          <p:cNvSpPr txBox="1"/>
          <p:nvPr/>
        </p:nvSpPr>
        <p:spPr>
          <a:xfrm>
            <a:off x="9302707" y="4392486"/>
            <a:ext cx="1645920" cy="646331"/>
          </a:xfrm>
          <a:prstGeom prst="rect">
            <a:avLst/>
          </a:prstGeom>
          <a:noFill/>
        </p:spPr>
        <p:txBody>
          <a:bodyPr wrap="square" rtlCol="0">
            <a:spAutoFit/>
          </a:bodyPr>
          <a:lstStyle/>
          <a:p>
            <a:r>
              <a:rPr lang="en-CA" dirty="0"/>
              <a:t>Yes, they will.</a:t>
            </a:r>
          </a:p>
          <a:p>
            <a:r>
              <a:rPr lang="en-CA" dirty="0"/>
              <a:t>No, they won’t. </a:t>
            </a:r>
          </a:p>
        </p:txBody>
      </p:sp>
      <p:pic>
        <p:nvPicPr>
          <p:cNvPr id="13" name="Graphic 12" descr="Checkbox Checked with solid fill">
            <a:extLst>
              <a:ext uri="{FF2B5EF4-FFF2-40B4-BE49-F238E27FC236}">
                <a16:creationId xmlns:a16="http://schemas.microsoft.com/office/drawing/2014/main" id="{5D035F6E-5940-52B0-62F5-A5FBFB103D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7797" y="4694751"/>
            <a:ext cx="585706" cy="585706"/>
          </a:xfrm>
          <a:prstGeom prst="rect">
            <a:avLst/>
          </a:prstGeom>
        </p:spPr>
      </p:pic>
      <p:pic>
        <p:nvPicPr>
          <p:cNvPr id="14" name="Graphic 13" descr="Checkbox Checked with solid fill">
            <a:extLst>
              <a:ext uri="{FF2B5EF4-FFF2-40B4-BE49-F238E27FC236}">
                <a16:creationId xmlns:a16="http://schemas.microsoft.com/office/drawing/2014/main" id="{DE87227A-EE1B-72EC-7407-968410F562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23333" y="4531249"/>
            <a:ext cx="585706" cy="585706"/>
          </a:xfrm>
          <a:prstGeom prst="rect">
            <a:avLst/>
          </a:prstGeom>
        </p:spPr>
      </p:pic>
      <p:sp>
        <p:nvSpPr>
          <p:cNvPr id="18" name="Oval 17">
            <a:extLst>
              <a:ext uri="{FF2B5EF4-FFF2-40B4-BE49-F238E27FC236}">
                <a16:creationId xmlns:a16="http://schemas.microsoft.com/office/drawing/2014/main" id="{719FE35F-13B1-5573-824B-1BBF6EDD40DC}"/>
              </a:ext>
            </a:extLst>
          </p:cNvPr>
          <p:cNvSpPr/>
          <p:nvPr/>
        </p:nvSpPr>
        <p:spPr>
          <a:xfrm>
            <a:off x="3303949" y="3416793"/>
            <a:ext cx="400295" cy="487248"/>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65099E1E-E5DB-BB6C-1B35-B7E2092F4646}"/>
              </a:ext>
            </a:extLst>
          </p:cNvPr>
          <p:cNvSpPr/>
          <p:nvPr/>
        </p:nvSpPr>
        <p:spPr>
          <a:xfrm>
            <a:off x="9450000" y="3224790"/>
            <a:ext cx="400295" cy="487248"/>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822500563"/>
      </p:ext>
    </p:extLst>
  </p:cSld>
  <p:clrMapOvr>
    <a:masterClrMapping/>
  </p:clrMapOvr>
  <mc:AlternateContent xmlns:mc="http://schemas.openxmlformats.org/markup-compatibility/2006" xmlns:p14="http://schemas.microsoft.com/office/powerpoint/2010/main">
    <mc:Choice Requires="p14">
      <p:transition spd="slow" p14:dur="2000" advTm="32399"/>
    </mc:Choice>
    <mc:Fallback xmlns="">
      <p:transition spd="slow" advTm="323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wd">
                                    <p:tmPct val="10000"/>
                                  </p:iterate>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500"/>
                                        <p:tgtEl>
                                          <p:spTgt spid="8">
                                            <p:txEl>
                                              <p:pRg st="0" end="0"/>
                                            </p:txEl>
                                          </p:spTgt>
                                        </p:tgtEl>
                                      </p:cBhvr>
                                    </p:animEffect>
                                  </p:childTnLst>
                                </p:cTn>
                              </p:par>
                            </p:childTnLst>
                          </p:cTn>
                        </p:par>
                        <p:par>
                          <p:cTn id="41" fill="hold">
                            <p:stCondLst>
                              <p:cond delay="9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500"/>
                            </p:stCondLst>
                            <p:childTnLst>
                              <p:par>
                                <p:cTn id="51" presetID="2" presetClass="entr" presetSubtype="4"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P spid="5" grpId="0" build="allAtOnce"/>
      <p:bldP spid="6" grpId="0" build="allAtOnce"/>
      <p:bldP spid="8" grpId="0" build="allAtOnce"/>
      <p:bldP spid="3" grpId="0"/>
      <p:bldP spid="12" grpId="0"/>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ollage of people smiling&#10;&#10;AI-generated content may be incorrect.">
            <a:extLst>
              <a:ext uri="{FF2B5EF4-FFF2-40B4-BE49-F238E27FC236}">
                <a16:creationId xmlns:a16="http://schemas.microsoft.com/office/drawing/2014/main" id="{2648B64B-C85E-FDEA-4423-5E14CD33E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126" y="575927"/>
            <a:ext cx="7675331" cy="42816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TextBox 15">
            <a:extLst>
              <a:ext uri="{FF2B5EF4-FFF2-40B4-BE49-F238E27FC236}">
                <a16:creationId xmlns:a16="http://schemas.microsoft.com/office/drawing/2014/main" id="{C058BF22-DF65-3F70-D171-27D404165F49}"/>
              </a:ext>
            </a:extLst>
          </p:cNvPr>
          <p:cNvSpPr txBox="1"/>
          <p:nvPr/>
        </p:nvSpPr>
        <p:spPr>
          <a:xfrm>
            <a:off x="166392" y="5284259"/>
            <a:ext cx="11844905" cy="861774"/>
          </a:xfrm>
          <a:prstGeom prst="rect">
            <a:avLst/>
          </a:prstGeom>
          <a:noFill/>
        </p:spPr>
        <p:txBody>
          <a:bodyPr wrap="square" rtlCol="0">
            <a:spAutoFit/>
          </a:bodyPr>
          <a:lstStyle/>
          <a:p>
            <a:pPr algn="ctr"/>
            <a:r>
              <a:rPr lang="en-US" sz="1600" b="1" kern="100" dirty="0"/>
              <a:t>Basic Tenses Summary Video  © 2025 by Tiffany Kearns is licensed under CC BY-NC-SA 4.0. </a:t>
            </a:r>
          </a:p>
          <a:p>
            <a:pPr algn="ctr"/>
            <a:r>
              <a:rPr lang="en-US" sz="1600" b="1" kern="100" dirty="0"/>
              <a:t>To view a copy of this license, visit https://creativecommons.org/licenses/by-nc-nd/4.0/</a:t>
            </a:r>
          </a:p>
          <a:p>
            <a:endParaRPr lang="en-CA" dirty="0"/>
          </a:p>
        </p:txBody>
      </p:sp>
      <p:pic>
        <p:nvPicPr>
          <p:cNvPr id="2" name="Picture 1">
            <a:extLst>
              <a:ext uri="{FF2B5EF4-FFF2-40B4-BE49-F238E27FC236}">
                <a16:creationId xmlns:a16="http://schemas.microsoft.com/office/drawing/2014/main" id="{E5107D22-F4EE-2ED3-C0CF-E94BBB2D05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5364975" y="6068713"/>
            <a:ext cx="1219631" cy="426720"/>
          </a:xfrm>
          <a:prstGeom prst="rect">
            <a:avLst/>
          </a:prstGeom>
          <a:noFill/>
          <a:ln>
            <a:noFill/>
          </a:ln>
        </p:spPr>
      </p:pic>
    </p:spTree>
    <p:custDataLst>
      <p:tags r:id="rId1"/>
    </p:custDataLst>
    <p:extLst>
      <p:ext uri="{BB962C8B-B14F-4D97-AF65-F5344CB8AC3E}">
        <p14:creationId xmlns:p14="http://schemas.microsoft.com/office/powerpoint/2010/main" val="228834028"/>
      </p:ext>
    </p:extLst>
  </p:cSld>
  <p:clrMapOvr>
    <a:masterClrMapping/>
  </p:clrMapOvr>
  <mc:AlternateContent xmlns:mc="http://schemas.openxmlformats.org/markup-compatibility/2006" xmlns:p14="http://schemas.microsoft.com/office/powerpoint/2010/main">
    <mc:Choice Requires="p14">
      <p:transition spd="slow" p14:dur="2000" advTm="14706"/>
    </mc:Choice>
    <mc:Fallback xmlns="">
      <p:transition spd="slow" advTm="147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0D7ADF-052A-0E6A-D64D-9EE07204FD41}"/>
              </a:ext>
            </a:extLst>
          </p:cNvPr>
          <p:cNvSpPr txBox="1"/>
          <p:nvPr/>
        </p:nvSpPr>
        <p:spPr>
          <a:xfrm>
            <a:off x="599661" y="463827"/>
            <a:ext cx="4661451"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Simple Present</a:t>
            </a:r>
            <a:endParaRPr lang="en-CA" sz="5400" dirty="0">
              <a:solidFill>
                <a:schemeClr val="bg1"/>
              </a:solidFill>
            </a:endParaRPr>
          </a:p>
        </p:txBody>
      </p:sp>
      <p:sp>
        <p:nvSpPr>
          <p:cNvPr id="3" name="Subtitle 2">
            <a:extLst>
              <a:ext uri="{FF2B5EF4-FFF2-40B4-BE49-F238E27FC236}">
                <a16:creationId xmlns:a16="http://schemas.microsoft.com/office/drawing/2014/main" id="{839AC7CD-2179-A23C-936E-79B058114275}"/>
              </a:ext>
            </a:extLst>
          </p:cNvPr>
          <p:cNvSpPr txBox="1">
            <a:spLocks/>
          </p:cNvSpPr>
          <p:nvPr/>
        </p:nvSpPr>
        <p:spPr>
          <a:xfrm>
            <a:off x="737937" y="1921496"/>
            <a:ext cx="4278009"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I always walk to work. </a:t>
            </a:r>
          </a:p>
        </p:txBody>
      </p:sp>
      <p:sp>
        <p:nvSpPr>
          <p:cNvPr id="4" name="Rectangle: Rounded Corners 3">
            <a:extLst>
              <a:ext uri="{FF2B5EF4-FFF2-40B4-BE49-F238E27FC236}">
                <a16:creationId xmlns:a16="http://schemas.microsoft.com/office/drawing/2014/main" id="{88EC7E9F-F2FE-B109-E880-FDA8A9362C57}"/>
              </a:ext>
            </a:extLst>
          </p:cNvPr>
          <p:cNvSpPr/>
          <p:nvPr/>
        </p:nvSpPr>
        <p:spPr>
          <a:xfrm>
            <a:off x="1000541" y="1921496"/>
            <a:ext cx="1278834" cy="5929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5" name="Subtitle 2">
            <a:extLst>
              <a:ext uri="{FF2B5EF4-FFF2-40B4-BE49-F238E27FC236}">
                <a16:creationId xmlns:a16="http://schemas.microsoft.com/office/drawing/2014/main" id="{0A09EEDB-CEA9-8707-DE86-220F144F69A4}"/>
              </a:ext>
            </a:extLst>
          </p:cNvPr>
          <p:cNvSpPr txBox="1">
            <a:spLocks/>
          </p:cNvSpPr>
          <p:nvPr/>
        </p:nvSpPr>
        <p:spPr>
          <a:xfrm>
            <a:off x="737936" y="4114731"/>
            <a:ext cx="5073142"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 He usually walks to work. </a:t>
            </a:r>
          </a:p>
        </p:txBody>
      </p:sp>
      <p:pic>
        <p:nvPicPr>
          <p:cNvPr id="6" name="Graphic 5" descr="Return with solid fill">
            <a:extLst>
              <a:ext uri="{FF2B5EF4-FFF2-40B4-BE49-F238E27FC236}">
                <a16:creationId xmlns:a16="http://schemas.microsoft.com/office/drawing/2014/main" id="{F87DF7AD-76BC-3B60-FE55-BEBEFC8E00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47661" y="4659726"/>
            <a:ext cx="327988" cy="327988"/>
          </a:xfrm>
          <a:prstGeom prst="rect">
            <a:avLst/>
          </a:prstGeom>
        </p:spPr>
      </p:pic>
      <p:pic>
        <p:nvPicPr>
          <p:cNvPr id="8" name="Picture 7" descr="A cartoon of a person walking&#10;&#10;AI-generated content may be incorrect.">
            <a:extLst>
              <a:ext uri="{FF2B5EF4-FFF2-40B4-BE49-F238E27FC236}">
                <a16:creationId xmlns:a16="http://schemas.microsoft.com/office/drawing/2014/main" id="{D121D9BB-4317-F8CF-32EF-FA0D064C1876}"/>
              </a:ext>
            </a:extLst>
          </p:cNvPr>
          <p:cNvPicPr>
            <a:picLocks noChangeAspect="1"/>
          </p:cNvPicPr>
          <p:nvPr/>
        </p:nvPicPr>
        <p:blipFill>
          <a:blip r:embed="rId6"/>
          <a:stretch>
            <a:fillRect/>
          </a:stretch>
        </p:blipFill>
        <p:spPr>
          <a:xfrm>
            <a:off x="6301272" y="625183"/>
            <a:ext cx="1677416" cy="2516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A cartoon of a person walking&#10;&#10;AI-generated content may be incorrect.">
            <a:extLst>
              <a:ext uri="{FF2B5EF4-FFF2-40B4-BE49-F238E27FC236}">
                <a16:creationId xmlns:a16="http://schemas.microsoft.com/office/drawing/2014/main" id="{C9828A84-4C08-8252-CEB1-81593CB2A178}"/>
              </a:ext>
            </a:extLst>
          </p:cNvPr>
          <p:cNvPicPr>
            <a:picLocks noChangeAspect="1"/>
          </p:cNvPicPr>
          <p:nvPr/>
        </p:nvPicPr>
        <p:blipFill>
          <a:blip r:embed="rId7"/>
          <a:stretch>
            <a:fillRect/>
          </a:stretch>
        </p:blipFill>
        <p:spPr>
          <a:xfrm>
            <a:off x="7332278" y="3572835"/>
            <a:ext cx="1886506" cy="28297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8300646B-803E-7C0F-CE5D-C52B8AE1C56E}"/>
              </a:ext>
            </a:extLst>
          </p:cNvPr>
          <p:cNvSpPr txBox="1"/>
          <p:nvPr/>
        </p:nvSpPr>
        <p:spPr>
          <a:xfrm>
            <a:off x="8680174" y="817340"/>
            <a:ext cx="2100469" cy="369332"/>
          </a:xfrm>
          <a:prstGeom prst="rect">
            <a:avLst/>
          </a:prstGeom>
          <a:noFill/>
        </p:spPr>
        <p:txBody>
          <a:bodyPr wrap="square" rtlCol="0">
            <a:spAutoFit/>
          </a:bodyPr>
          <a:lstStyle/>
          <a:p>
            <a:r>
              <a:rPr lang="en-CA" dirty="0"/>
              <a:t>routines or habits</a:t>
            </a:r>
          </a:p>
        </p:txBody>
      </p:sp>
      <p:sp>
        <p:nvSpPr>
          <p:cNvPr id="11" name="Rectangle: Rounded Corners 10">
            <a:extLst>
              <a:ext uri="{FF2B5EF4-FFF2-40B4-BE49-F238E27FC236}">
                <a16:creationId xmlns:a16="http://schemas.microsoft.com/office/drawing/2014/main" id="{1078A612-A4CF-2483-B86E-8FB7B7D70E94}"/>
              </a:ext>
            </a:extLst>
          </p:cNvPr>
          <p:cNvSpPr/>
          <p:nvPr/>
        </p:nvSpPr>
        <p:spPr>
          <a:xfrm>
            <a:off x="1553382" y="4114731"/>
            <a:ext cx="1335592" cy="5929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467260644"/>
      </p:ext>
    </p:extLst>
  </p:cSld>
  <p:clrMapOvr>
    <a:masterClrMapping/>
  </p:clrMapOvr>
  <mc:AlternateContent xmlns:mc="http://schemas.openxmlformats.org/markup-compatibility/2006" xmlns:p14="http://schemas.microsoft.com/office/powerpoint/2010/main">
    <mc:Choice Requires="p14">
      <p:transition spd="slow" p14:dur="2000" advTm="32724"/>
    </mc:Choice>
    <mc:Fallback xmlns="">
      <p:transition spd="slow" advTm="327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32" presetClass="emph" presetSubtype="0" fill="hold" grpId="1"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wd">
                                    <p:tmPct val="10000"/>
                                  </p:iterate>
                                  <p:childTnLst>
                                    <p:set>
                                      <p:cBhvr>
                                        <p:cTn id="35" dur="1" fill="hold">
                                          <p:stCondLst>
                                            <p:cond delay="0"/>
                                          </p:stCondLst>
                                        </p:cTn>
                                        <p:tgtEl>
                                          <p:spTgt spid="5">
                                            <p:txEl>
                                              <p:pRg st="0" end="0"/>
                                            </p:txEl>
                                          </p:spTgt>
                                        </p:tgtEl>
                                        <p:attrNameLst>
                                          <p:attrName>style.visibility</p:attrName>
                                        </p:attrNameLst>
                                      </p:cBhvr>
                                      <p:to>
                                        <p:strVal val="visible"/>
                                      </p:to>
                                    </p:set>
                                    <p:animEffect transition="in" filter="fade">
                                      <p:cBhvr>
                                        <p:cTn id="36" dur="500"/>
                                        <p:tgtEl>
                                          <p:spTgt spid="5">
                                            <p:txEl>
                                              <p:pRg st="0" end="0"/>
                                            </p:txEl>
                                          </p:spTgt>
                                        </p:tgtEl>
                                      </p:cBhvr>
                                    </p:animEffect>
                                  </p:childTnLst>
                                </p:cTn>
                              </p:par>
                            </p:childTnLst>
                          </p:cTn>
                        </p:par>
                        <p:par>
                          <p:cTn id="37" fill="hold">
                            <p:stCondLst>
                              <p:cond delay="8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4" grpId="0" animBg="1"/>
      <p:bldP spid="5" grpId="0" build="allAtOnce"/>
      <p:bldP spid="7" grpId="0"/>
      <p:bldP spid="7" grpId="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21D3395-2C2E-DDEE-1B0B-7FB0F3340F5D}"/>
              </a:ext>
            </a:extLst>
          </p:cNvPr>
          <p:cNvSpPr txBox="1">
            <a:spLocks/>
          </p:cNvSpPr>
          <p:nvPr/>
        </p:nvSpPr>
        <p:spPr>
          <a:xfrm>
            <a:off x="313865" y="1974504"/>
            <a:ext cx="6769421" cy="9873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 They don’t walk to work. </a:t>
            </a:r>
          </a:p>
        </p:txBody>
      </p:sp>
      <p:sp>
        <p:nvSpPr>
          <p:cNvPr id="3" name="TextBox 2">
            <a:extLst>
              <a:ext uri="{FF2B5EF4-FFF2-40B4-BE49-F238E27FC236}">
                <a16:creationId xmlns:a16="http://schemas.microsoft.com/office/drawing/2014/main" id="{62CC6B16-19A3-2A62-CC95-07528A9FAF08}"/>
              </a:ext>
            </a:extLst>
          </p:cNvPr>
          <p:cNvSpPr txBox="1"/>
          <p:nvPr/>
        </p:nvSpPr>
        <p:spPr>
          <a:xfrm>
            <a:off x="586408" y="430696"/>
            <a:ext cx="9551503"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Simple Present - Negative</a:t>
            </a:r>
            <a:endParaRPr lang="en-CA" sz="5400" dirty="0">
              <a:solidFill>
                <a:schemeClr val="bg1"/>
              </a:solidFill>
            </a:endParaRPr>
          </a:p>
        </p:txBody>
      </p:sp>
      <p:sp>
        <p:nvSpPr>
          <p:cNvPr id="4" name="TextBox 3">
            <a:extLst>
              <a:ext uri="{FF2B5EF4-FFF2-40B4-BE49-F238E27FC236}">
                <a16:creationId xmlns:a16="http://schemas.microsoft.com/office/drawing/2014/main" id="{5F5CED10-9098-3D1F-B21C-4843FBBADEF6}"/>
              </a:ext>
            </a:extLst>
          </p:cNvPr>
          <p:cNvSpPr txBox="1"/>
          <p:nvPr/>
        </p:nvSpPr>
        <p:spPr>
          <a:xfrm>
            <a:off x="1378225" y="1512839"/>
            <a:ext cx="1908313" cy="461665"/>
          </a:xfrm>
          <a:prstGeom prst="rect">
            <a:avLst/>
          </a:prstGeom>
          <a:noFill/>
        </p:spPr>
        <p:txBody>
          <a:bodyPr wrap="square" rtlCol="0">
            <a:spAutoFit/>
          </a:bodyPr>
          <a:lstStyle/>
          <a:p>
            <a:r>
              <a:rPr lang="en-CA" sz="2400" dirty="0"/>
              <a:t>(do not)</a:t>
            </a:r>
          </a:p>
        </p:txBody>
      </p:sp>
      <p:sp>
        <p:nvSpPr>
          <p:cNvPr id="5" name="Subtitle 2">
            <a:extLst>
              <a:ext uri="{FF2B5EF4-FFF2-40B4-BE49-F238E27FC236}">
                <a16:creationId xmlns:a16="http://schemas.microsoft.com/office/drawing/2014/main" id="{925C92A4-39D3-BDB1-6D3F-823E25369B61}"/>
              </a:ext>
            </a:extLst>
          </p:cNvPr>
          <p:cNvSpPr txBox="1">
            <a:spLocks/>
          </p:cNvSpPr>
          <p:nvPr/>
        </p:nvSpPr>
        <p:spPr>
          <a:xfrm>
            <a:off x="240978" y="3684034"/>
            <a:ext cx="6769421" cy="9873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 She doesn’t walk to work. </a:t>
            </a:r>
          </a:p>
        </p:txBody>
      </p:sp>
      <p:sp>
        <p:nvSpPr>
          <p:cNvPr id="7" name="TextBox 6">
            <a:extLst>
              <a:ext uri="{FF2B5EF4-FFF2-40B4-BE49-F238E27FC236}">
                <a16:creationId xmlns:a16="http://schemas.microsoft.com/office/drawing/2014/main" id="{4887EF52-B5DE-2228-3F1A-B2D2E3777270}"/>
              </a:ext>
            </a:extLst>
          </p:cNvPr>
          <p:cNvSpPr txBox="1"/>
          <p:nvPr/>
        </p:nvSpPr>
        <p:spPr>
          <a:xfrm>
            <a:off x="1053547" y="3192693"/>
            <a:ext cx="1908313" cy="461665"/>
          </a:xfrm>
          <a:prstGeom prst="rect">
            <a:avLst/>
          </a:prstGeom>
          <a:noFill/>
        </p:spPr>
        <p:txBody>
          <a:bodyPr wrap="square" rtlCol="0">
            <a:spAutoFit/>
          </a:bodyPr>
          <a:lstStyle/>
          <a:p>
            <a:r>
              <a:rPr lang="en-CA" sz="2400" dirty="0"/>
              <a:t>(does not)</a:t>
            </a:r>
          </a:p>
        </p:txBody>
      </p:sp>
      <p:pic>
        <p:nvPicPr>
          <p:cNvPr id="9" name="Picture 8" descr="A group of people sitting on a bus&#10;&#10;AI-generated content may be incorrect.">
            <a:extLst>
              <a:ext uri="{FF2B5EF4-FFF2-40B4-BE49-F238E27FC236}">
                <a16:creationId xmlns:a16="http://schemas.microsoft.com/office/drawing/2014/main" id="{29F9AEAF-5AE2-ED1F-9ABA-00D8AC985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65766"/>
            <a:ext cx="1824422" cy="2088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Subtitle 2">
            <a:extLst>
              <a:ext uri="{FF2B5EF4-FFF2-40B4-BE49-F238E27FC236}">
                <a16:creationId xmlns:a16="http://schemas.microsoft.com/office/drawing/2014/main" id="{27406D82-9221-E717-451E-658CFAE8762F}"/>
              </a:ext>
            </a:extLst>
          </p:cNvPr>
          <p:cNvSpPr txBox="1">
            <a:spLocks/>
          </p:cNvSpPr>
          <p:nvPr/>
        </p:nvSpPr>
        <p:spPr>
          <a:xfrm>
            <a:off x="8383220" y="2068385"/>
            <a:ext cx="3019055" cy="9873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 </a:t>
            </a:r>
            <a:r>
              <a:rPr lang="en-CA" dirty="0">
                <a:solidFill>
                  <a:schemeClr val="bg1"/>
                </a:solidFill>
              </a:rPr>
              <a:t>They take the bus. </a:t>
            </a:r>
          </a:p>
        </p:txBody>
      </p:sp>
      <p:sp>
        <p:nvSpPr>
          <p:cNvPr id="11" name="Subtitle 2">
            <a:extLst>
              <a:ext uri="{FF2B5EF4-FFF2-40B4-BE49-F238E27FC236}">
                <a16:creationId xmlns:a16="http://schemas.microsoft.com/office/drawing/2014/main" id="{64CA5FC0-021F-14D0-870A-A4D206A44A18}"/>
              </a:ext>
            </a:extLst>
          </p:cNvPr>
          <p:cNvSpPr txBox="1">
            <a:spLocks/>
          </p:cNvSpPr>
          <p:nvPr/>
        </p:nvSpPr>
        <p:spPr>
          <a:xfrm>
            <a:off x="8576598" y="4798555"/>
            <a:ext cx="3019055" cy="9873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 </a:t>
            </a:r>
            <a:r>
              <a:rPr lang="en-CA" dirty="0">
                <a:solidFill>
                  <a:schemeClr val="bg1"/>
                </a:solidFill>
              </a:rPr>
              <a:t>She rides her bike. </a:t>
            </a:r>
          </a:p>
        </p:txBody>
      </p:sp>
      <p:pic>
        <p:nvPicPr>
          <p:cNvPr id="12" name="Graphic 11" descr="Return with solid fill">
            <a:extLst>
              <a:ext uri="{FF2B5EF4-FFF2-40B4-BE49-F238E27FC236}">
                <a16:creationId xmlns:a16="http://schemas.microsoft.com/office/drawing/2014/main" id="{7AB672EA-3F3B-7681-A917-0EEC3A5A12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9226" y="4177712"/>
            <a:ext cx="327988" cy="327988"/>
          </a:xfrm>
          <a:prstGeom prst="rect">
            <a:avLst/>
          </a:prstGeom>
        </p:spPr>
      </p:pic>
      <p:pic>
        <p:nvPicPr>
          <p:cNvPr id="8" name="Picture 7" descr="A cartoon of a person riding a bicycle&#10;&#10;AI-generated content may be incorrect.">
            <a:extLst>
              <a:ext uri="{FF2B5EF4-FFF2-40B4-BE49-F238E27FC236}">
                <a16:creationId xmlns:a16="http://schemas.microsoft.com/office/drawing/2014/main" id="{1EDA07BD-65D7-FF3B-8CE7-C5DAF8D33FCA}"/>
              </a:ext>
            </a:extLst>
          </p:cNvPr>
          <p:cNvPicPr>
            <a:picLocks noChangeAspect="1"/>
          </p:cNvPicPr>
          <p:nvPr/>
        </p:nvPicPr>
        <p:blipFill>
          <a:blip r:embed="rId7"/>
          <a:stretch>
            <a:fillRect/>
          </a:stretch>
        </p:blipFill>
        <p:spPr>
          <a:xfrm>
            <a:off x="6096000" y="3965360"/>
            <a:ext cx="1769165" cy="26537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353886176"/>
      </p:ext>
    </p:extLst>
  </p:cSld>
  <p:clrMapOvr>
    <a:masterClrMapping/>
  </p:clrMapOvr>
  <mc:AlternateContent xmlns:mc="http://schemas.openxmlformats.org/markup-compatibility/2006" xmlns:p14="http://schemas.microsoft.com/office/powerpoint/2010/main">
    <mc:Choice Requires="p14">
      <p:transition spd="slow" p14:dur="2000" advTm="32503"/>
    </mc:Choice>
    <mc:Fallback xmlns="">
      <p:transition spd="slow" advTm="325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wd">
                                    <p:tmPct val="10000"/>
                                  </p:iterate>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iterate type="wd">
                                    <p:tmPct val="10000"/>
                                  </p:iterate>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500"/>
                                        <p:tgtEl>
                                          <p:spTgt spid="5">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wd">
                                    <p:tmPct val="10000"/>
                                  </p:iterate>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4" grpId="0"/>
      <p:bldP spid="5" grpId="0" build="allAtOnce"/>
      <p:bldP spid="7" grpId="0"/>
      <p:bldP spid="10" grpId="0" build="allAtOnce"/>
      <p:bldP spid="11"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707B8A-46E1-B0E6-CB28-041A02078A64}"/>
              </a:ext>
            </a:extLst>
          </p:cNvPr>
          <p:cNvSpPr txBox="1"/>
          <p:nvPr/>
        </p:nvSpPr>
        <p:spPr>
          <a:xfrm>
            <a:off x="944217" y="397566"/>
            <a:ext cx="9551503"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Simple Present - Questions</a:t>
            </a:r>
            <a:endParaRPr lang="en-CA" sz="5400" dirty="0">
              <a:solidFill>
                <a:schemeClr val="bg1"/>
              </a:solidFill>
            </a:endParaRPr>
          </a:p>
        </p:txBody>
      </p:sp>
      <p:sp>
        <p:nvSpPr>
          <p:cNvPr id="3" name="Subtitle 2">
            <a:extLst>
              <a:ext uri="{FF2B5EF4-FFF2-40B4-BE49-F238E27FC236}">
                <a16:creationId xmlns:a16="http://schemas.microsoft.com/office/drawing/2014/main" id="{764370F9-CE72-93FF-23D8-68DA94066820}"/>
              </a:ext>
            </a:extLst>
          </p:cNvPr>
          <p:cNvSpPr txBox="1">
            <a:spLocks/>
          </p:cNvSpPr>
          <p:nvPr/>
        </p:nvSpPr>
        <p:spPr>
          <a:xfrm>
            <a:off x="1419201" y="2040764"/>
            <a:ext cx="3840691" cy="9873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 you walk to work? </a:t>
            </a:r>
          </a:p>
        </p:txBody>
      </p:sp>
      <p:sp>
        <p:nvSpPr>
          <p:cNvPr id="4" name="Subtitle 2">
            <a:extLst>
              <a:ext uri="{FF2B5EF4-FFF2-40B4-BE49-F238E27FC236}">
                <a16:creationId xmlns:a16="http://schemas.microsoft.com/office/drawing/2014/main" id="{DA652659-2AAF-3AAF-BFD4-074FBC7AF894}"/>
              </a:ext>
            </a:extLst>
          </p:cNvPr>
          <p:cNvSpPr txBox="1">
            <a:spLocks/>
          </p:cNvSpPr>
          <p:nvPr/>
        </p:nvSpPr>
        <p:spPr>
          <a:xfrm>
            <a:off x="1928189" y="4585181"/>
            <a:ext cx="3555770" cy="9873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 he walk to work? </a:t>
            </a:r>
          </a:p>
        </p:txBody>
      </p:sp>
      <p:sp>
        <p:nvSpPr>
          <p:cNvPr id="5" name="Subtitle 2">
            <a:extLst>
              <a:ext uri="{FF2B5EF4-FFF2-40B4-BE49-F238E27FC236}">
                <a16:creationId xmlns:a16="http://schemas.microsoft.com/office/drawing/2014/main" id="{8FA9E5CA-FC7B-4A2E-3DA0-6B9E848CFB76}"/>
              </a:ext>
            </a:extLst>
          </p:cNvPr>
          <p:cNvSpPr txBox="1">
            <a:spLocks/>
          </p:cNvSpPr>
          <p:nvPr/>
        </p:nvSpPr>
        <p:spPr>
          <a:xfrm>
            <a:off x="790942" y="2040764"/>
            <a:ext cx="1070987" cy="9873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 Do </a:t>
            </a:r>
          </a:p>
        </p:txBody>
      </p:sp>
      <p:sp>
        <p:nvSpPr>
          <p:cNvPr id="6" name="Subtitle 2">
            <a:extLst>
              <a:ext uri="{FF2B5EF4-FFF2-40B4-BE49-F238E27FC236}">
                <a16:creationId xmlns:a16="http://schemas.microsoft.com/office/drawing/2014/main" id="{9AC15F83-E91E-65D3-41B1-8004F7DF6B66}"/>
              </a:ext>
            </a:extLst>
          </p:cNvPr>
          <p:cNvSpPr txBox="1">
            <a:spLocks/>
          </p:cNvSpPr>
          <p:nvPr/>
        </p:nvSpPr>
        <p:spPr>
          <a:xfrm>
            <a:off x="831917" y="4585180"/>
            <a:ext cx="1322779" cy="9873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 Does </a:t>
            </a:r>
          </a:p>
        </p:txBody>
      </p:sp>
      <p:pic>
        <p:nvPicPr>
          <p:cNvPr id="7" name="Picture 6" descr="A cartoon of a person walking&#10;&#10;AI-generated content may be incorrect.">
            <a:extLst>
              <a:ext uri="{FF2B5EF4-FFF2-40B4-BE49-F238E27FC236}">
                <a16:creationId xmlns:a16="http://schemas.microsoft.com/office/drawing/2014/main" id="{CB8004F2-9E1E-537C-EE1E-C7AF6016A85E}"/>
              </a:ext>
            </a:extLst>
          </p:cNvPr>
          <p:cNvPicPr>
            <a:picLocks noChangeAspect="1"/>
          </p:cNvPicPr>
          <p:nvPr/>
        </p:nvPicPr>
        <p:blipFill>
          <a:blip r:embed="rId4"/>
          <a:stretch>
            <a:fillRect/>
          </a:stretch>
        </p:blipFill>
        <p:spPr>
          <a:xfrm>
            <a:off x="6406141" y="1420315"/>
            <a:ext cx="1420845" cy="21312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A cartoon of a person holding a pole&#10;&#10;AI-generated content may be incorrect.">
            <a:extLst>
              <a:ext uri="{FF2B5EF4-FFF2-40B4-BE49-F238E27FC236}">
                <a16:creationId xmlns:a16="http://schemas.microsoft.com/office/drawing/2014/main" id="{C35CDD44-8343-A394-62B5-32CE216A14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7637" y="4309901"/>
            <a:ext cx="1677855" cy="19451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6E991C73-E1E8-D690-471B-54F998A447C1}"/>
              </a:ext>
            </a:extLst>
          </p:cNvPr>
          <p:cNvSpPr txBox="1"/>
          <p:nvPr/>
        </p:nvSpPr>
        <p:spPr>
          <a:xfrm>
            <a:off x="8101904" y="2065650"/>
            <a:ext cx="2047461" cy="646331"/>
          </a:xfrm>
          <a:prstGeom prst="rect">
            <a:avLst/>
          </a:prstGeom>
          <a:noFill/>
        </p:spPr>
        <p:txBody>
          <a:bodyPr wrap="square" rtlCol="0">
            <a:spAutoFit/>
          </a:bodyPr>
          <a:lstStyle/>
          <a:p>
            <a:r>
              <a:rPr lang="en-CA" dirty="0"/>
              <a:t>Yes, I do.</a:t>
            </a:r>
          </a:p>
          <a:p>
            <a:r>
              <a:rPr lang="en-CA" dirty="0"/>
              <a:t>No, I don’t. </a:t>
            </a:r>
          </a:p>
        </p:txBody>
      </p:sp>
      <p:sp>
        <p:nvSpPr>
          <p:cNvPr id="11" name="TextBox 10">
            <a:extLst>
              <a:ext uri="{FF2B5EF4-FFF2-40B4-BE49-F238E27FC236}">
                <a16:creationId xmlns:a16="http://schemas.microsoft.com/office/drawing/2014/main" id="{133C92D7-92E1-6894-4BC2-BCF94BAC59DD}"/>
              </a:ext>
            </a:extLst>
          </p:cNvPr>
          <p:cNvSpPr txBox="1"/>
          <p:nvPr/>
        </p:nvSpPr>
        <p:spPr>
          <a:xfrm>
            <a:off x="8386187" y="4262014"/>
            <a:ext cx="2047461" cy="646331"/>
          </a:xfrm>
          <a:prstGeom prst="rect">
            <a:avLst/>
          </a:prstGeom>
          <a:noFill/>
        </p:spPr>
        <p:txBody>
          <a:bodyPr wrap="square" rtlCol="0">
            <a:spAutoFit/>
          </a:bodyPr>
          <a:lstStyle/>
          <a:p>
            <a:r>
              <a:rPr lang="en-CA" dirty="0"/>
              <a:t>Yes, he does. </a:t>
            </a:r>
          </a:p>
          <a:p>
            <a:r>
              <a:rPr lang="en-CA" dirty="0"/>
              <a:t>No, he doesn’t. </a:t>
            </a:r>
          </a:p>
        </p:txBody>
      </p:sp>
      <p:pic>
        <p:nvPicPr>
          <p:cNvPr id="13" name="Graphic 12" descr="Checkbox Checked with solid fill">
            <a:extLst>
              <a:ext uri="{FF2B5EF4-FFF2-40B4-BE49-F238E27FC236}">
                <a16:creationId xmlns:a16="http://schemas.microsoft.com/office/drawing/2014/main" id="{748406E7-7B27-D4C2-4210-CB4750769E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10014" y="4420961"/>
            <a:ext cx="585706" cy="585706"/>
          </a:xfrm>
          <a:prstGeom prst="rect">
            <a:avLst/>
          </a:prstGeom>
        </p:spPr>
      </p:pic>
      <p:pic>
        <p:nvPicPr>
          <p:cNvPr id="14" name="Graphic 13" descr="Checkbox Checked with solid fill">
            <a:extLst>
              <a:ext uri="{FF2B5EF4-FFF2-40B4-BE49-F238E27FC236}">
                <a16:creationId xmlns:a16="http://schemas.microsoft.com/office/drawing/2014/main" id="{B24F163D-480E-C18D-B9AA-F9EBC10650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00613" y="1852118"/>
            <a:ext cx="585706" cy="585706"/>
          </a:xfrm>
          <a:prstGeom prst="rect">
            <a:avLst/>
          </a:prstGeom>
        </p:spPr>
      </p:pic>
      <p:pic>
        <p:nvPicPr>
          <p:cNvPr id="15" name="Graphic 14" descr="Return with solid fill">
            <a:extLst>
              <a:ext uri="{FF2B5EF4-FFF2-40B4-BE49-F238E27FC236}">
                <a16:creationId xmlns:a16="http://schemas.microsoft.com/office/drawing/2014/main" id="{9B78DFAC-C1B3-4257-667B-1DE5654C9C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0201" y="5078858"/>
            <a:ext cx="327988" cy="327988"/>
          </a:xfrm>
          <a:prstGeom prst="rect">
            <a:avLst/>
          </a:prstGeom>
        </p:spPr>
      </p:pic>
    </p:spTree>
    <p:custDataLst>
      <p:tags r:id="rId1"/>
    </p:custDataLst>
    <p:extLst>
      <p:ext uri="{BB962C8B-B14F-4D97-AF65-F5344CB8AC3E}">
        <p14:creationId xmlns:p14="http://schemas.microsoft.com/office/powerpoint/2010/main" val="4279107887"/>
      </p:ext>
    </p:extLst>
  </p:cSld>
  <p:clrMapOvr>
    <a:masterClrMapping/>
  </p:clrMapOvr>
  <mc:AlternateContent xmlns:mc="http://schemas.openxmlformats.org/markup-compatibility/2006" xmlns:p14="http://schemas.microsoft.com/office/powerpoint/2010/main">
    <mc:Choice Requires="p14">
      <p:transition spd="slow" p14:dur="2000" advTm="29146"/>
    </mc:Choice>
    <mc:Fallback xmlns="">
      <p:transition spd="slow" advTm="291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55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iterate type="wd">
                                    <p:tmPct val="10000"/>
                                  </p:iterate>
                                  <p:childTnLst>
                                    <p:set>
                                      <p:cBhvr>
                                        <p:cTn id="37" dur="1" fill="hold">
                                          <p:stCondLst>
                                            <p:cond delay="0"/>
                                          </p:stCondLst>
                                        </p:cTn>
                                        <p:tgtEl>
                                          <p:spTgt spid="4">
                                            <p:txEl>
                                              <p:pRg st="0" end="0"/>
                                            </p:txEl>
                                          </p:spTgt>
                                        </p:tgtEl>
                                        <p:attrNameLst>
                                          <p:attrName>style.visibility</p:attrName>
                                        </p:attrNameLst>
                                      </p:cBhvr>
                                      <p:to>
                                        <p:strVal val="visible"/>
                                      </p:to>
                                    </p:set>
                                    <p:animEffect transition="in" filter="fade">
                                      <p:cBhvr>
                                        <p:cTn id="38" dur="500"/>
                                        <p:tgtEl>
                                          <p:spTgt spid="4">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4" grpId="0" build="allAtOnce"/>
      <p:bldP spid="5" grpId="0" build="allAtOnce"/>
      <p:bldP spid="6" grpId="0" build="allAtOnce"/>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16F5A8-696C-4E0F-8A85-5DB804D0C42B}"/>
              </a:ext>
            </a:extLst>
          </p:cNvPr>
          <p:cNvSpPr txBox="1"/>
          <p:nvPr/>
        </p:nvSpPr>
        <p:spPr>
          <a:xfrm>
            <a:off x="599661" y="463827"/>
            <a:ext cx="6284843"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Present Continuous</a:t>
            </a:r>
            <a:endParaRPr lang="en-CA" sz="5400" dirty="0">
              <a:solidFill>
                <a:schemeClr val="bg1"/>
              </a:solidFill>
            </a:endParaRPr>
          </a:p>
        </p:txBody>
      </p:sp>
      <p:sp>
        <p:nvSpPr>
          <p:cNvPr id="3" name="TextBox 2">
            <a:extLst>
              <a:ext uri="{FF2B5EF4-FFF2-40B4-BE49-F238E27FC236}">
                <a16:creationId xmlns:a16="http://schemas.microsoft.com/office/drawing/2014/main" id="{773E41FD-B345-BADA-0C90-267A8725F334}"/>
              </a:ext>
            </a:extLst>
          </p:cNvPr>
          <p:cNvSpPr txBox="1"/>
          <p:nvPr/>
        </p:nvSpPr>
        <p:spPr>
          <a:xfrm>
            <a:off x="8680174" y="817340"/>
            <a:ext cx="2513343" cy="369332"/>
          </a:xfrm>
          <a:prstGeom prst="rect">
            <a:avLst/>
          </a:prstGeom>
          <a:noFill/>
        </p:spPr>
        <p:txBody>
          <a:bodyPr wrap="square" rtlCol="0">
            <a:spAutoFit/>
          </a:bodyPr>
          <a:lstStyle/>
          <a:p>
            <a:r>
              <a:rPr lang="en-CA" dirty="0"/>
              <a:t>actions happening now</a:t>
            </a:r>
          </a:p>
        </p:txBody>
      </p:sp>
      <p:sp>
        <p:nvSpPr>
          <p:cNvPr id="4" name="Subtitle 2">
            <a:extLst>
              <a:ext uri="{FF2B5EF4-FFF2-40B4-BE49-F238E27FC236}">
                <a16:creationId xmlns:a16="http://schemas.microsoft.com/office/drawing/2014/main" id="{8B4045D4-7563-1A4A-3F15-1CA19B084F7B}"/>
              </a:ext>
            </a:extLst>
          </p:cNvPr>
          <p:cNvSpPr txBox="1">
            <a:spLocks/>
          </p:cNvSpPr>
          <p:nvPr/>
        </p:nvSpPr>
        <p:spPr>
          <a:xfrm>
            <a:off x="737937" y="1921496"/>
            <a:ext cx="5079767"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She is walking to work. </a:t>
            </a:r>
          </a:p>
        </p:txBody>
      </p:sp>
      <p:pic>
        <p:nvPicPr>
          <p:cNvPr id="5" name="Picture 4" descr="A cartoon of a person walking&#10;&#10;AI-generated content may be incorrect.">
            <a:extLst>
              <a:ext uri="{FF2B5EF4-FFF2-40B4-BE49-F238E27FC236}">
                <a16:creationId xmlns:a16="http://schemas.microsoft.com/office/drawing/2014/main" id="{06ABDFD2-3EC7-ED76-0E82-86312813646D}"/>
              </a:ext>
            </a:extLst>
          </p:cNvPr>
          <p:cNvPicPr>
            <a:picLocks noChangeAspect="1"/>
          </p:cNvPicPr>
          <p:nvPr/>
        </p:nvPicPr>
        <p:blipFill>
          <a:blip r:embed="rId4"/>
          <a:stretch>
            <a:fillRect/>
          </a:stretch>
        </p:blipFill>
        <p:spPr>
          <a:xfrm>
            <a:off x="6460435" y="1612469"/>
            <a:ext cx="1385732" cy="20785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Subtitle 2">
            <a:extLst>
              <a:ext uri="{FF2B5EF4-FFF2-40B4-BE49-F238E27FC236}">
                <a16:creationId xmlns:a16="http://schemas.microsoft.com/office/drawing/2014/main" id="{817C6B26-208B-502F-1128-3A7362145F85}"/>
              </a:ext>
            </a:extLst>
          </p:cNvPr>
          <p:cNvSpPr txBox="1">
            <a:spLocks/>
          </p:cNvSpPr>
          <p:nvPr/>
        </p:nvSpPr>
        <p:spPr>
          <a:xfrm>
            <a:off x="817450" y="4247253"/>
            <a:ext cx="5079767"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They are taking the bus. </a:t>
            </a:r>
          </a:p>
        </p:txBody>
      </p:sp>
      <p:pic>
        <p:nvPicPr>
          <p:cNvPr id="7" name="Picture 6" descr="A group of people sitting on a bus&#10;&#10;AI-generated content may be incorrect.">
            <a:extLst>
              <a:ext uri="{FF2B5EF4-FFF2-40B4-BE49-F238E27FC236}">
                <a16:creationId xmlns:a16="http://schemas.microsoft.com/office/drawing/2014/main" id="{3AAF9F36-DB2B-FA32-554A-D6954C5AC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435" y="4247253"/>
            <a:ext cx="1546126" cy="177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Oval 7">
            <a:extLst>
              <a:ext uri="{FF2B5EF4-FFF2-40B4-BE49-F238E27FC236}">
                <a16:creationId xmlns:a16="http://schemas.microsoft.com/office/drawing/2014/main" id="{F16AFBF8-2F9D-D488-08B7-970AFD39640C}"/>
              </a:ext>
            </a:extLst>
          </p:cNvPr>
          <p:cNvSpPr/>
          <p:nvPr/>
        </p:nvSpPr>
        <p:spPr>
          <a:xfrm>
            <a:off x="1790962" y="4247253"/>
            <a:ext cx="788276" cy="7331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453F2ED5-D86E-46A0-9132-509DD77736F9}"/>
              </a:ext>
            </a:extLst>
          </p:cNvPr>
          <p:cNvSpPr/>
          <p:nvPr/>
        </p:nvSpPr>
        <p:spPr>
          <a:xfrm>
            <a:off x="1445172" y="1946948"/>
            <a:ext cx="547590" cy="58017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pic>
        <p:nvPicPr>
          <p:cNvPr id="10" name="Graphic 9" descr="Return with solid fill">
            <a:extLst>
              <a:ext uri="{FF2B5EF4-FFF2-40B4-BE49-F238E27FC236}">
                <a16:creationId xmlns:a16="http://schemas.microsoft.com/office/drawing/2014/main" id="{57B3FD23-6003-45C7-6C46-26A4B5C9DE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9911" y="2458929"/>
            <a:ext cx="327988" cy="327988"/>
          </a:xfrm>
          <a:prstGeom prst="rect">
            <a:avLst/>
          </a:prstGeom>
        </p:spPr>
      </p:pic>
      <p:pic>
        <p:nvPicPr>
          <p:cNvPr id="11" name="Graphic 10" descr="Return with solid fill">
            <a:extLst>
              <a:ext uri="{FF2B5EF4-FFF2-40B4-BE49-F238E27FC236}">
                <a16:creationId xmlns:a16="http://schemas.microsoft.com/office/drawing/2014/main" id="{EC68D5FD-497A-514F-661C-CD63C49059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3339" y="4792248"/>
            <a:ext cx="327988" cy="327988"/>
          </a:xfrm>
          <a:prstGeom prst="rect">
            <a:avLst/>
          </a:prstGeom>
        </p:spPr>
      </p:pic>
    </p:spTree>
    <p:custDataLst>
      <p:tags r:id="rId1"/>
    </p:custDataLst>
    <p:extLst>
      <p:ext uri="{BB962C8B-B14F-4D97-AF65-F5344CB8AC3E}">
        <p14:creationId xmlns:p14="http://schemas.microsoft.com/office/powerpoint/2010/main" val="1110874397"/>
      </p:ext>
    </p:extLst>
  </p:cSld>
  <p:clrMapOvr>
    <a:masterClrMapping/>
  </p:clrMapOvr>
  <mc:AlternateContent xmlns:mc="http://schemas.openxmlformats.org/markup-compatibility/2006" xmlns:p14="http://schemas.microsoft.com/office/powerpoint/2010/main">
    <mc:Choice Requires="p14">
      <p:transition spd="slow" p14:dur="2000" advTm="25144"/>
    </mc:Choice>
    <mc:Fallback xmlns="">
      <p:transition spd="slow" advTm="25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50"/>
                            </p:stCondLst>
                            <p:childTnLst>
                              <p:par>
                                <p:cTn id="13" presetID="32" presetClass="emph" presetSubtype="0" fill="hold" grpId="1" nodeType="after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wd">
                                    <p:tmPct val="10000"/>
                                  </p:iterate>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par>
                          <p:cTn id="33" fill="hold">
                            <p:stCondLst>
                              <p:cond delay="75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build="allAtOnce"/>
      <p:bldP spid="6" grpId="0" build="allAtOnce"/>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51AE3-BD40-5853-E0CE-00CDB7ED42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C2E72F-5B93-FED3-D6BE-6FCA8ECBA66E}"/>
              </a:ext>
            </a:extLst>
          </p:cNvPr>
          <p:cNvSpPr txBox="1"/>
          <p:nvPr/>
        </p:nvSpPr>
        <p:spPr>
          <a:xfrm>
            <a:off x="599661" y="463827"/>
            <a:ext cx="10392058"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Present Continuous - Negative</a:t>
            </a:r>
            <a:endParaRPr lang="en-CA" sz="5400" dirty="0">
              <a:solidFill>
                <a:schemeClr val="bg1"/>
              </a:solidFill>
            </a:endParaRPr>
          </a:p>
        </p:txBody>
      </p:sp>
      <p:sp>
        <p:nvSpPr>
          <p:cNvPr id="4" name="Subtitle 2">
            <a:extLst>
              <a:ext uri="{FF2B5EF4-FFF2-40B4-BE49-F238E27FC236}">
                <a16:creationId xmlns:a16="http://schemas.microsoft.com/office/drawing/2014/main" id="{BC0A3AC8-6AD1-A6F4-0D4A-42E62B6F277A}"/>
              </a:ext>
            </a:extLst>
          </p:cNvPr>
          <p:cNvSpPr txBox="1">
            <a:spLocks/>
          </p:cNvSpPr>
          <p:nvPr/>
        </p:nvSpPr>
        <p:spPr>
          <a:xfrm>
            <a:off x="737937" y="1921496"/>
            <a:ext cx="5079767"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She isn’t walking to work. </a:t>
            </a:r>
          </a:p>
        </p:txBody>
      </p:sp>
      <p:pic>
        <p:nvPicPr>
          <p:cNvPr id="5" name="Picture 4">
            <a:extLst>
              <a:ext uri="{FF2B5EF4-FFF2-40B4-BE49-F238E27FC236}">
                <a16:creationId xmlns:a16="http://schemas.microsoft.com/office/drawing/2014/main" id="{E3E702B6-50AF-F69F-D38B-000AB45448CE}"/>
              </a:ext>
            </a:extLst>
          </p:cNvPr>
          <p:cNvPicPr>
            <a:picLocks noChangeAspect="1"/>
          </p:cNvPicPr>
          <p:nvPr/>
        </p:nvPicPr>
        <p:blipFill>
          <a:blip r:embed="rId4"/>
          <a:srcRect/>
          <a:stretch/>
        </p:blipFill>
        <p:spPr>
          <a:xfrm>
            <a:off x="6331432" y="1477410"/>
            <a:ext cx="1562742" cy="23441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Subtitle 2">
            <a:extLst>
              <a:ext uri="{FF2B5EF4-FFF2-40B4-BE49-F238E27FC236}">
                <a16:creationId xmlns:a16="http://schemas.microsoft.com/office/drawing/2014/main" id="{26DDEB16-9B5B-5013-F598-5578897AD61C}"/>
              </a:ext>
            </a:extLst>
          </p:cNvPr>
          <p:cNvSpPr txBox="1">
            <a:spLocks/>
          </p:cNvSpPr>
          <p:nvPr/>
        </p:nvSpPr>
        <p:spPr>
          <a:xfrm>
            <a:off x="817450" y="4247253"/>
            <a:ext cx="5513982"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They aren’t taking the bus. </a:t>
            </a:r>
          </a:p>
        </p:txBody>
      </p:sp>
      <p:pic>
        <p:nvPicPr>
          <p:cNvPr id="7" name="Picture 6">
            <a:extLst>
              <a:ext uri="{FF2B5EF4-FFF2-40B4-BE49-F238E27FC236}">
                <a16:creationId xmlns:a16="http://schemas.microsoft.com/office/drawing/2014/main" id="{2967A449-1FDD-E23D-7EEA-490ADAB6BE09}"/>
              </a:ext>
            </a:extLst>
          </p:cNvPr>
          <p:cNvPicPr>
            <a:picLocks noChangeAspect="1"/>
          </p:cNvPicPr>
          <p:nvPr/>
        </p:nvPicPr>
        <p:blipFill>
          <a:blip r:embed="rId5"/>
          <a:srcRect t="11840" b="11840"/>
          <a:stretch/>
        </p:blipFill>
        <p:spPr>
          <a:xfrm>
            <a:off x="6640436" y="4184190"/>
            <a:ext cx="2058991" cy="23571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a:extLst>
              <a:ext uri="{FF2B5EF4-FFF2-40B4-BE49-F238E27FC236}">
                <a16:creationId xmlns:a16="http://schemas.microsoft.com/office/drawing/2014/main" id="{1D2332EC-39C6-8043-4D0B-BAA70390A2B1}"/>
              </a:ext>
            </a:extLst>
          </p:cNvPr>
          <p:cNvSpPr txBox="1"/>
          <p:nvPr/>
        </p:nvSpPr>
        <p:spPr>
          <a:xfrm>
            <a:off x="1428675" y="1477410"/>
            <a:ext cx="1201011" cy="461665"/>
          </a:xfrm>
          <a:prstGeom prst="rect">
            <a:avLst/>
          </a:prstGeom>
          <a:noFill/>
        </p:spPr>
        <p:txBody>
          <a:bodyPr wrap="square" rtlCol="0">
            <a:spAutoFit/>
          </a:bodyPr>
          <a:lstStyle/>
          <a:p>
            <a:r>
              <a:rPr lang="en-CA" sz="2400" dirty="0"/>
              <a:t>(is not)</a:t>
            </a:r>
          </a:p>
        </p:txBody>
      </p:sp>
      <p:sp>
        <p:nvSpPr>
          <p:cNvPr id="13" name="TextBox 12">
            <a:extLst>
              <a:ext uri="{FF2B5EF4-FFF2-40B4-BE49-F238E27FC236}">
                <a16:creationId xmlns:a16="http://schemas.microsoft.com/office/drawing/2014/main" id="{96D788F7-34AE-2A56-9C9E-F65BB1E1B0BC}"/>
              </a:ext>
            </a:extLst>
          </p:cNvPr>
          <p:cNvSpPr txBox="1"/>
          <p:nvPr/>
        </p:nvSpPr>
        <p:spPr>
          <a:xfrm>
            <a:off x="1713506" y="3785588"/>
            <a:ext cx="1490048" cy="461665"/>
          </a:xfrm>
          <a:prstGeom prst="rect">
            <a:avLst/>
          </a:prstGeom>
          <a:noFill/>
        </p:spPr>
        <p:txBody>
          <a:bodyPr wrap="square" rtlCol="0">
            <a:spAutoFit/>
          </a:bodyPr>
          <a:lstStyle/>
          <a:p>
            <a:r>
              <a:rPr lang="en-CA" sz="2400" dirty="0"/>
              <a:t>(are not)</a:t>
            </a:r>
          </a:p>
        </p:txBody>
      </p:sp>
    </p:spTree>
    <p:custDataLst>
      <p:tags r:id="rId1"/>
    </p:custDataLst>
    <p:extLst>
      <p:ext uri="{BB962C8B-B14F-4D97-AF65-F5344CB8AC3E}">
        <p14:creationId xmlns:p14="http://schemas.microsoft.com/office/powerpoint/2010/main" val="2891828544"/>
      </p:ext>
    </p:extLst>
  </p:cSld>
  <p:clrMapOvr>
    <a:masterClrMapping/>
  </p:clrMapOvr>
  <mc:AlternateContent xmlns:mc="http://schemas.openxmlformats.org/markup-compatibility/2006" xmlns:p14="http://schemas.microsoft.com/office/powerpoint/2010/main">
    <mc:Choice Requires="p14">
      <p:transition spd="slow" p14:dur="2000" advTm="19794"/>
    </mc:Choice>
    <mc:Fallback xmlns="">
      <p:transition spd="slow" advTm="19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wd">
                                    <p:tmPct val="10000"/>
                                  </p:iterate>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par>
                          <p:cTn id="22" fill="hold">
                            <p:stCondLst>
                              <p:cond delay="75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wd">
                                    <p:tmPct val="10000"/>
                                  </p:iterate>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childTnLst>
                          </p:cTn>
                        </p:par>
                        <p:par>
                          <p:cTn id="31" fill="hold">
                            <p:stCondLst>
                              <p:cond delay="75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P spid="6" grpId="0" build="allAtOnce"/>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61F86-1939-BD40-7450-5F36E8FDE5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727823-C712-B642-ED28-84EB38C772A1}"/>
              </a:ext>
            </a:extLst>
          </p:cNvPr>
          <p:cNvSpPr txBox="1"/>
          <p:nvPr/>
        </p:nvSpPr>
        <p:spPr>
          <a:xfrm>
            <a:off x="599661" y="463827"/>
            <a:ext cx="10392058"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Present Continuous - Questions</a:t>
            </a:r>
            <a:endParaRPr lang="en-CA" sz="5400" dirty="0">
              <a:solidFill>
                <a:schemeClr val="bg1"/>
              </a:solidFill>
            </a:endParaRPr>
          </a:p>
        </p:txBody>
      </p:sp>
      <p:sp>
        <p:nvSpPr>
          <p:cNvPr id="4" name="Subtitle 2">
            <a:extLst>
              <a:ext uri="{FF2B5EF4-FFF2-40B4-BE49-F238E27FC236}">
                <a16:creationId xmlns:a16="http://schemas.microsoft.com/office/drawing/2014/main" id="{F9E04BC8-74F8-644D-93AF-CBF14C45E73E}"/>
              </a:ext>
            </a:extLst>
          </p:cNvPr>
          <p:cNvSpPr txBox="1">
            <a:spLocks/>
          </p:cNvSpPr>
          <p:nvPr/>
        </p:nvSpPr>
        <p:spPr>
          <a:xfrm>
            <a:off x="737937" y="1921496"/>
            <a:ext cx="5079767"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Is she walking to work? </a:t>
            </a:r>
          </a:p>
        </p:txBody>
      </p:sp>
      <p:pic>
        <p:nvPicPr>
          <p:cNvPr id="5" name="Picture 4">
            <a:extLst>
              <a:ext uri="{FF2B5EF4-FFF2-40B4-BE49-F238E27FC236}">
                <a16:creationId xmlns:a16="http://schemas.microsoft.com/office/drawing/2014/main" id="{109B1B76-7223-8FC7-2E58-0B05D285DD8E}"/>
              </a:ext>
            </a:extLst>
          </p:cNvPr>
          <p:cNvPicPr>
            <a:picLocks noChangeAspect="1"/>
          </p:cNvPicPr>
          <p:nvPr/>
        </p:nvPicPr>
        <p:blipFill>
          <a:blip r:embed="rId4"/>
          <a:srcRect/>
          <a:stretch/>
        </p:blipFill>
        <p:spPr>
          <a:xfrm>
            <a:off x="6331432" y="1477410"/>
            <a:ext cx="1562742" cy="23441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Subtitle 2">
            <a:extLst>
              <a:ext uri="{FF2B5EF4-FFF2-40B4-BE49-F238E27FC236}">
                <a16:creationId xmlns:a16="http://schemas.microsoft.com/office/drawing/2014/main" id="{475F770E-BB75-ABFF-2ACC-69C468AEA68C}"/>
              </a:ext>
            </a:extLst>
          </p:cNvPr>
          <p:cNvSpPr txBox="1">
            <a:spLocks/>
          </p:cNvSpPr>
          <p:nvPr/>
        </p:nvSpPr>
        <p:spPr>
          <a:xfrm>
            <a:off x="817450" y="4247253"/>
            <a:ext cx="5513982"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Are they taking the bus? </a:t>
            </a:r>
          </a:p>
        </p:txBody>
      </p:sp>
      <p:pic>
        <p:nvPicPr>
          <p:cNvPr id="7" name="Picture 6">
            <a:extLst>
              <a:ext uri="{FF2B5EF4-FFF2-40B4-BE49-F238E27FC236}">
                <a16:creationId xmlns:a16="http://schemas.microsoft.com/office/drawing/2014/main" id="{A1CB212C-6193-17A3-6D77-12BC5728B3A1}"/>
              </a:ext>
            </a:extLst>
          </p:cNvPr>
          <p:cNvPicPr>
            <a:picLocks noChangeAspect="1"/>
          </p:cNvPicPr>
          <p:nvPr/>
        </p:nvPicPr>
        <p:blipFill>
          <a:blip r:embed="rId5"/>
          <a:srcRect t="11840" b="11840"/>
          <a:stretch/>
        </p:blipFill>
        <p:spPr>
          <a:xfrm>
            <a:off x="6640436" y="4184190"/>
            <a:ext cx="2058991" cy="23571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A82F4948-461B-ADC3-DD9A-6B5B50569F1B}"/>
              </a:ext>
            </a:extLst>
          </p:cNvPr>
          <p:cNvSpPr txBox="1"/>
          <p:nvPr/>
        </p:nvSpPr>
        <p:spPr>
          <a:xfrm>
            <a:off x="8234335" y="1649441"/>
            <a:ext cx="2047461" cy="646331"/>
          </a:xfrm>
          <a:prstGeom prst="rect">
            <a:avLst/>
          </a:prstGeom>
          <a:noFill/>
        </p:spPr>
        <p:txBody>
          <a:bodyPr wrap="square" rtlCol="0">
            <a:spAutoFit/>
          </a:bodyPr>
          <a:lstStyle/>
          <a:p>
            <a:r>
              <a:rPr lang="en-CA" dirty="0"/>
              <a:t>Yes, she is.</a:t>
            </a:r>
          </a:p>
          <a:p>
            <a:r>
              <a:rPr lang="en-CA" dirty="0"/>
              <a:t>No, she isn’t. </a:t>
            </a:r>
          </a:p>
        </p:txBody>
      </p:sp>
      <p:pic>
        <p:nvPicPr>
          <p:cNvPr id="8" name="Graphic 7" descr="Checkbox Checked with solid fill">
            <a:extLst>
              <a:ext uri="{FF2B5EF4-FFF2-40B4-BE49-F238E27FC236}">
                <a16:creationId xmlns:a16="http://schemas.microsoft.com/office/drawing/2014/main" id="{89CF6042-183B-C164-1301-39ECE461F9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60067" y="1477410"/>
            <a:ext cx="585706" cy="585706"/>
          </a:xfrm>
          <a:prstGeom prst="rect">
            <a:avLst/>
          </a:prstGeom>
        </p:spPr>
      </p:pic>
      <p:sp>
        <p:nvSpPr>
          <p:cNvPr id="9" name="TextBox 8">
            <a:extLst>
              <a:ext uri="{FF2B5EF4-FFF2-40B4-BE49-F238E27FC236}">
                <a16:creationId xmlns:a16="http://schemas.microsoft.com/office/drawing/2014/main" id="{D218F588-274F-7AD1-A372-E55BB3072514}"/>
              </a:ext>
            </a:extLst>
          </p:cNvPr>
          <p:cNvSpPr txBox="1"/>
          <p:nvPr/>
        </p:nvSpPr>
        <p:spPr>
          <a:xfrm>
            <a:off x="9008431" y="4184190"/>
            <a:ext cx="2047461" cy="646331"/>
          </a:xfrm>
          <a:prstGeom prst="rect">
            <a:avLst/>
          </a:prstGeom>
          <a:noFill/>
        </p:spPr>
        <p:txBody>
          <a:bodyPr wrap="square" rtlCol="0">
            <a:spAutoFit/>
          </a:bodyPr>
          <a:lstStyle/>
          <a:p>
            <a:r>
              <a:rPr lang="en-CA" dirty="0"/>
              <a:t>Yes, they are.</a:t>
            </a:r>
          </a:p>
          <a:p>
            <a:r>
              <a:rPr lang="en-CA" dirty="0"/>
              <a:t>No, they aren’t. </a:t>
            </a:r>
          </a:p>
        </p:txBody>
      </p:sp>
      <p:pic>
        <p:nvPicPr>
          <p:cNvPr id="10" name="Graphic 9" descr="Checkbox Checked with solid fill">
            <a:extLst>
              <a:ext uri="{FF2B5EF4-FFF2-40B4-BE49-F238E27FC236}">
                <a16:creationId xmlns:a16="http://schemas.microsoft.com/office/drawing/2014/main" id="{2DA0300B-6415-8756-368B-80C751EAFA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5154" y="4410847"/>
            <a:ext cx="585706" cy="585706"/>
          </a:xfrm>
          <a:prstGeom prst="rect">
            <a:avLst/>
          </a:prstGeom>
        </p:spPr>
      </p:pic>
      <p:sp>
        <p:nvSpPr>
          <p:cNvPr id="11" name="Oval 10">
            <a:extLst>
              <a:ext uri="{FF2B5EF4-FFF2-40B4-BE49-F238E27FC236}">
                <a16:creationId xmlns:a16="http://schemas.microsoft.com/office/drawing/2014/main" id="{2F73736B-30DC-8ED1-EA3A-E9D45B557396}"/>
              </a:ext>
            </a:extLst>
          </p:cNvPr>
          <p:cNvSpPr/>
          <p:nvPr/>
        </p:nvSpPr>
        <p:spPr>
          <a:xfrm>
            <a:off x="4821244" y="1921496"/>
            <a:ext cx="400295" cy="487248"/>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02162106-0B99-6483-C157-A1AB4A112D17}"/>
              </a:ext>
            </a:extLst>
          </p:cNvPr>
          <p:cNvSpPr/>
          <p:nvPr/>
        </p:nvSpPr>
        <p:spPr>
          <a:xfrm>
            <a:off x="5132130" y="4247253"/>
            <a:ext cx="400295" cy="487248"/>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808570246"/>
      </p:ext>
    </p:extLst>
  </p:cSld>
  <p:clrMapOvr>
    <a:masterClrMapping/>
  </p:clrMapOvr>
  <mc:AlternateContent xmlns:mc="http://schemas.openxmlformats.org/markup-compatibility/2006" xmlns:p14="http://schemas.microsoft.com/office/powerpoint/2010/main">
    <mc:Choice Requires="p14">
      <p:transition spd="slow" p14:dur="2000" advTm="21379"/>
    </mc:Choice>
    <mc:Fallback xmlns="">
      <p:transition spd="slow" advTm="213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250"/>
                            </p:stCondLst>
                            <p:childTnLst>
                              <p:par>
                                <p:cTn id="22" presetID="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wd">
                                    <p:tmPct val="10000"/>
                                  </p:iterate>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childTnLst>
                          </p:cTn>
                        </p:par>
                        <p:par>
                          <p:cTn id="31" fill="hold">
                            <p:stCondLst>
                              <p:cond delay="75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1250"/>
                            </p:stCondLst>
                            <p:childTnLst>
                              <p:par>
                                <p:cTn id="36" presetID="1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1750"/>
                            </p:stCondLst>
                            <p:childTnLst>
                              <p:par>
                                <p:cTn id="40" presetID="2" presetClass="entr" presetSubtype="4"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P spid="6" grpId="0" build="allAtOnce"/>
      <p:bldP spid="3" grpId="0"/>
      <p:bldP spid="9" grpId="0"/>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2CDBA-AD1D-05C1-D8B0-F96C2DE868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98CE5A-005F-18B7-66D8-F5C95B1DD318}"/>
              </a:ext>
            </a:extLst>
          </p:cNvPr>
          <p:cNvSpPr txBox="1"/>
          <p:nvPr/>
        </p:nvSpPr>
        <p:spPr>
          <a:xfrm>
            <a:off x="599661" y="463827"/>
            <a:ext cx="6284843"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Simple Past</a:t>
            </a:r>
            <a:endParaRPr lang="en-CA" sz="5400" dirty="0">
              <a:solidFill>
                <a:schemeClr val="bg1"/>
              </a:solidFill>
            </a:endParaRPr>
          </a:p>
        </p:txBody>
      </p:sp>
      <p:sp>
        <p:nvSpPr>
          <p:cNvPr id="3" name="TextBox 2">
            <a:extLst>
              <a:ext uri="{FF2B5EF4-FFF2-40B4-BE49-F238E27FC236}">
                <a16:creationId xmlns:a16="http://schemas.microsoft.com/office/drawing/2014/main" id="{EFD501AD-8800-BE3C-5D45-A34EF5F696F6}"/>
              </a:ext>
            </a:extLst>
          </p:cNvPr>
          <p:cNvSpPr txBox="1"/>
          <p:nvPr/>
        </p:nvSpPr>
        <p:spPr>
          <a:xfrm>
            <a:off x="8686800" y="876975"/>
            <a:ext cx="2100469" cy="369332"/>
          </a:xfrm>
          <a:prstGeom prst="rect">
            <a:avLst/>
          </a:prstGeom>
          <a:noFill/>
        </p:spPr>
        <p:txBody>
          <a:bodyPr wrap="square" rtlCol="0">
            <a:spAutoFit/>
          </a:bodyPr>
          <a:lstStyle/>
          <a:p>
            <a:r>
              <a:rPr lang="en-CA" dirty="0"/>
              <a:t>completed actions</a:t>
            </a:r>
          </a:p>
        </p:txBody>
      </p:sp>
      <p:sp>
        <p:nvSpPr>
          <p:cNvPr id="4" name="TextBox 3">
            <a:extLst>
              <a:ext uri="{FF2B5EF4-FFF2-40B4-BE49-F238E27FC236}">
                <a16:creationId xmlns:a16="http://schemas.microsoft.com/office/drawing/2014/main" id="{F459B29C-FDDB-A5EA-9379-3E00F9B31A11}"/>
              </a:ext>
            </a:extLst>
          </p:cNvPr>
          <p:cNvSpPr txBox="1"/>
          <p:nvPr/>
        </p:nvSpPr>
        <p:spPr>
          <a:xfrm>
            <a:off x="820378" y="1904475"/>
            <a:ext cx="2635994" cy="523220"/>
          </a:xfrm>
          <a:prstGeom prst="rect">
            <a:avLst/>
          </a:prstGeom>
          <a:noFill/>
        </p:spPr>
        <p:txBody>
          <a:bodyPr wrap="square" rtlCol="0">
            <a:spAutoFit/>
          </a:bodyPr>
          <a:lstStyle/>
          <a:p>
            <a:pPr algn="ctr"/>
            <a:r>
              <a:rPr lang="en-CA" sz="2800" dirty="0"/>
              <a:t>Regular Verbs</a:t>
            </a:r>
          </a:p>
        </p:txBody>
      </p:sp>
      <p:sp>
        <p:nvSpPr>
          <p:cNvPr id="5" name="TextBox 4">
            <a:extLst>
              <a:ext uri="{FF2B5EF4-FFF2-40B4-BE49-F238E27FC236}">
                <a16:creationId xmlns:a16="http://schemas.microsoft.com/office/drawing/2014/main" id="{3B8678D0-FEE2-A3D9-D882-0FAA0241D4C4}"/>
              </a:ext>
            </a:extLst>
          </p:cNvPr>
          <p:cNvSpPr txBox="1"/>
          <p:nvPr/>
        </p:nvSpPr>
        <p:spPr>
          <a:xfrm>
            <a:off x="8151275" y="1904475"/>
            <a:ext cx="2635994" cy="523220"/>
          </a:xfrm>
          <a:prstGeom prst="rect">
            <a:avLst/>
          </a:prstGeom>
          <a:noFill/>
        </p:spPr>
        <p:txBody>
          <a:bodyPr wrap="square" rtlCol="0">
            <a:spAutoFit/>
          </a:bodyPr>
          <a:lstStyle/>
          <a:p>
            <a:pPr algn="ctr"/>
            <a:r>
              <a:rPr lang="en-CA" sz="2800" dirty="0"/>
              <a:t>Irregular Verbs</a:t>
            </a:r>
          </a:p>
        </p:txBody>
      </p:sp>
      <p:sp>
        <p:nvSpPr>
          <p:cNvPr id="6" name="Subtitle 2">
            <a:extLst>
              <a:ext uri="{FF2B5EF4-FFF2-40B4-BE49-F238E27FC236}">
                <a16:creationId xmlns:a16="http://schemas.microsoft.com/office/drawing/2014/main" id="{AF09CD2F-A830-7B17-89ED-1991F454AE78}"/>
              </a:ext>
            </a:extLst>
          </p:cNvPr>
          <p:cNvSpPr txBox="1">
            <a:spLocks/>
          </p:cNvSpPr>
          <p:nvPr/>
        </p:nvSpPr>
        <p:spPr>
          <a:xfrm>
            <a:off x="391094" y="3017258"/>
            <a:ext cx="5877275"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He walked to work yesterday.  </a:t>
            </a:r>
          </a:p>
        </p:txBody>
      </p:sp>
      <p:pic>
        <p:nvPicPr>
          <p:cNvPr id="7" name="Graphic 6" descr="Return with solid fill">
            <a:extLst>
              <a:ext uri="{FF2B5EF4-FFF2-40B4-BE49-F238E27FC236}">
                <a16:creationId xmlns:a16="http://schemas.microsoft.com/office/drawing/2014/main" id="{E9812F58-6A52-00A4-DD82-472F576C48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9158" y="3562252"/>
            <a:ext cx="327988" cy="327988"/>
          </a:xfrm>
          <a:prstGeom prst="rect">
            <a:avLst/>
          </a:prstGeom>
        </p:spPr>
      </p:pic>
      <p:sp>
        <p:nvSpPr>
          <p:cNvPr id="8" name="Subtitle 2">
            <a:extLst>
              <a:ext uri="{FF2B5EF4-FFF2-40B4-BE49-F238E27FC236}">
                <a16:creationId xmlns:a16="http://schemas.microsoft.com/office/drawing/2014/main" id="{89919022-8644-C4D1-DCB9-139DC6689758}"/>
              </a:ext>
            </a:extLst>
          </p:cNvPr>
          <p:cNvSpPr txBox="1">
            <a:spLocks/>
          </p:cNvSpPr>
          <p:nvPr/>
        </p:nvSpPr>
        <p:spPr>
          <a:xfrm>
            <a:off x="6528084" y="3017257"/>
            <a:ext cx="5598751"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They took the bus yesterday.  </a:t>
            </a:r>
          </a:p>
        </p:txBody>
      </p:sp>
      <p:pic>
        <p:nvPicPr>
          <p:cNvPr id="9" name="Picture 8" descr="A cartoon of a person walking&#10;&#10;AI-generated content may be incorrect.">
            <a:extLst>
              <a:ext uri="{FF2B5EF4-FFF2-40B4-BE49-F238E27FC236}">
                <a16:creationId xmlns:a16="http://schemas.microsoft.com/office/drawing/2014/main" id="{4A178327-4D05-BB78-33D4-CE4F5B7B4667}"/>
              </a:ext>
            </a:extLst>
          </p:cNvPr>
          <p:cNvPicPr>
            <a:picLocks noChangeAspect="1"/>
          </p:cNvPicPr>
          <p:nvPr/>
        </p:nvPicPr>
        <p:blipFill>
          <a:blip r:embed="rId6"/>
          <a:stretch>
            <a:fillRect/>
          </a:stretch>
        </p:blipFill>
        <p:spPr>
          <a:xfrm>
            <a:off x="2714066" y="3988724"/>
            <a:ext cx="1603633" cy="2405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A group of people sitting on a bus&#10;&#10;AI-generated content may be incorrect.">
            <a:extLst>
              <a:ext uri="{FF2B5EF4-FFF2-40B4-BE49-F238E27FC236}">
                <a16:creationId xmlns:a16="http://schemas.microsoft.com/office/drawing/2014/main" id="{A30D0205-9AB9-786C-FC61-FD253D1750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0012" y="4015091"/>
            <a:ext cx="2101202" cy="2405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894AEF3C-E064-EBB2-8F92-A7111860793A}"/>
              </a:ext>
            </a:extLst>
          </p:cNvPr>
          <p:cNvSpPr/>
          <p:nvPr/>
        </p:nvSpPr>
        <p:spPr>
          <a:xfrm>
            <a:off x="7508294" y="3035701"/>
            <a:ext cx="971156" cy="54864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25B72CC3-71D2-6BB4-A18E-DFA8C76890AD}"/>
              </a:ext>
            </a:extLst>
          </p:cNvPr>
          <p:cNvSpPr txBox="1"/>
          <p:nvPr/>
        </p:nvSpPr>
        <p:spPr>
          <a:xfrm>
            <a:off x="7508294" y="2635994"/>
            <a:ext cx="971156" cy="369332"/>
          </a:xfrm>
          <a:prstGeom prst="rect">
            <a:avLst/>
          </a:prstGeom>
          <a:noFill/>
        </p:spPr>
        <p:txBody>
          <a:bodyPr wrap="square" rtlCol="0">
            <a:spAutoFit/>
          </a:bodyPr>
          <a:lstStyle/>
          <a:p>
            <a:pPr algn="ctr"/>
            <a:r>
              <a:rPr lang="en-CA" dirty="0"/>
              <a:t>take</a:t>
            </a:r>
          </a:p>
        </p:txBody>
      </p:sp>
      <p:pic>
        <p:nvPicPr>
          <p:cNvPr id="14" name="Picture 13" descr="A cartoon of a person reading a book&#10;&#10;AI-generated content may be incorrect.">
            <a:extLst>
              <a:ext uri="{FF2B5EF4-FFF2-40B4-BE49-F238E27FC236}">
                <a16:creationId xmlns:a16="http://schemas.microsoft.com/office/drawing/2014/main" id="{AF45C23B-F11E-0F26-09C7-DA8544CCBE72}"/>
              </a:ext>
            </a:extLst>
          </p:cNvPr>
          <p:cNvPicPr>
            <a:picLocks noChangeAspect="1"/>
          </p:cNvPicPr>
          <p:nvPr/>
        </p:nvPicPr>
        <p:blipFill>
          <a:blip r:embed="rId8"/>
          <a:stretch>
            <a:fillRect/>
          </a:stretch>
        </p:blipFill>
        <p:spPr>
          <a:xfrm>
            <a:off x="9892857" y="3941596"/>
            <a:ext cx="1652629" cy="2478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469095600"/>
      </p:ext>
    </p:extLst>
  </p:cSld>
  <p:clrMapOvr>
    <a:masterClrMapping/>
  </p:clrMapOvr>
  <mc:AlternateContent xmlns:mc="http://schemas.openxmlformats.org/markup-compatibility/2006" xmlns:p14="http://schemas.microsoft.com/office/powerpoint/2010/main">
    <mc:Choice Requires="p14">
      <p:transition spd="slow" p14:dur="2000" advTm="37348"/>
    </mc:Choice>
    <mc:Fallback xmlns="">
      <p:transition spd="slow" advTm="37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32" presetClass="emph" presetSubtype="0" fill="hold" grpId="1"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wd">
                                    <p:tmPct val="10000"/>
                                  </p:iterate>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par>
                          <p:cTn id="32" fill="hold">
                            <p:stCondLst>
                              <p:cond delay="75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iterate type="wd">
                                    <p:tmPct val="10000"/>
                                  </p:iterate>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500"/>
                                        <p:tgtEl>
                                          <p:spTgt spid="8">
                                            <p:txEl>
                                              <p:pRg st="0" end="0"/>
                                            </p:txEl>
                                          </p:spTgt>
                                        </p:tgtEl>
                                      </p:cBhvr>
                                    </p:animEffect>
                                  </p:childTnLst>
                                </p:cTn>
                              </p:par>
                            </p:childTnLst>
                          </p:cTn>
                        </p:par>
                        <p:par>
                          <p:cTn id="45" fill="hold">
                            <p:stCondLst>
                              <p:cond delay="75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500"/>
                            </p:stCondLst>
                            <p:childTnLst>
                              <p:par>
                                <p:cTn id="58" presetID="32" presetClass="emph" presetSubtype="0" fill="hold" grpId="1" nodeType="afterEffect">
                                  <p:stCondLst>
                                    <p:cond delay="0"/>
                                  </p:stCondLst>
                                  <p:childTnLst>
                                    <p:animRot by="120000">
                                      <p:cBhvr>
                                        <p:cTn id="59" dur="100" fill="hold">
                                          <p:stCondLst>
                                            <p:cond delay="0"/>
                                          </p:stCondLst>
                                        </p:cTn>
                                        <p:tgtEl>
                                          <p:spTgt spid="12"/>
                                        </p:tgtEl>
                                        <p:attrNameLst>
                                          <p:attrName>r</p:attrName>
                                        </p:attrNameLst>
                                      </p:cBhvr>
                                    </p:animRot>
                                    <p:animRot by="-240000">
                                      <p:cBhvr>
                                        <p:cTn id="60" dur="200" fill="hold">
                                          <p:stCondLst>
                                            <p:cond delay="200"/>
                                          </p:stCondLst>
                                        </p:cTn>
                                        <p:tgtEl>
                                          <p:spTgt spid="12"/>
                                        </p:tgtEl>
                                        <p:attrNameLst>
                                          <p:attrName>r</p:attrName>
                                        </p:attrNameLst>
                                      </p:cBhvr>
                                    </p:animRot>
                                    <p:animRot by="240000">
                                      <p:cBhvr>
                                        <p:cTn id="61" dur="200" fill="hold">
                                          <p:stCondLst>
                                            <p:cond delay="400"/>
                                          </p:stCondLst>
                                        </p:cTn>
                                        <p:tgtEl>
                                          <p:spTgt spid="12"/>
                                        </p:tgtEl>
                                        <p:attrNameLst>
                                          <p:attrName>r</p:attrName>
                                        </p:attrNameLst>
                                      </p:cBhvr>
                                    </p:animRot>
                                    <p:animRot by="-240000">
                                      <p:cBhvr>
                                        <p:cTn id="62" dur="200" fill="hold">
                                          <p:stCondLst>
                                            <p:cond delay="600"/>
                                          </p:stCondLst>
                                        </p:cTn>
                                        <p:tgtEl>
                                          <p:spTgt spid="12"/>
                                        </p:tgtEl>
                                        <p:attrNameLst>
                                          <p:attrName>r</p:attrName>
                                        </p:attrNameLst>
                                      </p:cBhvr>
                                    </p:animRot>
                                    <p:animRot by="120000">
                                      <p:cBhvr>
                                        <p:cTn id="63" dur="200" fill="hold">
                                          <p:stCondLst>
                                            <p:cond delay="800"/>
                                          </p:stCondLst>
                                        </p:cTn>
                                        <p:tgtEl>
                                          <p:spTgt spid="12"/>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5" grpId="0"/>
      <p:bldP spid="6" grpId="0" build="allAtOnce"/>
      <p:bldP spid="8" grpId="0" build="allAtOnce"/>
      <p:bldP spid="11" grpId="0" animBg="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D9EF4-0217-8C66-A505-E4D1679030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CBD672-B731-0886-59A9-8552F0625BF8}"/>
              </a:ext>
            </a:extLst>
          </p:cNvPr>
          <p:cNvSpPr txBox="1"/>
          <p:nvPr/>
        </p:nvSpPr>
        <p:spPr>
          <a:xfrm>
            <a:off x="599661" y="463827"/>
            <a:ext cx="8847037" cy="923330"/>
          </a:xfrm>
          <a:prstGeom prst="rect">
            <a:avLst/>
          </a:prstGeom>
          <a:noFill/>
        </p:spPr>
        <p:txBody>
          <a:bodyPr wrap="square" rtlCol="0">
            <a:spAutoFit/>
          </a:bodyPr>
          <a:lstStyle/>
          <a:p>
            <a:pPr algn="ctr"/>
            <a:r>
              <a:rPr lang="en-CA" sz="5400" dirty="0">
                <a:solidFill>
                  <a:schemeClr val="bg1"/>
                </a:solidFill>
                <a:latin typeface="Amasis MT Pro" panose="020F0502020204030204" pitchFamily="18" charset="0"/>
              </a:rPr>
              <a:t>Simple Past - Negative</a:t>
            </a:r>
            <a:endParaRPr lang="en-CA" sz="5400" dirty="0">
              <a:solidFill>
                <a:schemeClr val="bg1"/>
              </a:solidFill>
            </a:endParaRPr>
          </a:p>
        </p:txBody>
      </p:sp>
      <p:sp>
        <p:nvSpPr>
          <p:cNvPr id="4" name="TextBox 3">
            <a:extLst>
              <a:ext uri="{FF2B5EF4-FFF2-40B4-BE49-F238E27FC236}">
                <a16:creationId xmlns:a16="http://schemas.microsoft.com/office/drawing/2014/main" id="{5DB01410-9096-1765-CC02-0DADDC59B2F3}"/>
              </a:ext>
            </a:extLst>
          </p:cNvPr>
          <p:cNvSpPr txBox="1"/>
          <p:nvPr/>
        </p:nvSpPr>
        <p:spPr>
          <a:xfrm>
            <a:off x="820378" y="1904475"/>
            <a:ext cx="2635994" cy="523220"/>
          </a:xfrm>
          <a:prstGeom prst="rect">
            <a:avLst/>
          </a:prstGeom>
          <a:noFill/>
        </p:spPr>
        <p:txBody>
          <a:bodyPr wrap="square" rtlCol="0">
            <a:spAutoFit/>
          </a:bodyPr>
          <a:lstStyle/>
          <a:p>
            <a:pPr algn="ctr"/>
            <a:r>
              <a:rPr lang="en-CA" sz="2800" dirty="0"/>
              <a:t>Regular Verbs</a:t>
            </a:r>
          </a:p>
        </p:txBody>
      </p:sp>
      <p:sp>
        <p:nvSpPr>
          <p:cNvPr id="5" name="TextBox 4">
            <a:extLst>
              <a:ext uri="{FF2B5EF4-FFF2-40B4-BE49-F238E27FC236}">
                <a16:creationId xmlns:a16="http://schemas.microsoft.com/office/drawing/2014/main" id="{3217C0B3-2D8F-A6E7-055D-CCCC4B71D6C0}"/>
              </a:ext>
            </a:extLst>
          </p:cNvPr>
          <p:cNvSpPr txBox="1"/>
          <p:nvPr/>
        </p:nvSpPr>
        <p:spPr>
          <a:xfrm>
            <a:off x="8151275" y="1904475"/>
            <a:ext cx="2635994" cy="523220"/>
          </a:xfrm>
          <a:prstGeom prst="rect">
            <a:avLst/>
          </a:prstGeom>
          <a:noFill/>
        </p:spPr>
        <p:txBody>
          <a:bodyPr wrap="square" rtlCol="0">
            <a:spAutoFit/>
          </a:bodyPr>
          <a:lstStyle/>
          <a:p>
            <a:pPr algn="ctr"/>
            <a:r>
              <a:rPr lang="en-CA" sz="2800" dirty="0"/>
              <a:t>Irregular Verbs</a:t>
            </a:r>
          </a:p>
        </p:txBody>
      </p:sp>
      <p:sp>
        <p:nvSpPr>
          <p:cNvPr id="6" name="Subtitle 2">
            <a:extLst>
              <a:ext uri="{FF2B5EF4-FFF2-40B4-BE49-F238E27FC236}">
                <a16:creationId xmlns:a16="http://schemas.microsoft.com/office/drawing/2014/main" id="{5CE1FACB-CD32-23AC-B96F-F40E4383B519}"/>
              </a:ext>
            </a:extLst>
          </p:cNvPr>
          <p:cNvSpPr txBox="1">
            <a:spLocks/>
          </p:cNvSpPr>
          <p:nvPr/>
        </p:nvSpPr>
        <p:spPr>
          <a:xfrm>
            <a:off x="410012" y="2884004"/>
            <a:ext cx="5877275"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He didn’t walk to work yesterday.  </a:t>
            </a:r>
          </a:p>
        </p:txBody>
      </p:sp>
      <p:sp>
        <p:nvSpPr>
          <p:cNvPr id="8" name="Subtitle 2">
            <a:extLst>
              <a:ext uri="{FF2B5EF4-FFF2-40B4-BE49-F238E27FC236}">
                <a16:creationId xmlns:a16="http://schemas.microsoft.com/office/drawing/2014/main" id="{AA4E5C86-E109-C447-96B0-ACC8FD8B4E8E}"/>
              </a:ext>
            </a:extLst>
          </p:cNvPr>
          <p:cNvSpPr txBox="1">
            <a:spLocks/>
          </p:cNvSpPr>
          <p:nvPr/>
        </p:nvSpPr>
        <p:spPr>
          <a:xfrm>
            <a:off x="6839512" y="2884004"/>
            <a:ext cx="5259519" cy="10899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chemeClr val="bg1"/>
                </a:solidFill>
              </a:rPr>
              <a:t>They didn’t take the bus yesterday.  </a:t>
            </a:r>
          </a:p>
        </p:txBody>
      </p:sp>
      <p:pic>
        <p:nvPicPr>
          <p:cNvPr id="9" name="Picture 8">
            <a:extLst>
              <a:ext uri="{FF2B5EF4-FFF2-40B4-BE49-F238E27FC236}">
                <a16:creationId xmlns:a16="http://schemas.microsoft.com/office/drawing/2014/main" id="{A5F785F7-DA00-EAD9-C39F-D350EBF0EDC8}"/>
              </a:ext>
            </a:extLst>
          </p:cNvPr>
          <p:cNvPicPr>
            <a:picLocks noChangeAspect="1"/>
          </p:cNvPicPr>
          <p:nvPr/>
        </p:nvPicPr>
        <p:blipFill>
          <a:blip r:embed="rId4">
            <a:extLst>
              <a:ext uri="{28A0092B-C50C-407E-A947-70E740481C1C}">
                <a14:useLocalDpi xmlns:a14="http://schemas.microsoft.com/office/drawing/2010/main" val="0"/>
              </a:ext>
            </a:extLst>
          </a:blip>
          <a:srcRect l="11357" r="11357"/>
          <a:stretch/>
        </p:blipFill>
        <p:spPr>
          <a:xfrm>
            <a:off x="2465727" y="4023362"/>
            <a:ext cx="1518232" cy="22773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FCDE7754-344E-FC9E-33AC-2BA5E25E95EE}"/>
              </a:ext>
            </a:extLst>
          </p:cNvPr>
          <p:cNvPicPr>
            <a:picLocks noChangeAspect="1"/>
          </p:cNvPicPr>
          <p:nvPr/>
        </p:nvPicPr>
        <p:blipFill>
          <a:blip r:embed="rId5"/>
          <a:srcRect t="11840" b="11840"/>
          <a:stretch/>
        </p:blipFill>
        <p:spPr>
          <a:xfrm>
            <a:off x="8443817" y="4046301"/>
            <a:ext cx="2050907" cy="23478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C8F89100-941C-6078-2C54-9CE32E177247}"/>
              </a:ext>
            </a:extLst>
          </p:cNvPr>
          <p:cNvSpPr/>
          <p:nvPr/>
        </p:nvSpPr>
        <p:spPr>
          <a:xfrm>
            <a:off x="2253687" y="2915536"/>
            <a:ext cx="971156" cy="54864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920495D5-CA43-2885-496E-18BDF3C41BEB}"/>
              </a:ext>
            </a:extLst>
          </p:cNvPr>
          <p:cNvSpPr txBox="1"/>
          <p:nvPr/>
        </p:nvSpPr>
        <p:spPr>
          <a:xfrm>
            <a:off x="1069658" y="2514672"/>
            <a:ext cx="971156" cy="369332"/>
          </a:xfrm>
          <a:prstGeom prst="rect">
            <a:avLst/>
          </a:prstGeom>
          <a:noFill/>
        </p:spPr>
        <p:txBody>
          <a:bodyPr wrap="square" rtlCol="0">
            <a:spAutoFit/>
          </a:bodyPr>
          <a:lstStyle/>
          <a:p>
            <a:pPr algn="ctr"/>
            <a:r>
              <a:rPr lang="en-CA" dirty="0"/>
              <a:t>did not</a:t>
            </a:r>
          </a:p>
        </p:txBody>
      </p:sp>
      <p:sp>
        <p:nvSpPr>
          <p:cNvPr id="13" name="Rectangle: Rounded Corners 12">
            <a:extLst>
              <a:ext uri="{FF2B5EF4-FFF2-40B4-BE49-F238E27FC236}">
                <a16:creationId xmlns:a16="http://schemas.microsoft.com/office/drawing/2014/main" id="{CBF41DB9-382D-531A-BF5D-36A288BC6B42}"/>
              </a:ext>
            </a:extLst>
          </p:cNvPr>
          <p:cNvSpPr/>
          <p:nvPr/>
        </p:nvSpPr>
        <p:spPr>
          <a:xfrm>
            <a:off x="9059136" y="2884004"/>
            <a:ext cx="971156" cy="54864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BB08D09F-DCD8-E2FF-EFE9-0DBCA9479925}"/>
              </a:ext>
            </a:extLst>
          </p:cNvPr>
          <p:cNvSpPr txBox="1"/>
          <p:nvPr/>
        </p:nvSpPr>
        <p:spPr>
          <a:xfrm>
            <a:off x="7958239" y="2546204"/>
            <a:ext cx="971156" cy="369332"/>
          </a:xfrm>
          <a:prstGeom prst="rect">
            <a:avLst/>
          </a:prstGeom>
          <a:noFill/>
        </p:spPr>
        <p:txBody>
          <a:bodyPr wrap="square" rtlCol="0">
            <a:spAutoFit/>
          </a:bodyPr>
          <a:lstStyle/>
          <a:p>
            <a:pPr algn="ctr"/>
            <a:r>
              <a:rPr lang="en-CA" dirty="0"/>
              <a:t>did not</a:t>
            </a:r>
          </a:p>
        </p:txBody>
      </p:sp>
    </p:spTree>
    <p:custDataLst>
      <p:tags r:id="rId1"/>
    </p:custDataLst>
    <p:extLst>
      <p:ext uri="{BB962C8B-B14F-4D97-AF65-F5344CB8AC3E}">
        <p14:creationId xmlns:p14="http://schemas.microsoft.com/office/powerpoint/2010/main" val="2861684950"/>
      </p:ext>
    </p:extLst>
  </p:cSld>
  <p:clrMapOvr>
    <a:masterClrMapping/>
  </p:clrMapOvr>
  <mc:AlternateContent xmlns:mc="http://schemas.openxmlformats.org/markup-compatibility/2006" xmlns:p14="http://schemas.microsoft.com/office/powerpoint/2010/main">
    <mc:Choice Requires="p14">
      <p:transition spd="slow" p14:dur="2000" advTm="24700"/>
    </mc:Choice>
    <mc:Fallback xmlns="">
      <p:transition spd="slow" advTm="24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wd">
                                    <p:tmPct val="10000"/>
                                  </p:iterate>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build="allAtOnce"/>
      <p:bldP spid="8" grpId="0" build="allAtOnce"/>
      <p:bldP spid="11" grpId="0" animBg="1"/>
      <p:bldP spid="12" grpId="0"/>
      <p:bldP spid="13" grpId="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10.xml><?xml version="1.0" encoding="utf-8"?>
<p:tagLst xmlns:a="http://schemas.openxmlformats.org/drawingml/2006/main" xmlns:r="http://schemas.openxmlformats.org/officeDocument/2006/relationships" xmlns:p="http://schemas.openxmlformats.org/presentationml/2006/main">
  <p:tag name="TIMING" val="|0.8|8.2|0.9|3.3|3.3|2.9|5.8|2.7"/>
</p:tagLst>
</file>

<file path=ppt/tags/tag11.xml><?xml version="1.0" encoding="utf-8"?>
<p:tagLst xmlns:a="http://schemas.openxmlformats.org/drawingml/2006/main" xmlns:r="http://schemas.openxmlformats.org/officeDocument/2006/relationships" xmlns:p="http://schemas.openxmlformats.org/presentationml/2006/main">
  <p:tag name="TIMING" val="|1.1|8.9|2.1|2.3|4.5"/>
</p:tagLst>
</file>

<file path=ppt/tags/tag12.xml><?xml version="1.0" encoding="utf-8"?>
<p:tagLst xmlns:a="http://schemas.openxmlformats.org/drawingml/2006/main" xmlns:r="http://schemas.openxmlformats.org/officeDocument/2006/relationships" xmlns:p="http://schemas.openxmlformats.org/presentationml/2006/main">
  <p:tag name="TIMING" val="|0.9|2.8|1.3|4.7|6.6|3.2|1.9|1.8"/>
</p:tagLst>
</file>

<file path=ppt/tags/tag13.xml><?xml version="1.0" encoding="utf-8"?>
<p:tagLst xmlns:a="http://schemas.openxmlformats.org/drawingml/2006/main" xmlns:r="http://schemas.openxmlformats.org/officeDocument/2006/relationships" xmlns:p="http://schemas.openxmlformats.org/presentationml/2006/main">
  <p:tag name="TIMING" val="|0.7|4.9|1.4|2.7|3.9|3.5|5.3|5.7"/>
</p:tagLst>
</file>

<file path=ppt/tags/tag14.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1.5|5.8|7.8|3.3|3.5|6.3"/>
</p:tagLst>
</file>

<file path=ppt/tags/tag3.xml><?xml version="1.0" encoding="utf-8"?>
<p:tagLst xmlns:a="http://schemas.openxmlformats.org/drawingml/2006/main" xmlns:r="http://schemas.openxmlformats.org/officeDocument/2006/relationships" xmlns:p="http://schemas.openxmlformats.org/presentationml/2006/main">
  <p:tag name="TIMING" val="|0.7|4.4|3.3|3.2|2.9|2.6|3.1|6.7"/>
</p:tagLst>
</file>

<file path=ppt/tags/tag4.xml><?xml version="1.0" encoding="utf-8"?>
<p:tagLst xmlns:a="http://schemas.openxmlformats.org/drawingml/2006/main" xmlns:r="http://schemas.openxmlformats.org/officeDocument/2006/relationships" xmlns:p="http://schemas.openxmlformats.org/presentationml/2006/main">
  <p:tag name="TIMING" val="|0.6|2.3|4.1|4.6|3.8|3.4|5"/>
</p:tagLst>
</file>

<file path=ppt/tags/tag5.xml><?xml version="1.0" encoding="utf-8"?>
<p:tagLst xmlns:a="http://schemas.openxmlformats.org/drawingml/2006/main" xmlns:r="http://schemas.openxmlformats.org/officeDocument/2006/relationships" xmlns:p="http://schemas.openxmlformats.org/presentationml/2006/main">
  <p:tag name="TIMING" val="|1|7.4|2.8|6.3|3.7"/>
</p:tagLst>
</file>

<file path=ppt/tags/tag6.xml><?xml version="1.0" encoding="utf-8"?>
<p:tagLst xmlns:a="http://schemas.openxmlformats.org/drawingml/2006/main" xmlns:r="http://schemas.openxmlformats.org/officeDocument/2006/relationships" xmlns:p="http://schemas.openxmlformats.org/presentationml/2006/main">
  <p:tag name="TIMING" val="|0.8|3.9|4|4.2"/>
</p:tagLst>
</file>

<file path=ppt/tags/tag7.xml><?xml version="1.0" encoding="utf-8"?>
<p:tagLst xmlns:a="http://schemas.openxmlformats.org/drawingml/2006/main" xmlns:r="http://schemas.openxmlformats.org/officeDocument/2006/relationships" xmlns:p="http://schemas.openxmlformats.org/presentationml/2006/main">
  <p:tag name="TIMING" val="|1.2|4.8|5.1|6.1"/>
</p:tagLst>
</file>

<file path=ppt/tags/tag8.xml><?xml version="1.0" encoding="utf-8"?>
<p:tagLst xmlns:a="http://schemas.openxmlformats.org/drawingml/2006/main" xmlns:r="http://schemas.openxmlformats.org/officeDocument/2006/relationships" xmlns:p="http://schemas.openxmlformats.org/presentationml/2006/main">
  <p:tag name="TIMING" val="|0.7|7|4.6|5.6|3.4|3.6|7.5"/>
</p:tagLst>
</file>

<file path=ppt/tags/tag9.xml><?xml version="1.0" encoding="utf-8"?>
<p:tagLst xmlns:a="http://schemas.openxmlformats.org/drawingml/2006/main" xmlns:r="http://schemas.openxmlformats.org/officeDocument/2006/relationships" xmlns:p="http://schemas.openxmlformats.org/presentationml/2006/main">
  <p:tag name="TIMING" val="|0.7|2.1|3.4|7.2|2.8|5.3"/>
</p:tagLst>
</file>

<file path=ppt/theme/theme1.xml><?xml version="1.0" encoding="utf-8"?>
<a:theme xmlns:a="http://schemas.openxmlformats.org/drawingml/2006/main" name="Office 2013 - 2022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4252</TotalTime>
  <Words>1225</Words>
  <Application>Microsoft Office PowerPoint</Application>
  <PresentationFormat>Widescreen</PresentationFormat>
  <Paragraphs>115</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Amasis MT Pro</vt:lpstr>
      <vt:lpstr>Aptos</vt:lpstr>
      <vt:lpstr>Arial</vt:lpstr>
      <vt:lpstr>Calibri</vt:lpstr>
      <vt:lpstr>Calibri Light</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Kearns</dc:creator>
  <cp:lastModifiedBy>tiffany kearns</cp:lastModifiedBy>
  <cp:revision>3</cp:revision>
  <dcterms:created xsi:type="dcterms:W3CDTF">2025-07-09T17:46:46Z</dcterms:created>
  <dcterms:modified xsi:type="dcterms:W3CDTF">2025-07-16T23:59:26Z</dcterms:modified>
</cp:coreProperties>
</file>